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9" r:id="rId7"/>
    <p:sldId id="268" r:id="rId8"/>
    <p:sldId id="270" r:id="rId9"/>
    <p:sldId id="265" r:id="rId10"/>
    <p:sldId id="266" r:id="rId11"/>
  </p:sldIdLst>
  <p:sldSz cx="9144000" cy="6858000" type="screen4x3"/>
  <p:notesSz cx="9144000" cy="6858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 initials="A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6C64C1-CDC0-43D8-99D4-044DF3BD0D9A}" type="doc">
      <dgm:prSet loTypeId="urn:microsoft.com/office/officeart/2005/8/layout/vList2" loCatId="list" qsTypeId="urn:microsoft.com/office/officeart/2005/8/quickstyle/3d2" qsCatId="3D" csTypeId="urn:microsoft.com/office/officeart/2005/8/colors/colorful3" csCatId="colorful"/>
      <dgm:spPr/>
      <dgm:t>
        <a:bodyPr/>
        <a:lstStyle/>
        <a:p>
          <a:endParaRPr lang="zh-TW" altLang="en-US"/>
        </a:p>
      </dgm:t>
    </dgm:pt>
    <dgm:pt modelId="{FF3211AB-9A1E-4F56-A2AB-A7DC6D165790}">
      <dgm:prSet/>
      <dgm:spPr/>
      <dgm:t>
        <a:bodyPr/>
        <a:lstStyle/>
        <a:p>
          <a:pPr rtl="0"/>
          <a:r>
            <a:rPr lang="zh-TW" b="1" smtClean="0"/>
            <a:t>黑死病後中古歐洲經濟復甦與探討</a:t>
          </a:r>
          <a:endParaRPr lang="zh-TW"/>
        </a:p>
      </dgm:t>
    </dgm:pt>
    <dgm:pt modelId="{4BBDDC62-70B9-4A0F-8FB8-4682BDAC3BB3}" type="parTrans" cxnId="{B7C23C48-CD58-4F63-8D22-D19D9AB32298}">
      <dgm:prSet/>
      <dgm:spPr/>
      <dgm:t>
        <a:bodyPr/>
        <a:lstStyle/>
        <a:p>
          <a:endParaRPr lang="zh-TW" altLang="en-US"/>
        </a:p>
      </dgm:t>
    </dgm:pt>
    <dgm:pt modelId="{1322646B-0E82-420D-8ADD-0DBB819558E1}" type="sibTrans" cxnId="{B7C23C48-CD58-4F63-8D22-D19D9AB32298}">
      <dgm:prSet/>
      <dgm:spPr/>
      <dgm:t>
        <a:bodyPr/>
        <a:lstStyle/>
        <a:p>
          <a:endParaRPr lang="zh-TW" altLang="en-US"/>
        </a:p>
      </dgm:t>
    </dgm:pt>
    <dgm:pt modelId="{72418A51-1070-4071-8862-B425D9018842}" type="pres">
      <dgm:prSet presAssocID="{006C64C1-CDC0-43D8-99D4-044DF3BD0D9A}" presName="linear" presStyleCnt="0">
        <dgm:presLayoutVars>
          <dgm:animLvl val="lvl"/>
          <dgm:resizeHandles val="exact"/>
        </dgm:presLayoutVars>
      </dgm:prSet>
      <dgm:spPr/>
      <dgm:t>
        <a:bodyPr/>
        <a:lstStyle/>
        <a:p>
          <a:endParaRPr lang="zh-TW" altLang="en-US"/>
        </a:p>
      </dgm:t>
    </dgm:pt>
    <dgm:pt modelId="{016CB096-4B44-424D-B387-22E66D915D0A}" type="pres">
      <dgm:prSet presAssocID="{FF3211AB-9A1E-4F56-A2AB-A7DC6D165790}" presName="parentText" presStyleLbl="node1" presStyleIdx="0" presStyleCnt="1">
        <dgm:presLayoutVars>
          <dgm:chMax val="0"/>
          <dgm:bulletEnabled val="1"/>
        </dgm:presLayoutVars>
      </dgm:prSet>
      <dgm:spPr/>
      <dgm:t>
        <a:bodyPr/>
        <a:lstStyle/>
        <a:p>
          <a:endParaRPr lang="zh-TW" altLang="en-US"/>
        </a:p>
      </dgm:t>
    </dgm:pt>
  </dgm:ptLst>
  <dgm:cxnLst>
    <dgm:cxn modelId="{B7C23C48-CD58-4F63-8D22-D19D9AB32298}" srcId="{006C64C1-CDC0-43D8-99D4-044DF3BD0D9A}" destId="{FF3211AB-9A1E-4F56-A2AB-A7DC6D165790}" srcOrd="0" destOrd="0" parTransId="{4BBDDC62-70B9-4A0F-8FB8-4682BDAC3BB3}" sibTransId="{1322646B-0E82-420D-8ADD-0DBB819558E1}"/>
    <dgm:cxn modelId="{7672BBDF-41DD-4DF6-B405-CE10B36431F7}" type="presOf" srcId="{006C64C1-CDC0-43D8-99D4-044DF3BD0D9A}" destId="{72418A51-1070-4071-8862-B425D9018842}" srcOrd="0" destOrd="0" presId="urn:microsoft.com/office/officeart/2005/8/layout/vList2"/>
    <dgm:cxn modelId="{BC97ACA5-5C40-4EA8-B3CE-3054A769DE85}" type="presOf" srcId="{FF3211AB-9A1E-4F56-A2AB-A7DC6D165790}" destId="{016CB096-4B44-424D-B387-22E66D915D0A}" srcOrd="0" destOrd="0" presId="urn:microsoft.com/office/officeart/2005/8/layout/vList2"/>
    <dgm:cxn modelId="{363FF25D-37C2-40C7-8DC9-055E407C983B}" type="presParOf" srcId="{72418A51-1070-4071-8862-B425D9018842}" destId="{016CB096-4B44-424D-B387-22E66D915D0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8F13BD-BB70-4E5E-9BFE-18DAED05D028}"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zh-TW" altLang="en-US"/>
        </a:p>
      </dgm:t>
    </dgm:pt>
    <dgm:pt modelId="{9BFDD777-F53D-43E5-969A-87BE00DDC171}">
      <dgm:prSet/>
      <dgm:spPr/>
      <dgm:t>
        <a:bodyPr/>
        <a:lstStyle/>
        <a:p>
          <a:pPr rtl="0"/>
          <a:r>
            <a:rPr lang="zh-TW" dirty="0" smtClean="0"/>
            <a:t>黑死病是人類歷史以來最嚴重的瘟疫之一，造成了當時</a:t>
          </a:r>
          <a:r>
            <a:rPr lang="en-US" altLang="zh-TW" dirty="0" smtClean="0"/>
            <a:t>7500</a:t>
          </a:r>
          <a:r>
            <a:rPr lang="zh-TW" dirty="0" smtClean="0"/>
            <a:t>萬人</a:t>
          </a:r>
          <a:r>
            <a:rPr lang="en-US" altLang="zh-TW" dirty="0" smtClean="0"/>
            <a:t>(</a:t>
          </a:r>
          <a:r>
            <a:rPr lang="zh-TW" altLang="en-US" dirty="0" smtClean="0"/>
            <a:t>歐洲約為</a:t>
          </a:r>
          <a:r>
            <a:rPr lang="en-US" altLang="zh-TW" dirty="0" smtClean="0"/>
            <a:t>2600</a:t>
          </a:r>
          <a:r>
            <a:rPr lang="zh-TW" altLang="en-US" dirty="0" smtClean="0"/>
            <a:t>萬人</a:t>
          </a:r>
          <a:r>
            <a:rPr lang="en-US" altLang="zh-TW" dirty="0" smtClean="0"/>
            <a:t>)</a:t>
          </a:r>
          <a:r>
            <a:rPr lang="zh-TW" dirty="0" smtClean="0"/>
            <a:t>死於這場災難之中；</a:t>
          </a:r>
          <a:r>
            <a:rPr lang="zh-TW" altLang="en-US" dirty="0" smtClean="0"/>
            <a:t>大約為</a:t>
          </a:r>
          <a:r>
            <a:rPr lang="en-US" altLang="zh-TW" dirty="0" smtClean="0"/>
            <a:t>1/4</a:t>
          </a:r>
          <a:r>
            <a:rPr lang="zh-TW" altLang="en-US" smtClean="0"/>
            <a:t>全世界總人口</a:t>
          </a:r>
          <a:r>
            <a:rPr lang="zh-TW" smtClean="0"/>
            <a:t>。</a:t>
          </a:r>
          <a:r>
            <a:rPr lang="zh-TW" dirty="0" smtClean="0"/>
            <a:t>在當時以需要大量勞動人口的農業社會來說是一個嚴重的影響而導致歐洲經濟大量衰退</a:t>
          </a:r>
          <a:r>
            <a:rPr lang="zh-TW" altLang="en-US" dirty="0" smtClean="0"/>
            <a:t>；由於在求學中往往只從歷史課本中窺知一二這段大災難，讓我不禁好奇起在這種毀滅性的人類社會破壞後，我們人類究竟如何重新回復到瘟疫前的興盛甚至有之後的文藝復興輝煌年代的產生？</a:t>
          </a:r>
          <a:endParaRPr lang="zh-TW" dirty="0"/>
        </a:p>
      </dgm:t>
    </dgm:pt>
    <dgm:pt modelId="{A9065419-26AE-42DC-A523-7E1BEC865332}" type="parTrans" cxnId="{71ADAB8B-93E9-4B8C-9F22-0C9DB8F05DE5}">
      <dgm:prSet/>
      <dgm:spPr/>
      <dgm:t>
        <a:bodyPr/>
        <a:lstStyle/>
        <a:p>
          <a:endParaRPr lang="zh-TW" altLang="en-US"/>
        </a:p>
      </dgm:t>
    </dgm:pt>
    <dgm:pt modelId="{E7FD2AED-071F-4279-B07D-B345458D73FA}" type="sibTrans" cxnId="{71ADAB8B-93E9-4B8C-9F22-0C9DB8F05DE5}">
      <dgm:prSet/>
      <dgm:spPr/>
      <dgm:t>
        <a:bodyPr/>
        <a:lstStyle/>
        <a:p>
          <a:endParaRPr lang="zh-TW" altLang="en-US"/>
        </a:p>
      </dgm:t>
    </dgm:pt>
    <dgm:pt modelId="{2F5C4FF1-7B70-415E-92F1-8FECD8C062B9}" type="pres">
      <dgm:prSet presAssocID="{138F13BD-BB70-4E5E-9BFE-18DAED05D028}" presName="linear" presStyleCnt="0">
        <dgm:presLayoutVars>
          <dgm:animLvl val="lvl"/>
          <dgm:resizeHandles val="exact"/>
        </dgm:presLayoutVars>
      </dgm:prSet>
      <dgm:spPr/>
      <dgm:t>
        <a:bodyPr/>
        <a:lstStyle/>
        <a:p>
          <a:endParaRPr lang="zh-TW" altLang="en-US"/>
        </a:p>
      </dgm:t>
    </dgm:pt>
    <dgm:pt modelId="{A8234F9E-31A3-4918-B227-A698EB2598DC}" type="pres">
      <dgm:prSet presAssocID="{9BFDD777-F53D-43E5-969A-87BE00DDC171}" presName="parentText" presStyleLbl="node1" presStyleIdx="0" presStyleCnt="1">
        <dgm:presLayoutVars>
          <dgm:chMax val="0"/>
          <dgm:bulletEnabled val="1"/>
        </dgm:presLayoutVars>
      </dgm:prSet>
      <dgm:spPr/>
      <dgm:t>
        <a:bodyPr/>
        <a:lstStyle/>
        <a:p>
          <a:endParaRPr lang="zh-TW" altLang="en-US"/>
        </a:p>
      </dgm:t>
    </dgm:pt>
  </dgm:ptLst>
  <dgm:cxnLst>
    <dgm:cxn modelId="{71ADAB8B-93E9-4B8C-9F22-0C9DB8F05DE5}" srcId="{138F13BD-BB70-4E5E-9BFE-18DAED05D028}" destId="{9BFDD777-F53D-43E5-969A-87BE00DDC171}" srcOrd="0" destOrd="0" parTransId="{A9065419-26AE-42DC-A523-7E1BEC865332}" sibTransId="{E7FD2AED-071F-4279-B07D-B345458D73FA}"/>
    <dgm:cxn modelId="{AD546DDB-34E9-4926-861A-A46DD0E0C23F}" type="presOf" srcId="{138F13BD-BB70-4E5E-9BFE-18DAED05D028}" destId="{2F5C4FF1-7B70-415E-92F1-8FECD8C062B9}" srcOrd="0" destOrd="0" presId="urn:microsoft.com/office/officeart/2005/8/layout/vList2"/>
    <dgm:cxn modelId="{134EAD9E-1431-4D03-AB0C-01898ECF1F9A}" type="presOf" srcId="{9BFDD777-F53D-43E5-969A-87BE00DDC171}" destId="{A8234F9E-31A3-4918-B227-A698EB2598DC}" srcOrd="0" destOrd="0" presId="urn:microsoft.com/office/officeart/2005/8/layout/vList2"/>
    <dgm:cxn modelId="{EDB0F37C-34B5-4A02-B918-0AE884F5C3B6}" type="presParOf" srcId="{2F5C4FF1-7B70-415E-92F1-8FECD8C062B9}" destId="{A8234F9E-31A3-4918-B227-A698EB2598D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A5BC89-EFC0-4EEF-9B74-B0C2591DBD38}" type="doc">
      <dgm:prSet loTypeId="urn:microsoft.com/office/officeart/2005/8/layout/list1" loCatId="list" qsTypeId="urn:microsoft.com/office/officeart/2005/8/quickstyle/3d2" qsCatId="3D" csTypeId="urn:microsoft.com/office/officeart/2005/8/colors/colorful5" csCatId="colorful" phldr="1"/>
      <dgm:spPr/>
      <dgm:t>
        <a:bodyPr/>
        <a:lstStyle/>
        <a:p>
          <a:endParaRPr lang="zh-TW" altLang="en-US"/>
        </a:p>
      </dgm:t>
    </dgm:pt>
    <dgm:pt modelId="{A3CCA040-6B76-49BF-9B3B-DB40669234C9}">
      <dgm:prSet phldrT="[文字]"/>
      <dgm:spPr/>
      <dgm:t>
        <a:bodyPr/>
        <a:lstStyle/>
        <a:p>
          <a:r>
            <a:rPr lang="zh-TW" b="1" dirty="0" smtClean="0">
              <a:latin typeface="標楷體" pitchFamily="65" charset="-120"/>
              <a:ea typeface="標楷體" pitchFamily="65" charset="-120"/>
            </a:rPr>
            <a:t>專業化分工經濟雛型產生</a:t>
          </a:r>
          <a:endParaRPr lang="zh-TW" altLang="en-US" dirty="0">
            <a:latin typeface="標楷體" pitchFamily="65" charset="-120"/>
            <a:ea typeface="標楷體" pitchFamily="65" charset="-120"/>
          </a:endParaRPr>
        </a:p>
      </dgm:t>
    </dgm:pt>
    <dgm:pt modelId="{E8CFF6E2-EE86-498B-A295-FE454B944D05}" type="parTrans" cxnId="{80EF5FC9-8D19-4926-8AFE-38823DA0431E}">
      <dgm:prSet/>
      <dgm:spPr/>
      <dgm:t>
        <a:bodyPr/>
        <a:lstStyle/>
        <a:p>
          <a:endParaRPr lang="zh-TW" altLang="en-US"/>
        </a:p>
      </dgm:t>
    </dgm:pt>
    <dgm:pt modelId="{D6BE668D-4C79-47F4-A447-6CE6F426E66E}" type="sibTrans" cxnId="{80EF5FC9-8D19-4926-8AFE-38823DA0431E}">
      <dgm:prSet/>
      <dgm:spPr/>
      <dgm:t>
        <a:bodyPr/>
        <a:lstStyle/>
        <a:p>
          <a:endParaRPr lang="zh-TW" altLang="en-US"/>
        </a:p>
      </dgm:t>
    </dgm:pt>
    <dgm:pt modelId="{32D87523-0250-45F0-B541-1A34AEDB0812}">
      <dgm:prSet phldrT="[文字]"/>
      <dgm:spPr/>
      <dgm:t>
        <a:bodyPr/>
        <a:lstStyle/>
        <a:p>
          <a:r>
            <a:rPr lang="zh-TW" b="1" dirty="0" smtClean="0">
              <a:latin typeface="標楷體" pitchFamily="65" charset="-120"/>
              <a:ea typeface="標楷體" pitchFamily="65" charset="-120"/>
            </a:rPr>
            <a:t>城鎮重要性提高</a:t>
          </a:r>
          <a:endParaRPr lang="zh-TW" altLang="en-US" dirty="0">
            <a:latin typeface="標楷體" pitchFamily="65" charset="-120"/>
            <a:ea typeface="標楷體" pitchFamily="65" charset="-120"/>
          </a:endParaRPr>
        </a:p>
      </dgm:t>
    </dgm:pt>
    <dgm:pt modelId="{2A07E63E-2989-47C4-92E4-7CC35DA02526}" type="parTrans" cxnId="{D8B4F036-2134-4579-99AB-E50B0FDEE667}">
      <dgm:prSet/>
      <dgm:spPr/>
      <dgm:t>
        <a:bodyPr/>
        <a:lstStyle/>
        <a:p>
          <a:endParaRPr lang="zh-TW" altLang="en-US"/>
        </a:p>
      </dgm:t>
    </dgm:pt>
    <dgm:pt modelId="{42FC28DC-CA4D-4090-AE3A-325996376F9E}" type="sibTrans" cxnId="{D8B4F036-2134-4579-99AB-E50B0FDEE667}">
      <dgm:prSet/>
      <dgm:spPr/>
      <dgm:t>
        <a:bodyPr/>
        <a:lstStyle/>
        <a:p>
          <a:endParaRPr lang="zh-TW" altLang="en-US"/>
        </a:p>
      </dgm:t>
    </dgm:pt>
    <dgm:pt modelId="{D384717A-6E14-46EF-AA0D-520FBB8FA25A}">
      <dgm:prSet phldrT="[文字]"/>
      <dgm:spPr/>
      <dgm:t>
        <a:bodyPr/>
        <a:lstStyle/>
        <a:p>
          <a:r>
            <a:rPr lang="zh-TW" b="1" dirty="0" smtClean="0">
              <a:latin typeface="標楷體" pitchFamily="65" charset="-120"/>
              <a:ea typeface="標楷體" pitchFamily="65" charset="-120"/>
            </a:rPr>
            <a:t>現代銀行的產生</a:t>
          </a:r>
          <a:endParaRPr lang="zh-TW" altLang="en-US" dirty="0">
            <a:latin typeface="標楷體" pitchFamily="65" charset="-120"/>
            <a:ea typeface="標楷體" pitchFamily="65" charset="-120"/>
          </a:endParaRPr>
        </a:p>
      </dgm:t>
    </dgm:pt>
    <dgm:pt modelId="{B08CBC9E-6AD4-4D69-91E2-C482AE0D60C6}" type="parTrans" cxnId="{7BDD1620-09D1-4562-815E-DD7B0FB069BB}">
      <dgm:prSet/>
      <dgm:spPr/>
      <dgm:t>
        <a:bodyPr/>
        <a:lstStyle/>
        <a:p>
          <a:endParaRPr lang="zh-TW" altLang="en-US"/>
        </a:p>
      </dgm:t>
    </dgm:pt>
    <dgm:pt modelId="{9AB6FD46-27A4-44BE-A057-D52EB9AF1690}" type="sibTrans" cxnId="{7BDD1620-09D1-4562-815E-DD7B0FB069BB}">
      <dgm:prSet/>
      <dgm:spPr/>
      <dgm:t>
        <a:bodyPr/>
        <a:lstStyle/>
        <a:p>
          <a:endParaRPr lang="zh-TW" altLang="en-US"/>
        </a:p>
      </dgm:t>
    </dgm:pt>
    <dgm:pt modelId="{2A499C25-C0AF-4CED-8431-4A5CFE547184}" type="pres">
      <dgm:prSet presAssocID="{02A5BC89-EFC0-4EEF-9B74-B0C2591DBD38}" presName="linear" presStyleCnt="0">
        <dgm:presLayoutVars>
          <dgm:dir/>
          <dgm:animLvl val="lvl"/>
          <dgm:resizeHandles val="exact"/>
        </dgm:presLayoutVars>
      </dgm:prSet>
      <dgm:spPr/>
      <dgm:t>
        <a:bodyPr/>
        <a:lstStyle/>
        <a:p>
          <a:endParaRPr lang="zh-TW" altLang="en-US"/>
        </a:p>
      </dgm:t>
    </dgm:pt>
    <dgm:pt modelId="{BA354AB9-C787-41B8-9AC6-0A67026A6113}" type="pres">
      <dgm:prSet presAssocID="{A3CCA040-6B76-49BF-9B3B-DB40669234C9}" presName="parentLin" presStyleCnt="0"/>
      <dgm:spPr/>
    </dgm:pt>
    <dgm:pt modelId="{C2AC0722-F361-4DB2-B04E-F6DF053EB92E}" type="pres">
      <dgm:prSet presAssocID="{A3CCA040-6B76-49BF-9B3B-DB40669234C9}" presName="parentLeftMargin" presStyleLbl="node1" presStyleIdx="0" presStyleCnt="3"/>
      <dgm:spPr/>
      <dgm:t>
        <a:bodyPr/>
        <a:lstStyle/>
        <a:p>
          <a:endParaRPr lang="zh-TW" altLang="en-US"/>
        </a:p>
      </dgm:t>
    </dgm:pt>
    <dgm:pt modelId="{1116F7FC-169A-4BBD-9378-0F2EE1A41905}" type="pres">
      <dgm:prSet presAssocID="{A3CCA040-6B76-49BF-9B3B-DB40669234C9}" presName="parentText" presStyleLbl="node1" presStyleIdx="0" presStyleCnt="3">
        <dgm:presLayoutVars>
          <dgm:chMax val="0"/>
          <dgm:bulletEnabled val="1"/>
        </dgm:presLayoutVars>
      </dgm:prSet>
      <dgm:spPr/>
      <dgm:t>
        <a:bodyPr/>
        <a:lstStyle/>
        <a:p>
          <a:endParaRPr lang="zh-TW" altLang="en-US"/>
        </a:p>
      </dgm:t>
    </dgm:pt>
    <dgm:pt modelId="{8E6055F5-B2BA-490E-897D-A5B3859D424C}" type="pres">
      <dgm:prSet presAssocID="{A3CCA040-6B76-49BF-9B3B-DB40669234C9}" presName="negativeSpace" presStyleCnt="0"/>
      <dgm:spPr/>
    </dgm:pt>
    <dgm:pt modelId="{01FC6754-8068-41C5-9EE8-1C9235EA3370}" type="pres">
      <dgm:prSet presAssocID="{A3CCA040-6B76-49BF-9B3B-DB40669234C9}" presName="childText" presStyleLbl="conFgAcc1" presStyleIdx="0" presStyleCnt="3">
        <dgm:presLayoutVars>
          <dgm:bulletEnabled val="1"/>
        </dgm:presLayoutVars>
      </dgm:prSet>
      <dgm:spPr/>
    </dgm:pt>
    <dgm:pt modelId="{F1E35C56-419B-4389-8CF0-72452C3246B3}" type="pres">
      <dgm:prSet presAssocID="{D6BE668D-4C79-47F4-A447-6CE6F426E66E}" presName="spaceBetweenRectangles" presStyleCnt="0"/>
      <dgm:spPr/>
    </dgm:pt>
    <dgm:pt modelId="{78AD0D3A-23F9-4D1D-A43B-45FF6ECDF8C0}" type="pres">
      <dgm:prSet presAssocID="{32D87523-0250-45F0-B541-1A34AEDB0812}" presName="parentLin" presStyleCnt="0"/>
      <dgm:spPr/>
    </dgm:pt>
    <dgm:pt modelId="{BE209D62-CE94-41ED-AA90-0707DFF19736}" type="pres">
      <dgm:prSet presAssocID="{32D87523-0250-45F0-B541-1A34AEDB0812}" presName="parentLeftMargin" presStyleLbl="node1" presStyleIdx="0" presStyleCnt="3"/>
      <dgm:spPr/>
      <dgm:t>
        <a:bodyPr/>
        <a:lstStyle/>
        <a:p>
          <a:endParaRPr lang="zh-TW" altLang="en-US"/>
        </a:p>
      </dgm:t>
    </dgm:pt>
    <dgm:pt modelId="{D15A4B99-0E97-493E-9F95-24B1B490D1B1}" type="pres">
      <dgm:prSet presAssocID="{32D87523-0250-45F0-B541-1A34AEDB0812}" presName="parentText" presStyleLbl="node1" presStyleIdx="1" presStyleCnt="3">
        <dgm:presLayoutVars>
          <dgm:chMax val="0"/>
          <dgm:bulletEnabled val="1"/>
        </dgm:presLayoutVars>
      </dgm:prSet>
      <dgm:spPr/>
      <dgm:t>
        <a:bodyPr/>
        <a:lstStyle/>
        <a:p>
          <a:endParaRPr lang="zh-TW" altLang="en-US"/>
        </a:p>
      </dgm:t>
    </dgm:pt>
    <dgm:pt modelId="{92B9C78C-A3A2-4B66-A139-792D72545E44}" type="pres">
      <dgm:prSet presAssocID="{32D87523-0250-45F0-B541-1A34AEDB0812}" presName="negativeSpace" presStyleCnt="0"/>
      <dgm:spPr/>
    </dgm:pt>
    <dgm:pt modelId="{2094BB59-8E42-4995-B258-B242F2D54EF6}" type="pres">
      <dgm:prSet presAssocID="{32D87523-0250-45F0-B541-1A34AEDB0812}" presName="childText" presStyleLbl="conFgAcc1" presStyleIdx="1" presStyleCnt="3">
        <dgm:presLayoutVars>
          <dgm:bulletEnabled val="1"/>
        </dgm:presLayoutVars>
      </dgm:prSet>
      <dgm:spPr/>
    </dgm:pt>
    <dgm:pt modelId="{636EEB1D-8CB7-44CD-980B-6915AE4A3807}" type="pres">
      <dgm:prSet presAssocID="{42FC28DC-CA4D-4090-AE3A-325996376F9E}" presName="spaceBetweenRectangles" presStyleCnt="0"/>
      <dgm:spPr/>
    </dgm:pt>
    <dgm:pt modelId="{1DD9EAE7-06A1-4D70-B320-88B2C12C5141}" type="pres">
      <dgm:prSet presAssocID="{D384717A-6E14-46EF-AA0D-520FBB8FA25A}" presName="parentLin" presStyleCnt="0"/>
      <dgm:spPr/>
    </dgm:pt>
    <dgm:pt modelId="{56195905-36AB-4391-9626-FA55447338EC}" type="pres">
      <dgm:prSet presAssocID="{D384717A-6E14-46EF-AA0D-520FBB8FA25A}" presName="parentLeftMargin" presStyleLbl="node1" presStyleIdx="1" presStyleCnt="3"/>
      <dgm:spPr/>
      <dgm:t>
        <a:bodyPr/>
        <a:lstStyle/>
        <a:p>
          <a:endParaRPr lang="zh-TW" altLang="en-US"/>
        </a:p>
      </dgm:t>
    </dgm:pt>
    <dgm:pt modelId="{8E18A53F-09D7-4269-83D1-DE939B5076CC}" type="pres">
      <dgm:prSet presAssocID="{D384717A-6E14-46EF-AA0D-520FBB8FA25A}" presName="parentText" presStyleLbl="node1" presStyleIdx="2" presStyleCnt="3">
        <dgm:presLayoutVars>
          <dgm:chMax val="0"/>
          <dgm:bulletEnabled val="1"/>
        </dgm:presLayoutVars>
      </dgm:prSet>
      <dgm:spPr/>
      <dgm:t>
        <a:bodyPr/>
        <a:lstStyle/>
        <a:p>
          <a:endParaRPr lang="zh-TW" altLang="en-US"/>
        </a:p>
      </dgm:t>
    </dgm:pt>
    <dgm:pt modelId="{CBA1DA2C-A2D2-45FC-9A3A-BC8AD272E49D}" type="pres">
      <dgm:prSet presAssocID="{D384717A-6E14-46EF-AA0D-520FBB8FA25A}" presName="negativeSpace" presStyleCnt="0"/>
      <dgm:spPr/>
    </dgm:pt>
    <dgm:pt modelId="{B2E18B79-16BE-4CFD-8BF3-BA87FBC33598}" type="pres">
      <dgm:prSet presAssocID="{D384717A-6E14-46EF-AA0D-520FBB8FA25A}" presName="childText" presStyleLbl="conFgAcc1" presStyleIdx="2" presStyleCnt="3">
        <dgm:presLayoutVars>
          <dgm:bulletEnabled val="1"/>
        </dgm:presLayoutVars>
      </dgm:prSet>
      <dgm:spPr/>
    </dgm:pt>
  </dgm:ptLst>
  <dgm:cxnLst>
    <dgm:cxn modelId="{B8B25AD3-82A7-458B-AAAB-98E9A0700C5E}" type="presOf" srcId="{02A5BC89-EFC0-4EEF-9B74-B0C2591DBD38}" destId="{2A499C25-C0AF-4CED-8431-4A5CFE547184}" srcOrd="0" destOrd="0" presId="urn:microsoft.com/office/officeart/2005/8/layout/list1"/>
    <dgm:cxn modelId="{05AADE75-5F60-453A-BF8B-CD3B2ED88559}" type="presOf" srcId="{A3CCA040-6B76-49BF-9B3B-DB40669234C9}" destId="{C2AC0722-F361-4DB2-B04E-F6DF053EB92E}" srcOrd="0" destOrd="0" presId="urn:microsoft.com/office/officeart/2005/8/layout/list1"/>
    <dgm:cxn modelId="{29374A0F-C0FA-4160-9A2D-8564928600E5}" type="presOf" srcId="{32D87523-0250-45F0-B541-1A34AEDB0812}" destId="{D15A4B99-0E97-493E-9F95-24B1B490D1B1}" srcOrd="1" destOrd="0" presId="urn:microsoft.com/office/officeart/2005/8/layout/list1"/>
    <dgm:cxn modelId="{7BDD1620-09D1-4562-815E-DD7B0FB069BB}" srcId="{02A5BC89-EFC0-4EEF-9B74-B0C2591DBD38}" destId="{D384717A-6E14-46EF-AA0D-520FBB8FA25A}" srcOrd="2" destOrd="0" parTransId="{B08CBC9E-6AD4-4D69-91E2-C482AE0D60C6}" sibTransId="{9AB6FD46-27A4-44BE-A057-D52EB9AF1690}"/>
    <dgm:cxn modelId="{3E7FE1F8-9FCD-4753-A6C0-4C265297773C}" type="presOf" srcId="{A3CCA040-6B76-49BF-9B3B-DB40669234C9}" destId="{1116F7FC-169A-4BBD-9378-0F2EE1A41905}" srcOrd="1" destOrd="0" presId="urn:microsoft.com/office/officeart/2005/8/layout/list1"/>
    <dgm:cxn modelId="{9E592515-22DF-480F-B971-463BA86D0285}" type="presOf" srcId="{D384717A-6E14-46EF-AA0D-520FBB8FA25A}" destId="{56195905-36AB-4391-9626-FA55447338EC}" srcOrd="0" destOrd="0" presId="urn:microsoft.com/office/officeart/2005/8/layout/list1"/>
    <dgm:cxn modelId="{D8B4F036-2134-4579-99AB-E50B0FDEE667}" srcId="{02A5BC89-EFC0-4EEF-9B74-B0C2591DBD38}" destId="{32D87523-0250-45F0-B541-1A34AEDB0812}" srcOrd="1" destOrd="0" parTransId="{2A07E63E-2989-47C4-92E4-7CC35DA02526}" sibTransId="{42FC28DC-CA4D-4090-AE3A-325996376F9E}"/>
    <dgm:cxn modelId="{CAB0E56C-88D6-49F8-B4E5-6AC641419CD6}" type="presOf" srcId="{32D87523-0250-45F0-B541-1A34AEDB0812}" destId="{BE209D62-CE94-41ED-AA90-0707DFF19736}" srcOrd="0" destOrd="0" presId="urn:microsoft.com/office/officeart/2005/8/layout/list1"/>
    <dgm:cxn modelId="{80EF5FC9-8D19-4926-8AFE-38823DA0431E}" srcId="{02A5BC89-EFC0-4EEF-9B74-B0C2591DBD38}" destId="{A3CCA040-6B76-49BF-9B3B-DB40669234C9}" srcOrd="0" destOrd="0" parTransId="{E8CFF6E2-EE86-498B-A295-FE454B944D05}" sibTransId="{D6BE668D-4C79-47F4-A447-6CE6F426E66E}"/>
    <dgm:cxn modelId="{6E162A87-24DE-4F8A-A3ED-9D0D170E9896}" type="presOf" srcId="{D384717A-6E14-46EF-AA0D-520FBB8FA25A}" destId="{8E18A53F-09D7-4269-83D1-DE939B5076CC}" srcOrd="1" destOrd="0" presId="urn:microsoft.com/office/officeart/2005/8/layout/list1"/>
    <dgm:cxn modelId="{4459C56D-6B7A-4DC5-B14E-33107E8AADCF}" type="presParOf" srcId="{2A499C25-C0AF-4CED-8431-4A5CFE547184}" destId="{BA354AB9-C787-41B8-9AC6-0A67026A6113}" srcOrd="0" destOrd="0" presId="urn:microsoft.com/office/officeart/2005/8/layout/list1"/>
    <dgm:cxn modelId="{41A5A90C-21C8-494F-AE1A-C693CFF96A43}" type="presParOf" srcId="{BA354AB9-C787-41B8-9AC6-0A67026A6113}" destId="{C2AC0722-F361-4DB2-B04E-F6DF053EB92E}" srcOrd="0" destOrd="0" presId="urn:microsoft.com/office/officeart/2005/8/layout/list1"/>
    <dgm:cxn modelId="{ECDAA59A-55F7-4DF8-AC83-D7B35B1E7C29}" type="presParOf" srcId="{BA354AB9-C787-41B8-9AC6-0A67026A6113}" destId="{1116F7FC-169A-4BBD-9378-0F2EE1A41905}" srcOrd="1" destOrd="0" presId="urn:microsoft.com/office/officeart/2005/8/layout/list1"/>
    <dgm:cxn modelId="{6BAC852A-0FFA-4379-81A4-CCCA662172DE}" type="presParOf" srcId="{2A499C25-C0AF-4CED-8431-4A5CFE547184}" destId="{8E6055F5-B2BA-490E-897D-A5B3859D424C}" srcOrd="1" destOrd="0" presId="urn:microsoft.com/office/officeart/2005/8/layout/list1"/>
    <dgm:cxn modelId="{BCB77C19-0D94-409C-B71D-FA4198DE0098}" type="presParOf" srcId="{2A499C25-C0AF-4CED-8431-4A5CFE547184}" destId="{01FC6754-8068-41C5-9EE8-1C9235EA3370}" srcOrd="2" destOrd="0" presId="urn:microsoft.com/office/officeart/2005/8/layout/list1"/>
    <dgm:cxn modelId="{3AB9716B-A08E-4739-AF4B-1F02FF562F4B}" type="presParOf" srcId="{2A499C25-C0AF-4CED-8431-4A5CFE547184}" destId="{F1E35C56-419B-4389-8CF0-72452C3246B3}" srcOrd="3" destOrd="0" presId="urn:microsoft.com/office/officeart/2005/8/layout/list1"/>
    <dgm:cxn modelId="{7455083A-A4CF-4F4C-8DC6-9918ED1A3012}" type="presParOf" srcId="{2A499C25-C0AF-4CED-8431-4A5CFE547184}" destId="{78AD0D3A-23F9-4D1D-A43B-45FF6ECDF8C0}" srcOrd="4" destOrd="0" presId="urn:microsoft.com/office/officeart/2005/8/layout/list1"/>
    <dgm:cxn modelId="{2ADFB653-1F31-4C49-AAD7-FD12FCCC2847}" type="presParOf" srcId="{78AD0D3A-23F9-4D1D-A43B-45FF6ECDF8C0}" destId="{BE209D62-CE94-41ED-AA90-0707DFF19736}" srcOrd="0" destOrd="0" presId="urn:microsoft.com/office/officeart/2005/8/layout/list1"/>
    <dgm:cxn modelId="{944E4AC8-9ADC-4C32-9E98-8B896E3445B1}" type="presParOf" srcId="{78AD0D3A-23F9-4D1D-A43B-45FF6ECDF8C0}" destId="{D15A4B99-0E97-493E-9F95-24B1B490D1B1}" srcOrd="1" destOrd="0" presId="urn:microsoft.com/office/officeart/2005/8/layout/list1"/>
    <dgm:cxn modelId="{1A113D03-B24C-4687-901A-1BDC5D07CA80}" type="presParOf" srcId="{2A499C25-C0AF-4CED-8431-4A5CFE547184}" destId="{92B9C78C-A3A2-4B66-A139-792D72545E44}" srcOrd="5" destOrd="0" presId="urn:microsoft.com/office/officeart/2005/8/layout/list1"/>
    <dgm:cxn modelId="{C5B5B3C7-4014-4F52-B863-241D69E98BF6}" type="presParOf" srcId="{2A499C25-C0AF-4CED-8431-4A5CFE547184}" destId="{2094BB59-8E42-4995-B258-B242F2D54EF6}" srcOrd="6" destOrd="0" presId="urn:microsoft.com/office/officeart/2005/8/layout/list1"/>
    <dgm:cxn modelId="{5314DB46-4E03-4C13-816D-CFAABAE90029}" type="presParOf" srcId="{2A499C25-C0AF-4CED-8431-4A5CFE547184}" destId="{636EEB1D-8CB7-44CD-980B-6915AE4A3807}" srcOrd="7" destOrd="0" presId="urn:microsoft.com/office/officeart/2005/8/layout/list1"/>
    <dgm:cxn modelId="{5E5F6245-6BBD-4E9E-B448-CB593A051228}" type="presParOf" srcId="{2A499C25-C0AF-4CED-8431-4A5CFE547184}" destId="{1DD9EAE7-06A1-4D70-B320-88B2C12C5141}" srcOrd="8" destOrd="0" presId="urn:microsoft.com/office/officeart/2005/8/layout/list1"/>
    <dgm:cxn modelId="{91047D9F-226C-4BC9-8CD3-4D06D28A3A10}" type="presParOf" srcId="{1DD9EAE7-06A1-4D70-B320-88B2C12C5141}" destId="{56195905-36AB-4391-9626-FA55447338EC}" srcOrd="0" destOrd="0" presId="urn:microsoft.com/office/officeart/2005/8/layout/list1"/>
    <dgm:cxn modelId="{82ABAEA4-EDCB-4D3A-9E4B-20C1F6673ED3}" type="presParOf" srcId="{1DD9EAE7-06A1-4D70-B320-88B2C12C5141}" destId="{8E18A53F-09D7-4269-83D1-DE939B5076CC}" srcOrd="1" destOrd="0" presId="urn:microsoft.com/office/officeart/2005/8/layout/list1"/>
    <dgm:cxn modelId="{F80A72F2-8054-410E-A853-633618BFD52E}" type="presParOf" srcId="{2A499C25-C0AF-4CED-8431-4A5CFE547184}" destId="{CBA1DA2C-A2D2-45FC-9A3A-BC8AD272E49D}" srcOrd="9" destOrd="0" presId="urn:microsoft.com/office/officeart/2005/8/layout/list1"/>
    <dgm:cxn modelId="{DC3A7549-0966-45DE-8B34-92A171160828}" type="presParOf" srcId="{2A499C25-C0AF-4CED-8431-4A5CFE547184}" destId="{B2E18B79-16BE-4CFD-8BF3-BA87FBC3359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A5BC89-EFC0-4EEF-9B74-B0C2591DBD38}" type="doc">
      <dgm:prSet loTypeId="urn:microsoft.com/office/officeart/2005/8/layout/list1" loCatId="list" qsTypeId="urn:microsoft.com/office/officeart/2005/8/quickstyle/3d2" qsCatId="3D" csTypeId="urn:microsoft.com/office/officeart/2005/8/colors/colorful5" csCatId="colorful" phldr="1"/>
      <dgm:spPr/>
      <dgm:t>
        <a:bodyPr/>
        <a:lstStyle/>
        <a:p>
          <a:endParaRPr lang="zh-TW" altLang="en-US"/>
        </a:p>
      </dgm:t>
    </dgm:pt>
    <dgm:pt modelId="{A3CCA040-6B76-49BF-9B3B-DB40669234C9}">
      <dgm:prSet phldrT="[文字]"/>
      <dgm:spPr/>
      <dgm:t>
        <a:bodyPr/>
        <a:lstStyle/>
        <a:p>
          <a:r>
            <a:rPr lang="zh-TW" b="1" dirty="0" smtClean="0">
              <a:latin typeface="標楷體" pitchFamily="65" charset="-120"/>
              <a:ea typeface="標楷體" pitchFamily="65" charset="-120"/>
            </a:rPr>
            <a:t>保險契約的產生</a:t>
          </a:r>
          <a:endParaRPr lang="zh-TW" altLang="en-US" dirty="0">
            <a:latin typeface="標楷體" pitchFamily="65" charset="-120"/>
            <a:ea typeface="標楷體" pitchFamily="65" charset="-120"/>
          </a:endParaRPr>
        </a:p>
      </dgm:t>
    </dgm:pt>
    <dgm:pt modelId="{E8CFF6E2-EE86-498B-A295-FE454B944D05}" type="parTrans" cxnId="{80EF5FC9-8D19-4926-8AFE-38823DA0431E}">
      <dgm:prSet/>
      <dgm:spPr/>
      <dgm:t>
        <a:bodyPr/>
        <a:lstStyle/>
        <a:p>
          <a:endParaRPr lang="zh-TW" altLang="en-US"/>
        </a:p>
      </dgm:t>
    </dgm:pt>
    <dgm:pt modelId="{D6BE668D-4C79-47F4-A447-6CE6F426E66E}" type="sibTrans" cxnId="{80EF5FC9-8D19-4926-8AFE-38823DA0431E}">
      <dgm:prSet/>
      <dgm:spPr/>
      <dgm:t>
        <a:bodyPr/>
        <a:lstStyle/>
        <a:p>
          <a:endParaRPr lang="zh-TW" altLang="en-US"/>
        </a:p>
      </dgm:t>
    </dgm:pt>
    <dgm:pt modelId="{32D87523-0250-45F0-B541-1A34AEDB0812}">
      <dgm:prSet phldrT="[文字]"/>
      <dgm:spPr/>
      <dgm:t>
        <a:bodyPr/>
        <a:lstStyle/>
        <a:p>
          <a:r>
            <a:rPr lang="zh-TW" b="1" dirty="0" smtClean="0">
              <a:latin typeface="標楷體" pitchFamily="65" charset="-120"/>
              <a:ea typeface="標楷體" pitchFamily="65" charset="-120"/>
            </a:rPr>
            <a:t>大學不再只有宗教能設立</a:t>
          </a:r>
          <a:endParaRPr lang="zh-TW" altLang="en-US" dirty="0">
            <a:latin typeface="標楷體" pitchFamily="65" charset="-120"/>
            <a:ea typeface="標楷體" pitchFamily="65" charset="-120"/>
          </a:endParaRPr>
        </a:p>
      </dgm:t>
    </dgm:pt>
    <dgm:pt modelId="{2A07E63E-2989-47C4-92E4-7CC35DA02526}" type="parTrans" cxnId="{D8B4F036-2134-4579-99AB-E50B0FDEE667}">
      <dgm:prSet/>
      <dgm:spPr/>
      <dgm:t>
        <a:bodyPr/>
        <a:lstStyle/>
        <a:p>
          <a:endParaRPr lang="zh-TW" altLang="en-US"/>
        </a:p>
      </dgm:t>
    </dgm:pt>
    <dgm:pt modelId="{42FC28DC-CA4D-4090-AE3A-325996376F9E}" type="sibTrans" cxnId="{D8B4F036-2134-4579-99AB-E50B0FDEE667}">
      <dgm:prSet/>
      <dgm:spPr/>
      <dgm:t>
        <a:bodyPr/>
        <a:lstStyle/>
        <a:p>
          <a:endParaRPr lang="zh-TW" altLang="en-US"/>
        </a:p>
      </dgm:t>
    </dgm:pt>
    <dgm:pt modelId="{D384717A-6E14-46EF-AA0D-520FBB8FA25A}">
      <dgm:prSet phldrT="[文字]"/>
      <dgm:spPr/>
      <dgm:t>
        <a:bodyPr/>
        <a:lstStyle/>
        <a:p>
          <a:r>
            <a:rPr lang="zh-TW" altLang="en-US" dirty="0" smtClean="0">
              <a:latin typeface="標楷體" pitchFamily="65" charset="-120"/>
              <a:ea typeface="標楷體" pitchFamily="65" charset="-120"/>
            </a:rPr>
            <a:t>貨幣經濟的再起</a:t>
          </a:r>
          <a:endParaRPr lang="zh-TW" altLang="en-US" dirty="0">
            <a:latin typeface="標楷體" pitchFamily="65" charset="-120"/>
            <a:ea typeface="標楷體" pitchFamily="65" charset="-120"/>
          </a:endParaRPr>
        </a:p>
      </dgm:t>
    </dgm:pt>
    <dgm:pt modelId="{B08CBC9E-6AD4-4D69-91E2-C482AE0D60C6}" type="parTrans" cxnId="{7BDD1620-09D1-4562-815E-DD7B0FB069BB}">
      <dgm:prSet/>
      <dgm:spPr/>
      <dgm:t>
        <a:bodyPr/>
        <a:lstStyle/>
        <a:p>
          <a:endParaRPr lang="zh-TW" altLang="en-US"/>
        </a:p>
      </dgm:t>
    </dgm:pt>
    <dgm:pt modelId="{9AB6FD46-27A4-44BE-A057-D52EB9AF1690}" type="sibTrans" cxnId="{7BDD1620-09D1-4562-815E-DD7B0FB069BB}">
      <dgm:prSet/>
      <dgm:spPr/>
      <dgm:t>
        <a:bodyPr/>
        <a:lstStyle/>
        <a:p>
          <a:endParaRPr lang="zh-TW" altLang="en-US"/>
        </a:p>
      </dgm:t>
    </dgm:pt>
    <dgm:pt modelId="{2A499C25-C0AF-4CED-8431-4A5CFE547184}" type="pres">
      <dgm:prSet presAssocID="{02A5BC89-EFC0-4EEF-9B74-B0C2591DBD38}" presName="linear" presStyleCnt="0">
        <dgm:presLayoutVars>
          <dgm:dir/>
          <dgm:animLvl val="lvl"/>
          <dgm:resizeHandles val="exact"/>
        </dgm:presLayoutVars>
      </dgm:prSet>
      <dgm:spPr/>
      <dgm:t>
        <a:bodyPr/>
        <a:lstStyle/>
        <a:p>
          <a:endParaRPr lang="zh-TW" altLang="en-US"/>
        </a:p>
      </dgm:t>
    </dgm:pt>
    <dgm:pt modelId="{BA354AB9-C787-41B8-9AC6-0A67026A6113}" type="pres">
      <dgm:prSet presAssocID="{A3CCA040-6B76-49BF-9B3B-DB40669234C9}" presName="parentLin" presStyleCnt="0"/>
      <dgm:spPr/>
    </dgm:pt>
    <dgm:pt modelId="{C2AC0722-F361-4DB2-B04E-F6DF053EB92E}" type="pres">
      <dgm:prSet presAssocID="{A3CCA040-6B76-49BF-9B3B-DB40669234C9}" presName="parentLeftMargin" presStyleLbl="node1" presStyleIdx="0" presStyleCnt="3"/>
      <dgm:spPr/>
      <dgm:t>
        <a:bodyPr/>
        <a:lstStyle/>
        <a:p>
          <a:endParaRPr lang="zh-TW" altLang="en-US"/>
        </a:p>
      </dgm:t>
    </dgm:pt>
    <dgm:pt modelId="{1116F7FC-169A-4BBD-9378-0F2EE1A41905}" type="pres">
      <dgm:prSet presAssocID="{A3CCA040-6B76-49BF-9B3B-DB40669234C9}" presName="parentText" presStyleLbl="node1" presStyleIdx="0" presStyleCnt="3">
        <dgm:presLayoutVars>
          <dgm:chMax val="0"/>
          <dgm:bulletEnabled val="1"/>
        </dgm:presLayoutVars>
      </dgm:prSet>
      <dgm:spPr/>
      <dgm:t>
        <a:bodyPr/>
        <a:lstStyle/>
        <a:p>
          <a:endParaRPr lang="zh-TW" altLang="en-US"/>
        </a:p>
      </dgm:t>
    </dgm:pt>
    <dgm:pt modelId="{8E6055F5-B2BA-490E-897D-A5B3859D424C}" type="pres">
      <dgm:prSet presAssocID="{A3CCA040-6B76-49BF-9B3B-DB40669234C9}" presName="negativeSpace" presStyleCnt="0"/>
      <dgm:spPr/>
    </dgm:pt>
    <dgm:pt modelId="{01FC6754-8068-41C5-9EE8-1C9235EA3370}" type="pres">
      <dgm:prSet presAssocID="{A3CCA040-6B76-49BF-9B3B-DB40669234C9}" presName="childText" presStyleLbl="conFgAcc1" presStyleIdx="0" presStyleCnt="3">
        <dgm:presLayoutVars>
          <dgm:bulletEnabled val="1"/>
        </dgm:presLayoutVars>
      </dgm:prSet>
      <dgm:spPr/>
    </dgm:pt>
    <dgm:pt modelId="{F1E35C56-419B-4389-8CF0-72452C3246B3}" type="pres">
      <dgm:prSet presAssocID="{D6BE668D-4C79-47F4-A447-6CE6F426E66E}" presName="spaceBetweenRectangles" presStyleCnt="0"/>
      <dgm:spPr/>
    </dgm:pt>
    <dgm:pt modelId="{78AD0D3A-23F9-4D1D-A43B-45FF6ECDF8C0}" type="pres">
      <dgm:prSet presAssocID="{32D87523-0250-45F0-B541-1A34AEDB0812}" presName="parentLin" presStyleCnt="0"/>
      <dgm:spPr/>
    </dgm:pt>
    <dgm:pt modelId="{BE209D62-CE94-41ED-AA90-0707DFF19736}" type="pres">
      <dgm:prSet presAssocID="{32D87523-0250-45F0-B541-1A34AEDB0812}" presName="parentLeftMargin" presStyleLbl="node1" presStyleIdx="0" presStyleCnt="3"/>
      <dgm:spPr/>
      <dgm:t>
        <a:bodyPr/>
        <a:lstStyle/>
        <a:p>
          <a:endParaRPr lang="zh-TW" altLang="en-US"/>
        </a:p>
      </dgm:t>
    </dgm:pt>
    <dgm:pt modelId="{D15A4B99-0E97-493E-9F95-24B1B490D1B1}" type="pres">
      <dgm:prSet presAssocID="{32D87523-0250-45F0-B541-1A34AEDB0812}" presName="parentText" presStyleLbl="node1" presStyleIdx="1" presStyleCnt="3">
        <dgm:presLayoutVars>
          <dgm:chMax val="0"/>
          <dgm:bulletEnabled val="1"/>
        </dgm:presLayoutVars>
      </dgm:prSet>
      <dgm:spPr/>
      <dgm:t>
        <a:bodyPr/>
        <a:lstStyle/>
        <a:p>
          <a:endParaRPr lang="zh-TW" altLang="en-US"/>
        </a:p>
      </dgm:t>
    </dgm:pt>
    <dgm:pt modelId="{92B9C78C-A3A2-4B66-A139-792D72545E44}" type="pres">
      <dgm:prSet presAssocID="{32D87523-0250-45F0-B541-1A34AEDB0812}" presName="negativeSpace" presStyleCnt="0"/>
      <dgm:spPr/>
    </dgm:pt>
    <dgm:pt modelId="{2094BB59-8E42-4995-B258-B242F2D54EF6}" type="pres">
      <dgm:prSet presAssocID="{32D87523-0250-45F0-B541-1A34AEDB0812}" presName="childText" presStyleLbl="conFgAcc1" presStyleIdx="1" presStyleCnt="3">
        <dgm:presLayoutVars>
          <dgm:bulletEnabled val="1"/>
        </dgm:presLayoutVars>
      </dgm:prSet>
      <dgm:spPr/>
    </dgm:pt>
    <dgm:pt modelId="{636EEB1D-8CB7-44CD-980B-6915AE4A3807}" type="pres">
      <dgm:prSet presAssocID="{42FC28DC-CA4D-4090-AE3A-325996376F9E}" presName="spaceBetweenRectangles" presStyleCnt="0"/>
      <dgm:spPr/>
    </dgm:pt>
    <dgm:pt modelId="{1DD9EAE7-06A1-4D70-B320-88B2C12C5141}" type="pres">
      <dgm:prSet presAssocID="{D384717A-6E14-46EF-AA0D-520FBB8FA25A}" presName="parentLin" presStyleCnt="0"/>
      <dgm:spPr/>
    </dgm:pt>
    <dgm:pt modelId="{56195905-36AB-4391-9626-FA55447338EC}" type="pres">
      <dgm:prSet presAssocID="{D384717A-6E14-46EF-AA0D-520FBB8FA25A}" presName="parentLeftMargin" presStyleLbl="node1" presStyleIdx="1" presStyleCnt="3"/>
      <dgm:spPr/>
      <dgm:t>
        <a:bodyPr/>
        <a:lstStyle/>
        <a:p>
          <a:endParaRPr lang="zh-TW" altLang="en-US"/>
        </a:p>
      </dgm:t>
    </dgm:pt>
    <dgm:pt modelId="{8E18A53F-09D7-4269-83D1-DE939B5076CC}" type="pres">
      <dgm:prSet presAssocID="{D384717A-6E14-46EF-AA0D-520FBB8FA25A}" presName="parentText" presStyleLbl="node1" presStyleIdx="2" presStyleCnt="3">
        <dgm:presLayoutVars>
          <dgm:chMax val="0"/>
          <dgm:bulletEnabled val="1"/>
        </dgm:presLayoutVars>
      </dgm:prSet>
      <dgm:spPr/>
      <dgm:t>
        <a:bodyPr/>
        <a:lstStyle/>
        <a:p>
          <a:endParaRPr lang="zh-TW" altLang="en-US"/>
        </a:p>
      </dgm:t>
    </dgm:pt>
    <dgm:pt modelId="{CBA1DA2C-A2D2-45FC-9A3A-BC8AD272E49D}" type="pres">
      <dgm:prSet presAssocID="{D384717A-6E14-46EF-AA0D-520FBB8FA25A}" presName="negativeSpace" presStyleCnt="0"/>
      <dgm:spPr/>
    </dgm:pt>
    <dgm:pt modelId="{B2E18B79-16BE-4CFD-8BF3-BA87FBC33598}" type="pres">
      <dgm:prSet presAssocID="{D384717A-6E14-46EF-AA0D-520FBB8FA25A}" presName="childText" presStyleLbl="conFgAcc1" presStyleIdx="2" presStyleCnt="3">
        <dgm:presLayoutVars>
          <dgm:bulletEnabled val="1"/>
        </dgm:presLayoutVars>
      </dgm:prSet>
      <dgm:spPr/>
    </dgm:pt>
  </dgm:ptLst>
  <dgm:cxnLst>
    <dgm:cxn modelId="{9A115306-3C32-4C95-851B-4EF1E50071BB}" type="presOf" srcId="{D384717A-6E14-46EF-AA0D-520FBB8FA25A}" destId="{56195905-36AB-4391-9626-FA55447338EC}" srcOrd="0" destOrd="0" presId="urn:microsoft.com/office/officeart/2005/8/layout/list1"/>
    <dgm:cxn modelId="{4533596D-898B-4DFF-8108-8AE8E8BF41E3}" type="presOf" srcId="{A3CCA040-6B76-49BF-9B3B-DB40669234C9}" destId="{C2AC0722-F361-4DB2-B04E-F6DF053EB92E}" srcOrd="0" destOrd="0" presId="urn:microsoft.com/office/officeart/2005/8/layout/list1"/>
    <dgm:cxn modelId="{B437ED4A-6663-4F96-8B72-44612E8AAC68}" type="presOf" srcId="{02A5BC89-EFC0-4EEF-9B74-B0C2591DBD38}" destId="{2A499C25-C0AF-4CED-8431-4A5CFE547184}" srcOrd="0" destOrd="0" presId="urn:microsoft.com/office/officeart/2005/8/layout/list1"/>
    <dgm:cxn modelId="{7BDD1620-09D1-4562-815E-DD7B0FB069BB}" srcId="{02A5BC89-EFC0-4EEF-9B74-B0C2591DBD38}" destId="{D384717A-6E14-46EF-AA0D-520FBB8FA25A}" srcOrd="2" destOrd="0" parTransId="{B08CBC9E-6AD4-4D69-91E2-C482AE0D60C6}" sibTransId="{9AB6FD46-27A4-44BE-A057-D52EB9AF1690}"/>
    <dgm:cxn modelId="{E1976D0D-DEFB-4E2B-AFBB-6434836BD3DE}" type="presOf" srcId="{32D87523-0250-45F0-B541-1A34AEDB0812}" destId="{D15A4B99-0E97-493E-9F95-24B1B490D1B1}" srcOrd="1" destOrd="0" presId="urn:microsoft.com/office/officeart/2005/8/layout/list1"/>
    <dgm:cxn modelId="{5F4AFE5C-B8C3-4649-8498-135D92629418}" type="presOf" srcId="{A3CCA040-6B76-49BF-9B3B-DB40669234C9}" destId="{1116F7FC-169A-4BBD-9378-0F2EE1A41905}" srcOrd="1" destOrd="0" presId="urn:microsoft.com/office/officeart/2005/8/layout/list1"/>
    <dgm:cxn modelId="{D8B4F036-2134-4579-99AB-E50B0FDEE667}" srcId="{02A5BC89-EFC0-4EEF-9B74-B0C2591DBD38}" destId="{32D87523-0250-45F0-B541-1A34AEDB0812}" srcOrd="1" destOrd="0" parTransId="{2A07E63E-2989-47C4-92E4-7CC35DA02526}" sibTransId="{42FC28DC-CA4D-4090-AE3A-325996376F9E}"/>
    <dgm:cxn modelId="{80EF5FC9-8D19-4926-8AFE-38823DA0431E}" srcId="{02A5BC89-EFC0-4EEF-9B74-B0C2591DBD38}" destId="{A3CCA040-6B76-49BF-9B3B-DB40669234C9}" srcOrd="0" destOrd="0" parTransId="{E8CFF6E2-EE86-498B-A295-FE454B944D05}" sibTransId="{D6BE668D-4C79-47F4-A447-6CE6F426E66E}"/>
    <dgm:cxn modelId="{66F50C46-B86F-4DAC-911F-2ABE12F05BA1}" type="presOf" srcId="{32D87523-0250-45F0-B541-1A34AEDB0812}" destId="{BE209D62-CE94-41ED-AA90-0707DFF19736}" srcOrd="0" destOrd="0" presId="urn:microsoft.com/office/officeart/2005/8/layout/list1"/>
    <dgm:cxn modelId="{1F54B389-B000-465C-B597-3D97FD776D9D}" type="presOf" srcId="{D384717A-6E14-46EF-AA0D-520FBB8FA25A}" destId="{8E18A53F-09D7-4269-83D1-DE939B5076CC}" srcOrd="1" destOrd="0" presId="urn:microsoft.com/office/officeart/2005/8/layout/list1"/>
    <dgm:cxn modelId="{CA649147-8674-4E14-AC91-8C3F64F0B164}" type="presParOf" srcId="{2A499C25-C0AF-4CED-8431-4A5CFE547184}" destId="{BA354AB9-C787-41B8-9AC6-0A67026A6113}" srcOrd="0" destOrd="0" presId="urn:microsoft.com/office/officeart/2005/8/layout/list1"/>
    <dgm:cxn modelId="{DF777D2D-F507-463D-9CF7-FB5B8574176C}" type="presParOf" srcId="{BA354AB9-C787-41B8-9AC6-0A67026A6113}" destId="{C2AC0722-F361-4DB2-B04E-F6DF053EB92E}" srcOrd="0" destOrd="0" presId="urn:microsoft.com/office/officeart/2005/8/layout/list1"/>
    <dgm:cxn modelId="{0E48412F-23D9-4A45-9697-91D8B857571C}" type="presParOf" srcId="{BA354AB9-C787-41B8-9AC6-0A67026A6113}" destId="{1116F7FC-169A-4BBD-9378-0F2EE1A41905}" srcOrd="1" destOrd="0" presId="urn:microsoft.com/office/officeart/2005/8/layout/list1"/>
    <dgm:cxn modelId="{287DEA31-C1AC-4DE7-8D6D-E71BE18DBA0F}" type="presParOf" srcId="{2A499C25-C0AF-4CED-8431-4A5CFE547184}" destId="{8E6055F5-B2BA-490E-897D-A5B3859D424C}" srcOrd="1" destOrd="0" presId="urn:microsoft.com/office/officeart/2005/8/layout/list1"/>
    <dgm:cxn modelId="{AC23CCB2-A42A-4140-B7AD-43FBC24B305B}" type="presParOf" srcId="{2A499C25-C0AF-4CED-8431-4A5CFE547184}" destId="{01FC6754-8068-41C5-9EE8-1C9235EA3370}" srcOrd="2" destOrd="0" presId="urn:microsoft.com/office/officeart/2005/8/layout/list1"/>
    <dgm:cxn modelId="{723CECCF-D6AB-4E39-AAFC-FBB22BBDF323}" type="presParOf" srcId="{2A499C25-C0AF-4CED-8431-4A5CFE547184}" destId="{F1E35C56-419B-4389-8CF0-72452C3246B3}" srcOrd="3" destOrd="0" presId="urn:microsoft.com/office/officeart/2005/8/layout/list1"/>
    <dgm:cxn modelId="{64BA437C-36AF-43E9-A000-1AAD05BF45CE}" type="presParOf" srcId="{2A499C25-C0AF-4CED-8431-4A5CFE547184}" destId="{78AD0D3A-23F9-4D1D-A43B-45FF6ECDF8C0}" srcOrd="4" destOrd="0" presId="urn:microsoft.com/office/officeart/2005/8/layout/list1"/>
    <dgm:cxn modelId="{85E9CC2A-3FF8-4B40-AD89-27D5DB8F58AC}" type="presParOf" srcId="{78AD0D3A-23F9-4D1D-A43B-45FF6ECDF8C0}" destId="{BE209D62-CE94-41ED-AA90-0707DFF19736}" srcOrd="0" destOrd="0" presId="urn:microsoft.com/office/officeart/2005/8/layout/list1"/>
    <dgm:cxn modelId="{7083B7C5-536A-42B5-9CE8-1F9221DE4733}" type="presParOf" srcId="{78AD0D3A-23F9-4D1D-A43B-45FF6ECDF8C0}" destId="{D15A4B99-0E97-493E-9F95-24B1B490D1B1}" srcOrd="1" destOrd="0" presId="urn:microsoft.com/office/officeart/2005/8/layout/list1"/>
    <dgm:cxn modelId="{4C946176-1746-437E-974F-ADFA8E365494}" type="presParOf" srcId="{2A499C25-C0AF-4CED-8431-4A5CFE547184}" destId="{92B9C78C-A3A2-4B66-A139-792D72545E44}" srcOrd="5" destOrd="0" presId="urn:microsoft.com/office/officeart/2005/8/layout/list1"/>
    <dgm:cxn modelId="{CF775102-4456-4027-9E99-C7D6E137831F}" type="presParOf" srcId="{2A499C25-C0AF-4CED-8431-4A5CFE547184}" destId="{2094BB59-8E42-4995-B258-B242F2D54EF6}" srcOrd="6" destOrd="0" presId="urn:microsoft.com/office/officeart/2005/8/layout/list1"/>
    <dgm:cxn modelId="{A1E8D35B-7F6B-4939-9B2B-72FA249461DC}" type="presParOf" srcId="{2A499C25-C0AF-4CED-8431-4A5CFE547184}" destId="{636EEB1D-8CB7-44CD-980B-6915AE4A3807}" srcOrd="7" destOrd="0" presId="urn:microsoft.com/office/officeart/2005/8/layout/list1"/>
    <dgm:cxn modelId="{A2A59497-644A-4CDD-A81A-01606D4BB8BF}" type="presParOf" srcId="{2A499C25-C0AF-4CED-8431-4A5CFE547184}" destId="{1DD9EAE7-06A1-4D70-B320-88B2C12C5141}" srcOrd="8" destOrd="0" presId="urn:microsoft.com/office/officeart/2005/8/layout/list1"/>
    <dgm:cxn modelId="{8D848F5F-CFE1-4A34-B9B8-FD860E9EB55C}" type="presParOf" srcId="{1DD9EAE7-06A1-4D70-B320-88B2C12C5141}" destId="{56195905-36AB-4391-9626-FA55447338EC}" srcOrd="0" destOrd="0" presId="urn:microsoft.com/office/officeart/2005/8/layout/list1"/>
    <dgm:cxn modelId="{E1C51A66-4028-498D-92AB-0685E25B21A1}" type="presParOf" srcId="{1DD9EAE7-06A1-4D70-B320-88B2C12C5141}" destId="{8E18A53F-09D7-4269-83D1-DE939B5076CC}" srcOrd="1" destOrd="0" presId="urn:microsoft.com/office/officeart/2005/8/layout/list1"/>
    <dgm:cxn modelId="{1DB8E937-AF62-4619-920A-CE55EDB9A4B4}" type="presParOf" srcId="{2A499C25-C0AF-4CED-8431-4A5CFE547184}" destId="{CBA1DA2C-A2D2-45FC-9A3A-BC8AD272E49D}" srcOrd="9" destOrd="0" presId="urn:microsoft.com/office/officeart/2005/8/layout/list1"/>
    <dgm:cxn modelId="{0A70F0AF-87A2-4F27-AABE-6FE407942ECA}" type="presParOf" srcId="{2A499C25-C0AF-4CED-8431-4A5CFE547184}" destId="{B2E18B79-16BE-4CFD-8BF3-BA87FBC3359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CB096-4B44-424D-B387-22E66D915D0A}">
      <dsp:nvSpPr>
        <dsp:cNvPr id="0" name=""/>
        <dsp:cNvSpPr/>
      </dsp:nvSpPr>
      <dsp:spPr>
        <a:xfrm>
          <a:off x="0" y="228993"/>
          <a:ext cx="7772400" cy="2737800"/>
        </a:xfrm>
        <a:prstGeom prst="roundRect">
          <a:avLst/>
        </a:prstGeom>
        <a:gradFill rotWithShape="0">
          <a:gsLst>
            <a:gs pos="0">
              <a:schemeClr val="accent3">
                <a:hueOff val="0"/>
                <a:satOff val="0"/>
                <a:lumOff val="0"/>
                <a:alphaOff val="0"/>
                <a:tint val="83000"/>
                <a:shade val="100000"/>
                <a:alpha val="100000"/>
                <a:hueMod val="100000"/>
                <a:satMod val="220000"/>
                <a:lumMod val="90000"/>
              </a:schemeClr>
            </a:gs>
            <a:gs pos="76000">
              <a:schemeClr val="accent3">
                <a:hueOff val="0"/>
                <a:satOff val="0"/>
                <a:lumOff val="0"/>
                <a:alphaOff val="0"/>
                <a:shade val="100000"/>
              </a:schemeClr>
            </a:gs>
            <a:gs pos="100000">
              <a:schemeClr val="accent3">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zh-TW" sz="6500" b="1" kern="1200" smtClean="0"/>
            <a:t>黑死病後中古歐洲經濟復甦與探討</a:t>
          </a:r>
          <a:endParaRPr lang="zh-TW" sz="6500" kern="1200"/>
        </a:p>
      </dsp:txBody>
      <dsp:txXfrm>
        <a:off x="133648" y="362641"/>
        <a:ext cx="7505104" cy="2470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34F9E-31A3-4918-B227-A698EB2598DC}">
      <dsp:nvSpPr>
        <dsp:cNvPr id="0" name=""/>
        <dsp:cNvSpPr/>
      </dsp:nvSpPr>
      <dsp:spPr>
        <a:xfrm>
          <a:off x="0" y="76576"/>
          <a:ext cx="8568952" cy="4455360"/>
        </a:xfrm>
        <a:prstGeom prst="roundRect">
          <a:avLst/>
        </a:prstGeom>
        <a:solidFill>
          <a:schemeClr val="accent3">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sz="2800" kern="1200" dirty="0" smtClean="0"/>
            <a:t>黑死病是人類歷史以來最嚴重的瘟疫之一，造成了當時</a:t>
          </a:r>
          <a:r>
            <a:rPr lang="en-US" altLang="zh-TW" sz="2800" kern="1200" dirty="0" smtClean="0"/>
            <a:t>7500</a:t>
          </a:r>
          <a:r>
            <a:rPr lang="zh-TW" sz="2800" kern="1200" dirty="0" smtClean="0"/>
            <a:t>萬人</a:t>
          </a:r>
          <a:r>
            <a:rPr lang="en-US" altLang="zh-TW" sz="2800" kern="1200" dirty="0" smtClean="0"/>
            <a:t>(</a:t>
          </a:r>
          <a:r>
            <a:rPr lang="zh-TW" altLang="en-US" sz="2800" kern="1200" dirty="0" smtClean="0"/>
            <a:t>歐洲約為</a:t>
          </a:r>
          <a:r>
            <a:rPr lang="en-US" altLang="zh-TW" sz="2800" kern="1200" dirty="0" smtClean="0"/>
            <a:t>2600</a:t>
          </a:r>
          <a:r>
            <a:rPr lang="zh-TW" altLang="en-US" sz="2800" kern="1200" dirty="0" smtClean="0"/>
            <a:t>萬人</a:t>
          </a:r>
          <a:r>
            <a:rPr lang="en-US" altLang="zh-TW" sz="2800" kern="1200" dirty="0" smtClean="0"/>
            <a:t>)</a:t>
          </a:r>
          <a:r>
            <a:rPr lang="zh-TW" sz="2800" kern="1200" dirty="0" smtClean="0"/>
            <a:t>死於這場災難之中；</a:t>
          </a:r>
          <a:r>
            <a:rPr lang="zh-TW" altLang="en-US" sz="2800" kern="1200" dirty="0" smtClean="0"/>
            <a:t>大約為</a:t>
          </a:r>
          <a:r>
            <a:rPr lang="en-US" altLang="zh-TW" sz="2800" kern="1200" dirty="0" smtClean="0"/>
            <a:t>1/4</a:t>
          </a:r>
          <a:r>
            <a:rPr lang="zh-TW" altLang="en-US" sz="2800" kern="1200" smtClean="0"/>
            <a:t>全世界總人口</a:t>
          </a:r>
          <a:r>
            <a:rPr lang="zh-TW" sz="2800" kern="1200" smtClean="0"/>
            <a:t>。</a:t>
          </a:r>
          <a:r>
            <a:rPr lang="zh-TW" sz="2800" kern="1200" dirty="0" smtClean="0"/>
            <a:t>在當時以需要大量勞動人口的農業社會來說是一個嚴重的影響而導致歐洲經濟大量衰退</a:t>
          </a:r>
          <a:r>
            <a:rPr lang="zh-TW" altLang="en-US" sz="2800" kern="1200" dirty="0" smtClean="0"/>
            <a:t>；由於在求學中往往只從歷史課本中窺知一二這段大災難，讓我不禁好奇起在這種毀滅性的人類社會破壞後，我們人類究竟如何重新回復到瘟疫前的興盛甚至有之後的文藝復興輝煌年代的產生？</a:t>
          </a:r>
          <a:endParaRPr lang="zh-TW" sz="2800" kern="1200" dirty="0"/>
        </a:p>
      </dsp:txBody>
      <dsp:txXfrm>
        <a:off x="217493" y="294069"/>
        <a:ext cx="8133966" cy="40203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C6754-8068-41C5-9EE8-1C9235EA3370}">
      <dsp:nvSpPr>
        <dsp:cNvPr id="0" name=""/>
        <dsp:cNvSpPr/>
      </dsp:nvSpPr>
      <dsp:spPr>
        <a:xfrm>
          <a:off x="0" y="543261"/>
          <a:ext cx="8229600" cy="8568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116F7FC-169A-4BBD-9378-0F2EE1A41905}">
      <dsp:nvSpPr>
        <dsp:cNvPr id="0" name=""/>
        <dsp:cNvSpPr/>
      </dsp:nvSpPr>
      <dsp:spPr>
        <a:xfrm>
          <a:off x="411480" y="41421"/>
          <a:ext cx="5760720" cy="1003680"/>
        </a:xfrm>
        <a:prstGeom prst="roundRect">
          <a:avLst/>
        </a:prstGeom>
        <a:gradFill rotWithShape="0">
          <a:gsLst>
            <a:gs pos="0">
              <a:schemeClr val="accent5">
                <a:hueOff val="0"/>
                <a:satOff val="0"/>
                <a:lumOff val="0"/>
                <a:alphaOff val="0"/>
                <a:tint val="83000"/>
                <a:shade val="100000"/>
                <a:alpha val="100000"/>
                <a:hueMod val="100000"/>
                <a:satMod val="220000"/>
                <a:lumMod val="90000"/>
              </a:schemeClr>
            </a:gs>
            <a:gs pos="76000">
              <a:schemeClr val="accent5">
                <a:hueOff val="0"/>
                <a:satOff val="0"/>
                <a:lumOff val="0"/>
                <a:alphaOff val="0"/>
                <a:shade val="100000"/>
              </a:schemeClr>
            </a:gs>
            <a:gs pos="100000">
              <a:schemeClr val="accent5">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zh-TW" sz="3400" b="1" kern="1200" dirty="0" smtClean="0">
              <a:latin typeface="標楷體" pitchFamily="65" charset="-120"/>
              <a:ea typeface="標楷體" pitchFamily="65" charset="-120"/>
            </a:rPr>
            <a:t>專業化分工經濟雛型產生</a:t>
          </a:r>
          <a:endParaRPr lang="zh-TW" altLang="en-US" sz="3400" kern="1200" dirty="0">
            <a:latin typeface="標楷體" pitchFamily="65" charset="-120"/>
            <a:ea typeface="標楷體" pitchFamily="65" charset="-120"/>
          </a:endParaRPr>
        </a:p>
      </dsp:txBody>
      <dsp:txXfrm>
        <a:off x="460476" y="90417"/>
        <a:ext cx="5662728" cy="905688"/>
      </dsp:txXfrm>
    </dsp:sp>
    <dsp:sp modelId="{2094BB59-8E42-4995-B258-B242F2D54EF6}">
      <dsp:nvSpPr>
        <dsp:cNvPr id="0" name=""/>
        <dsp:cNvSpPr/>
      </dsp:nvSpPr>
      <dsp:spPr>
        <a:xfrm>
          <a:off x="0" y="2085501"/>
          <a:ext cx="8229600" cy="856800"/>
        </a:xfrm>
        <a:prstGeom prst="rect">
          <a:avLst/>
        </a:prstGeom>
        <a:solidFill>
          <a:schemeClr val="lt1">
            <a:alpha val="90000"/>
            <a:hueOff val="0"/>
            <a:satOff val="0"/>
            <a:lumOff val="0"/>
            <a:alphaOff val="0"/>
          </a:schemeClr>
        </a:solidFill>
        <a:ln w="15875" cap="flat" cmpd="sng" algn="ctr">
          <a:solidFill>
            <a:schemeClr val="accent5">
              <a:hueOff val="7661738"/>
              <a:satOff val="-4451"/>
              <a:lumOff val="-2745"/>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15A4B99-0E97-493E-9F95-24B1B490D1B1}">
      <dsp:nvSpPr>
        <dsp:cNvPr id="0" name=""/>
        <dsp:cNvSpPr/>
      </dsp:nvSpPr>
      <dsp:spPr>
        <a:xfrm>
          <a:off x="411480" y="1583661"/>
          <a:ext cx="5760720" cy="1003680"/>
        </a:xfrm>
        <a:prstGeom prst="roundRect">
          <a:avLst/>
        </a:prstGeom>
        <a:gradFill rotWithShape="0">
          <a:gsLst>
            <a:gs pos="0">
              <a:schemeClr val="accent5">
                <a:hueOff val="7661738"/>
                <a:satOff val="-4451"/>
                <a:lumOff val="-2745"/>
                <a:alphaOff val="0"/>
                <a:tint val="83000"/>
                <a:shade val="100000"/>
                <a:alpha val="100000"/>
                <a:hueMod val="100000"/>
                <a:satMod val="220000"/>
                <a:lumMod val="90000"/>
              </a:schemeClr>
            </a:gs>
            <a:gs pos="76000">
              <a:schemeClr val="accent5">
                <a:hueOff val="7661738"/>
                <a:satOff val="-4451"/>
                <a:lumOff val="-2745"/>
                <a:alphaOff val="0"/>
                <a:shade val="100000"/>
              </a:schemeClr>
            </a:gs>
            <a:gs pos="100000">
              <a:schemeClr val="accent5">
                <a:hueOff val="7661738"/>
                <a:satOff val="-4451"/>
                <a:lumOff val="-2745"/>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zh-TW" sz="3400" b="1" kern="1200" dirty="0" smtClean="0">
              <a:latin typeface="標楷體" pitchFamily="65" charset="-120"/>
              <a:ea typeface="標楷體" pitchFamily="65" charset="-120"/>
            </a:rPr>
            <a:t>城鎮重要性提高</a:t>
          </a:r>
          <a:endParaRPr lang="zh-TW" altLang="en-US" sz="3400" kern="1200" dirty="0">
            <a:latin typeface="標楷體" pitchFamily="65" charset="-120"/>
            <a:ea typeface="標楷體" pitchFamily="65" charset="-120"/>
          </a:endParaRPr>
        </a:p>
      </dsp:txBody>
      <dsp:txXfrm>
        <a:off x="460476" y="1632657"/>
        <a:ext cx="5662728" cy="905688"/>
      </dsp:txXfrm>
    </dsp:sp>
    <dsp:sp modelId="{B2E18B79-16BE-4CFD-8BF3-BA87FBC33598}">
      <dsp:nvSpPr>
        <dsp:cNvPr id="0" name=""/>
        <dsp:cNvSpPr/>
      </dsp:nvSpPr>
      <dsp:spPr>
        <a:xfrm>
          <a:off x="0" y="3627741"/>
          <a:ext cx="8229600" cy="856800"/>
        </a:xfrm>
        <a:prstGeom prst="rect">
          <a:avLst/>
        </a:prstGeom>
        <a:solidFill>
          <a:schemeClr val="lt1">
            <a:alpha val="90000"/>
            <a:hueOff val="0"/>
            <a:satOff val="0"/>
            <a:lumOff val="0"/>
            <a:alphaOff val="0"/>
          </a:schemeClr>
        </a:solidFill>
        <a:ln w="15875" cap="flat" cmpd="sng" algn="ctr">
          <a:solidFill>
            <a:schemeClr val="accent5">
              <a:hueOff val="15323477"/>
              <a:satOff val="-8902"/>
              <a:lumOff val="-549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8E18A53F-09D7-4269-83D1-DE939B5076CC}">
      <dsp:nvSpPr>
        <dsp:cNvPr id="0" name=""/>
        <dsp:cNvSpPr/>
      </dsp:nvSpPr>
      <dsp:spPr>
        <a:xfrm>
          <a:off x="411480" y="3125901"/>
          <a:ext cx="5760720" cy="1003680"/>
        </a:xfrm>
        <a:prstGeom prst="roundRect">
          <a:avLst/>
        </a:prstGeom>
        <a:gradFill rotWithShape="0">
          <a:gsLst>
            <a:gs pos="0">
              <a:schemeClr val="accent5">
                <a:hueOff val="15323477"/>
                <a:satOff val="-8902"/>
                <a:lumOff val="-5490"/>
                <a:alphaOff val="0"/>
                <a:tint val="83000"/>
                <a:shade val="100000"/>
                <a:alpha val="100000"/>
                <a:hueMod val="100000"/>
                <a:satMod val="220000"/>
                <a:lumMod val="90000"/>
              </a:schemeClr>
            </a:gs>
            <a:gs pos="76000">
              <a:schemeClr val="accent5">
                <a:hueOff val="15323477"/>
                <a:satOff val="-8902"/>
                <a:lumOff val="-5490"/>
                <a:alphaOff val="0"/>
                <a:shade val="100000"/>
              </a:schemeClr>
            </a:gs>
            <a:gs pos="100000">
              <a:schemeClr val="accent5">
                <a:hueOff val="15323477"/>
                <a:satOff val="-8902"/>
                <a:lumOff val="-549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zh-TW" sz="3400" b="1" kern="1200" dirty="0" smtClean="0">
              <a:latin typeface="標楷體" pitchFamily="65" charset="-120"/>
              <a:ea typeface="標楷體" pitchFamily="65" charset="-120"/>
            </a:rPr>
            <a:t>現代銀行的產生</a:t>
          </a:r>
          <a:endParaRPr lang="zh-TW" altLang="en-US" sz="3400" kern="1200" dirty="0">
            <a:latin typeface="標楷體" pitchFamily="65" charset="-120"/>
            <a:ea typeface="標楷體" pitchFamily="65" charset="-120"/>
          </a:endParaRPr>
        </a:p>
      </dsp:txBody>
      <dsp:txXfrm>
        <a:off x="460476" y="3174897"/>
        <a:ext cx="5662728" cy="9056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C6754-8068-41C5-9EE8-1C9235EA3370}">
      <dsp:nvSpPr>
        <dsp:cNvPr id="0" name=""/>
        <dsp:cNvSpPr/>
      </dsp:nvSpPr>
      <dsp:spPr>
        <a:xfrm>
          <a:off x="0" y="543261"/>
          <a:ext cx="8229600" cy="8568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116F7FC-169A-4BBD-9378-0F2EE1A41905}">
      <dsp:nvSpPr>
        <dsp:cNvPr id="0" name=""/>
        <dsp:cNvSpPr/>
      </dsp:nvSpPr>
      <dsp:spPr>
        <a:xfrm>
          <a:off x="411480" y="41421"/>
          <a:ext cx="5760720" cy="1003680"/>
        </a:xfrm>
        <a:prstGeom prst="roundRect">
          <a:avLst/>
        </a:prstGeom>
        <a:gradFill rotWithShape="0">
          <a:gsLst>
            <a:gs pos="0">
              <a:schemeClr val="accent5">
                <a:hueOff val="0"/>
                <a:satOff val="0"/>
                <a:lumOff val="0"/>
                <a:alphaOff val="0"/>
                <a:tint val="83000"/>
                <a:shade val="100000"/>
                <a:alpha val="100000"/>
                <a:hueMod val="100000"/>
                <a:satMod val="220000"/>
                <a:lumMod val="90000"/>
              </a:schemeClr>
            </a:gs>
            <a:gs pos="76000">
              <a:schemeClr val="accent5">
                <a:hueOff val="0"/>
                <a:satOff val="0"/>
                <a:lumOff val="0"/>
                <a:alphaOff val="0"/>
                <a:shade val="100000"/>
              </a:schemeClr>
            </a:gs>
            <a:gs pos="100000">
              <a:schemeClr val="accent5">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zh-TW" sz="3400" b="1" kern="1200" dirty="0" smtClean="0">
              <a:latin typeface="標楷體" pitchFamily="65" charset="-120"/>
              <a:ea typeface="標楷體" pitchFamily="65" charset="-120"/>
            </a:rPr>
            <a:t>保險契約的產生</a:t>
          </a:r>
          <a:endParaRPr lang="zh-TW" altLang="en-US" sz="3400" kern="1200" dirty="0">
            <a:latin typeface="標楷體" pitchFamily="65" charset="-120"/>
            <a:ea typeface="標楷體" pitchFamily="65" charset="-120"/>
          </a:endParaRPr>
        </a:p>
      </dsp:txBody>
      <dsp:txXfrm>
        <a:off x="460476" y="90417"/>
        <a:ext cx="5662728" cy="905688"/>
      </dsp:txXfrm>
    </dsp:sp>
    <dsp:sp modelId="{2094BB59-8E42-4995-B258-B242F2D54EF6}">
      <dsp:nvSpPr>
        <dsp:cNvPr id="0" name=""/>
        <dsp:cNvSpPr/>
      </dsp:nvSpPr>
      <dsp:spPr>
        <a:xfrm>
          <a:off x="0" y="2085501"/>
          <a:ext cx="8229600" cy="856800"/>
        </a:xfrm>
        <a:prstGeom prst="rect">
          <a:avLst/>
        </a:prstGeom>
        <a:solidFill>
          <a:schemeClr val="lt1">
            <a:alpha val="90000"/>
            <a:hueOff val="0"/>
            <a:satOff val="0"/>
            <a:lumOff val="0"/>
            <a:alphaOff val="0"/>
          </a:schemeClr>
        </a:solidFill>
        <a:ln w="15875" cap="flat" cmpd="sng" algn="ctr">
          <a:solidFill>
            <a:schemeClr val="accent5">
              <a:hueOff val="7661738"/>
              <a:satOff val="-4451"/>
              <a:lumOff val="-2745"/>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15A4B99-0E97-493E-9F95-24B1B490D1B1}">
      <dsp:nvSpPr>
        <dsp:cNvPr id="0" name=""/>
        <dsp:cNvSpPr/>
      </dsp:nvSpPr>
      <dsp:spPr>
        <a:xfrm>
          <a:off x="411480" y="1583661"/>
          <a:ext cx="5760720" cy="1003680"/>
        </a:xfrm>
        <a:prstGeom prst="roundRect">
          <a:avLst/>
        </a:prstGeom>
        <a:gradFill rotWithShape="0">
          <a:gsLst>
            <a:gs pos="0">
              <a:schemeClr val="accent5">
                <a:hueOff val="7661738"/>
                <a:satOff val="-4451"/>
                <a:lumOff val="-2745"/>
                <a:alphaOff val="0"/>
                <a:tint val="83000"/>
                <a:shade val="100000"/>
                <a:alpha val="100000"/>
                <a:hueMod val="100000"/>
                <a:satMod val="220000"/>
                <a:lumMod val="90000"/>
              </a:schemeClr>
            </a:gs>
            <a:gs pos="76000">
              <a:schemeClr val="accent5">
                <a:hueOff val="7661738"/>
                <a:satOff val="-4451"/>
                <a:lumOff val="-2745"/>
                <a:alphaOff val="0"/>
                <a:shade val="100000"/>
              </a:schemeClr>
            </a:gs>
            <a:gs pos="100000">
              <a:schemeClr val="accent5">
                <a:hueOff val="7661738"/>
                <a:satOff val="-4451"/>
                <a:lumOff val="-2745"/>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zh-TW" sz="3400" b="1" kern="1200" dirty="0" smtClean="0">
              <a:latin typeface="標楷體" pitchFamily="65" charset="-120"/>
              <a:ea typeface="標楷體" pitchFamily="65" charset="-120"/>
            </a:rPr>
            <a:t>大學不再只有宗教能設立</a:t>
          </a:r>
          <a:endParaRPr lang="zh-TW" altLang="en-US" sz="3400" kern="1200" dirty="0">
            <a:latin typeface="標楷體" pitchFamily="65" charset="-120"/>
            <a:ea typeface="標楷體" pitchFamily="65" charset="-120"/>
          </a:endParaRPr>
        </a:p>
      </dsp:txBody>
      <dsp:txXfrm>
        <a:off x="460476" y="1632657"/>
        <a:ext cx="5662728" cy="905688"/>
      </dsp:txXfrm>
    </dsp:sp>
    <dsp:sp modelId="{B2E18B79-16BE-4CFD-8BF3-BA87FBC33598}">
      <dsp:nvSpPr>
        <dsp:cNvPr id="0" name=""/>
        <dsp:cNvSpPr/>
      </dsp:nvSpPr>
      <dsp:spPr>
        <a:xfrm>
          <a:off x="0" y="3627741"/>
          <a:ext cx="8229600" cy="856800"/>
        </a:xfrm>
        <a:prstGeom prst="rect">
          <a:avLst/>
        </a:prstGeom>
        <a:solidFill>
          <a:schemeClr val="lt1">
            <a:alpha val="90000"/>
            <a:hueOff val="0"/>
            <a:satOff val="0"/>
            <a:lumOff val="0"/>
            <a:alphaOff val="0"/>
          </a:schemeClr>
        </a:solidFill>
        <a:ln w="15875" cap="flat" cmpd="sng" algn="ctr">
          <a:solidFill>
            <a:schemeClr val="accent5">
              <a:hueOff val="15323477"/>
              <a:satOff val="-8902"/>
              <a:lumOff val="-5490"/>
              <a:alphaOff val="0"/>
            </a:schemeClr>
          </a:solidFill>
          <a:prstDash val="solid"/>
        </a:ln>
        <a:effectLst>
          <a:outerShdw blurRad="381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8E18A53F-09D7-4269-83D1-DE939B5076CC}">
      <dsp:nvSpPr>
        <dsp:cNvPr id="0" name=""/>
        <dsp:cNvSpPr/>
      </dsp:nvSpPr>
      <dsp:spPr>
        <a:xfrm>
          <a:off x="411480" y="3125901"/>
          <a:ext cx="5760720" cy="1003680"/>
        </a:xfrm>
        <a:prstGeom prst="roundRect">
          <a:avLst/>
        </a:prstGeom>
        <a:gradFill rotWithShape="0">
          <a:gsLst>
            <a:gs pos="0">
              <a:schemeClr val="accent5">
                <a:hueOff val="15323477"/>
                <a:satOff val="-8902"/>
                <a:lumOff val="-5490"/>
                <a:alphaOff val="0"/>
                <a:tint val="83000"/>
                <a:shade val="100000"/>
                <a:alpha val="100000"/>
                <a:hueMod val="100000"/>
                <a:satMod val="220000"/>
                <a:lumMod val="90000"/>
              </a:schemeClr>
            </a:gs>
            <a:gs pos="76000">
              <a:schemeClr val="accent5">
                <a:hueOff val="15323477"/>
                <a:satOff val="-8902"/>
                <a:lumOff val="-5490"/>
                <a:alphaOff val="0"/>
                <a:shade val="100000"/>
              </a:schemeClr>
            </a:gs>
            <a:gs pos="100000">
              <a:schemeClr val="accent5">
                <a:hueOff val="15323477"/>
                <a:satOff val="-8902"/>
                <a:lumOff val="-549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zh-TW" altLang="en-US" sz="3400" kern="1200" dirty="0" smtClean="0">
              <a:latin typeface="標楷體" pitchFamily="65" charset="-120"/>
              <a:ea typeface="標楷體" pitchFamily="65" charset="-120"/>
            </a:rPr>
            <a:t>貨幣經濟的再起</a:t>
          </a:r>
          <a:endParaRPr lang="zh-TW" altLang="en-US" sz="3400" kern="1200" dirty="0">
            <a:latin typeface="標楷體" pitchFamily="65" charset="-120"/>
            <a:ea typeface="標楷體" pitchFamily="65" charset="-120"/>
          </a:endParaRPr>
        </a:p>
      </dsp:txBody>
      <dsp:txXfrm>
        <a:off x="460476" y="3174897"/>
        <a:ext cx="5662728"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7B5E4980-7E67-477B-923C-7414311E7FA0}" type="datetimeFigureOut">
              <a:rPr lang="zh-TW" altLang="en-US" smtClean="0"/>
              <a:t>2013/12/9</a:t>
            </a:fld>
            <a:endParaRPr lang="zh-TW" altLang="en-US"/>
          </a:p>
        </p:txBody>
      </p:sp>
      <p:sp>
        <p:nvSpPr>
          <p:cNvPr id="4" name="投影片圖像版面配置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031F554-33DF-4D06-B322-CC2E2CD757BD}" type="slidenum">
              <a:rPr lang="zh-TW" altLang="en-US" smtClean="0"/>
              <a:t>‹#›</a:t>
            </a:fld>
            <a:endParaRPr lang="zh-TW" altLang="en-US"/>
          </a:p>
        </p:txBody>
      </p:sp>
    </p:spTree>
    <p:extLst>
      <p:ext uri="{BB962C8B-B14F-4D97-AF65-F5344CB8AC3E}">
        <p14:creationId xmlns:p14="http://schemas.microsoft.com/office/powerpoint/2010/main" val="3220428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121781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389252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42871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3649983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2466768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239844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534374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172155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289377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201312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2013/12/9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3468078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colorTemperature colorTemp="4125"/>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t>2013/12/9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t>‹#›</a:t>
            </a:fld>
            <a:endParaRPr lang="zh-TW" altLang="en-US"/>
          </a:p>
        </p:txBody>
      </p:sp>
    </p:spTree>
    <p:extLst>
      <p:ext uri="{BB962C8B-B14F-4D97-AF65-F5344CB8AC3E}">
        <p14:creationId xmlns:p14="http://schemas.microsoft.com/office/powerpoint/2010/main" val="10329642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hyperlink" Target="http://search.about.com/?q=plague&amp;SUName=search" TargetMode="External"/><Relationship Id="rId3" Type="http://schemas.openxmlformats.org/officeDocument/2006/relationships/hyperlink" Target="http://www.wikipedia.org/" TargetMode="External"/><Relationship Id="rId7" Type="http://schemas.openxmlformats.org/officeDocument/2006/relationships/hyperlink" Target="http://search.about.com/?q=black+death&amp;SUName=search" TargetMode="External"/><Relationship Id="rId2" Type="http://schemas.openxmlformats.org/officeDocument/2006/relationships/hyperlink" Target="http://culture.edu.tw/history/menu_photomenu.php?menuid=736" TargetMode="External"/><Relationship Id="rId1" Type="http://schemas.openxmlformats.org/officeDocument/2006/relationships/slideLayout" Target="../slideLayouts/slideLayout1.xml"/><Relationship Id="rId6" Type="http://schemas.openxmlformats.org/officeDocument/2006/relationships/hyperlink" Target="http://www.eastasia.ntu.edu.tw/member/Ku/History/file/06.pdf" TargetMode="External"/><Relationship Id="rId5" Type="http://schemas.openxmlformats.org/officeDocument/2006/relationships/hyperlink" Target="http://www.economist.com/node/346790" TargetMode="External"/><Relationship Id="rId4" Type="http://schemas.openxmlformats.org/officeDocument/2006/relationships/hyperlink" Target="http://www.brown.edu/Departments/Italian_Studies/dweb/plague/effects/social.php"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p:cNvGraphicFramePr/>
          <p:nvPr>
            <p:extLst>
              <p:ext uri="{D42A27DB-BD31-4B8C-83A1-F6EECF244321}">
                <p14:modId xmlns:p14="http://schemas.microsoft.com/office/powerpoint/2010/main" val="3762924407"/>
              </p:ext>
            </p:extLst>
          </p:nvPr>
        </p:nvGraphicFramePr>
        <p:xfrm>
          <a:off x="685800" y="404665"/>
          <a:ext cx="7772400" cy="3195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副標題 2"/>
          <p:cNvSpPr>
            <a:spLocks noGrp="1"/>
          </p:cNvSpPr>
          <p:nvPr>
            <p:ph type="subTitle" idx="1"/>
          </p:nvPr>
        </p:nvSpPr>
        <p:spPr/>
        <p:txBody>
          <a:bodyPr>
            <a:normAutofit/>
          </a:bodyPr>
          <a:lstStyle/>
          <a:p>
            <a:r>
              <a:rPr lang="en-US" altLang="zh-TW" sz="2800" dirty="0" smtClean="0">
                <a:solidFill>
                  <a:schemeClr val="tx1"/>
                </a:solidFill>
              </a:rPr>
              <a:t>AF991151 </a:t>
            </a:r>
            <a:r>
              <a:rPr lang="zh-TW" altLang="en-US" sz="2800" dirty="0" smtClean="0">
                <a:solidFill>
                  <a:schemeClr val="tx1"/>
                </a:solidFill>
              </a:rPr>
              <a:t>經</a:t>
            </a:r>
            <a:r>
              <a:rPr lang="en-US" altLang="zh-TW" sz="2800" dirty="0" smtClean="0">
                <a:solidFill>
                  <a:schemeClr val="tx1"/>
                </a:solidFill>
              </a:rPr>
              <a:t>4A </a:t>
            </a:r>
            <a:r>
              <a:rPr lang="zh-TW" altLang="en-US" sz="2800" dirty="0" smtClean="0">
                <a:solidFill>
                  <a:schemeClr val="tx1"/>
                </a:solidFill>
              </a:rPr>
              <a:t>劉宗瑭</a:t>
            </a:r>
            <a:endParaRPr lang="en-US" altLang="zh-TW" sz="2800" dirty="0" smtClean="0">
              <a:solidFill>
                <a:schemeClr val="tx1"/>
              </a:solidFill>
            </a:endParaRPr>
          </a:p>
          <a:p>
            <a:r>
              <a:rPr lang="zh-TW" altLang="en-US" sz="2800" dirty="0">
                <a:solidFill>
                  <a:schemeClr val="tx1"/>
                </a:solidFill>
              </a:rPr>
              <a:t>指導</a:t>
            </a:r>
            <a:r>
              <a:rPr lang="zh-TW" altLang="en-US" sz="2800" dirty="0" smtClean="0">
                <a:solidFill>
                  <a:schemeClr val="tx1"/>
                </a:solidFill>
              </a:rPr>
              <a:t>教師</a:t>
            </a:r>
            <a:r>
              <a:rPr lang="zh-TW" altLang="en-US" sz="2800" dirty="0" smtClean="0">
                <a:solidFill>
                  <a:schemeClr val="tx1"/>
                </a:solidFill>
                <a:latin typeface="新細明體"/>
                <a:ea typeface="新細明體"/>
              </a:rPr>
              <a:t>：柯慈儀</a:t>
            </a:r>
            <a:endParaRPr lang="zh-TW" altLang="en-US" sz="2800" dirty="0">
              <a:solidFill>
                <a:schemeClr val="tx1"/>
              </a:solidFill>
            </a:endParaRPr>
          </a:p>
        </p:txBody>
      </p:sp>
    </p:spTree>
    <p:extLst>
      <p:ext uri="{BB962C8B-B14F-4D97-AF65-F5344CB8AC3E}">
        <p14:creationId xmlns:p14="http://schemas.microsoft.com/office/powerpoint/2010/main" val="427816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260648"/>
            <a:ext cx="7772400" cy="1470025"/>
          </a:xfrm>
        </p:spPr>
        <p:txBody>
          <a:bodyPr/>
          <a:lstStyle/>
          <a:p>
            <a:r>
              <a:rPr lang="zh-TW" altLang="en-US" dirty="0" smtClean="0"/>
              <a:t>資料來源</a:t>
            </a:r>
            <a:endParaRPr lang="zh-TW" altLang="en-US" dirty="0"/>
          </a:p>
        </p:txBody>
      </p:sp>
      <p:sp>
        <p:nvSpPr>
          <p:cNvPr id="3" name="副標題 2"/>
          <p:cNvSpPr>
            <a:spLocks noGrp="1"/>
          </p:cNvSpPr>
          <p:nvPr>
            <p:ph type="subTitle" idx="1"/>
          </p:nvPr>
        </p:nvSpPr>
        <p:spPr>
          <a:xfrm>
            <a:off x="611560" y="1556792"/>
            <a:ext cx="8208912" cy="5040560"/>
          </a:xfrm>
        </p:spPr>
        <p:txBody>
          <a:bodyPr>
            <a:normAutofit/>
          </a:bodyPr>
          <a:lstStyle/>
          <a:p>
            <a:pPr algn="l"/>
            <a:r>
              <a:rPr lang="zh-TW" altLang="zh-TW" sz="1800" b="1" dirty="0">
                <a:solidFill>
                  <a:schemeClr val="tx1"/>
                </a:solidFill>
              </a:rPr>
              <a:t>歷史文化學習網：瘟疫對歐洲社會的影響</a:t>
            </a:r>
            <a:r>
              <a:rPr lang="en-US" altLang="zh-TW" sz="1800" b="1" dirty="0">
                <a:solidFill>
                  <a:schemeClr val="tx1"/>
                </a:solidFill>
              </a:rPr>
              <a:t/>
            </a:r>
            <a:br>
              <a:rPr lang="en-US" altLang="zh-TW" sz="1800" b="1" dirty="0">
                <a:solidFill>
                  <a:schemeClr val="tx1"/>
                </a:solidFill>
              </a:rPr>
            </a:br>
            <a:r>
              <a:rPr lang="en-US" altLang="zh-TW" sz="1800" b="1" u="sng" dirty="0">
                <a:solidFill>
                  <a:schemeClr val="tx1"/>
                </a:solidFill>
                <a:hlinkClick r:id="rId2"/>
              </a:rPr>
              <a:t>http://culture.edu.tw/history/menu_photomenu.php?menuid=736</a:t>
            </a:r>
            <a:r>
              <a:rPr lang="en-US" altLang="zh-TW" sz="1800" b="1" dirty="0">
                <a:solidFill>
                  <a:schemeClr val="tx1"/>
                </a:solidFill>
              </a:rPr>
              <a:t/>
            </a:r>
            <a:br>
              <a:rPr lang="en-US" altLang="zh-TW" sz="1800" b="1" dirty="0">
                <a:solidFill>
                  <a:schemeClr val="tx1"/>
                </a:solidFill>
              </a:rPr>
            </a:br>
            <a:r>
              <a:rPr lang="zh-TW" altLang="zh-TW" sz="1800" b="1" dirty="0">
                <a:solidFill>
                  <a:schemeClr val="tx1"/>
                </a:solidFill>
              </a:rPr>
              <a:t>維基百科</a:t>
            </a:r>
            <a:r>
              <a:rPr lang="en-US" altLang="zh-TW" sz="1800" b="1" dirty="0">
                <a:solidFill>
                  <a:schemeClr val="tx1"/>
                </a:solidFill>
              </a:rPr>
              <a:t/>
            </a:r>
            <a:br>
              <a:rPr lang="en-US" altLang="zh-TW" sz="1800" b="1" dirty="0">
                <a:solidFill>
                  <a:schemeClr val="tx1"/>
                </a:solidFill>
              </a:rPr>
            </a:br>
            <a:r>
              <a:rPr lang="en-US" altLang="zh-TW" sz="1800" b="1" u="sng" dirty="0">
                <a:solidFill>
                  <a:schemeClr val="tx1"/>
                </a:solidFill>
                <a:hlinkClick r:id="rId3"/>
              </a:rPr>
              <a:t>http://www.wikipedia.org/</a:t>
            </a:r>
            <a:r>
              <a:rPr lang="en-US" altLang="zh-TW" sz="1800" b="1" dirty="0">
                <a:solidFill>
                  <a:schemeClr val="tx1"/>
                </a:solidFill>
              </a:rPr>
              <a:t/>
            </a:r>
            <a:br>
              <a:rPr lang="en-US" altLang="zh-TW" sz="1800" b="1" dirty="0">
                <a:solidFill>
                  <a:schemeClr val="tx1"/>
                </a:solidFill>
              </a:rPr>
            </a:br>
            <a:r>
              <a:rPr lang="en-US" altLang="zh-TW" sz="1800" b="1" dirty="0">
                <a:solidFill>
                  <a:schemeClr val="tx1"/>
                </a:solidFill>
              </a:rPr>
              <a:t>Social and Economic Effects of the Plague-Brown University</a:t>
            </a:r>
            <a:br>
              <a:rPr lang="en-US" altLang="zh-TW" sz="1800" b="1" dirty="0">
                <a:solidFill>
                  <a:schemeClr val="tx1"/>
                </a:solidFill>
              </a:rPr>
            </a:br>
            <a:r>
              <a:rPr lang="en-US" altLang="zh-TW" sz="1800" b="1" u="sng" dirty="0">
                <a:solidFill>
                  <a:schemeClr val="tx1"/>
                </a:solidFill>
                <a:hlinkClick r:id="rId4"/>
              </a:rPr>
              <a:t>http://www.brown.edu/Departments/Italian_Studies/dweb/plague/effects/social.php</a:t>
            </a:r>
            <a:r>
              <a:rPr lang="en-US" altLang="zh-TW" sz="1800" b="1" dirty="0">
                <a:solidFill>
                  <a:schemeClr val="tx1"/>
                </a:solidFill>
              </a:rPr>
              <a:t/>
            </a:r>
            <a:br>
              <a:rPr lang="en-US" altLang="zh-TW" sz="1800" b="1" dirty="0">
                <a:solidFill>
                  <a:schemeClr val="tx1"/>
                </a:solidFill>
              </a:rPr>
            </a:br>
            <a:r>
              <a:rPr lang="zh-TW" altLang="zh-TW" sz="1800" b="1" dirty="0">
                <a:solidFill>
                  <a:schemeClr val="tx1"/>
                </a:solidFill>
              </a:rPr>
              <a:t>經濟學人</a:t>
            </a:r>
            <a:r>
              <a:rPr lang="en-US" altLang="zh-TW" sz="1800" b="1" dirty="0">
                <a:solidFill>
                  <a:schemeClr val="tx1"/>
                </a:solidFill>
              </a:rPr>
              <a:t/>
            </a:r>
            <a:br>
              <a:rPr lang="en-US" altLang="zh-TW" sz="1800" b="1" dirty="0">
                <a:solidFill>
                  <a:schemeClr val="tx1"/>
                </a:solidFill>
              </a:rPr>
            </a:br>
            <a:r>
              <a:rPr lang="en-US" altLang="zh-TW" sz="1800" b="1" u="sng" dirty="0">
                <a:solidFill>
                  <a:schemeClr val="tx1"/>
                </a:solidFill>
                <a:hlinkClick r:id="rId5"/>
              </a:rPr>
              <a:t>http://</a:t>
            </a:r>
            <a:r>
              <a:rPr lang="en-US" altLang="zh-TW" sz="1800" b="1" u="sng" dirty="0" smtClean="0">
                <a:solidFill>
                  <a:schemeClr val="tx1"/>
                </a:solidFill>
                <a:hlinkClick r:id="rId5"/>
              </a:rPr>
              <a:t>www.economist.com/node/346790</a:t>
            </a:r>
            <a:endParaRPr lang="en-US" altLang="zh-TW" sz="1800" b="1" u="sng" dirty="0" smtClean="0">
              <a:solidFill>
                <a:schemeClr val="tx1"/>
              </a:solidFill>
            </a:endParaRPr>
          </a:p>
          <a:p>
            <a:pPr algn="l"/>
            <a:r>
              <a:rPr lang="zh-TW" altLang="en-US" sz="1800" b="1" dirty="0">
                <a:solidFill>
                  <a:schemeClr val="tx1"/>
                </a:solidFill>
              </a:rPr>
              <a:t>歷史的轉捩點</a:t>
            </a:r>
            <a:r>
              <a:rPr lang="zh-TW" altLang="en-US" sz="1800" b="1" dirty="0" smtClean="0">
                <a:solidFill>
                  <a:schemeClr val="tx1"/>
                </a:solidFill>
              </a:rPr>
              <a:t>第六講</a:t>
            </a:r>
            <a:r>
              <a:rPr lang="en-US" altLang="zh-TW" sz="1800" b="1" dirty="0" smtClean="0">
                <a:solidFill>
                  <a:schemeClr val="tx1"/>
                </a:solidFill>
              </a:rPr>
              <a:t>-</a:t>
            </a:r>
            <a:r>
              <a:rPr lang="zh-TW" altLang="en-US" sz="1800" b="1" dirty="0" smtClean="0">
                <a:solidFill>
                  <a:schemeClr val="tx1"/>
                </a:solidFill>
              </a:rPr>
              <a:t>中古</a:t>
            </a:r>
            <a:r>
              <a:rPr lang="zh-TW" altLang="en-US" sz="1800" b="1" dirty="0">
                <a:solidFill>
                  <a:schemeClr val="tx1"/>
                </a:solidFill>
              </a:rPr>
              <a:t>時</a:t>
            </a:r>
            <a:r>
              <a:rPr lang="zh-TW" altLang="en-US" sz="1800" b="1" dirty="0" smtClean="0">
                <a:solidFill>
                  <a:schemeClr val="tx1"/>
                </a:solidFill>
              </a:rPr>
              <a:t>期</a:t>
            </a:r>
            <a:r>
              <a:rPr lang="en-US" altLang="zh-TW" sz="1800" b="1" dirty="0" smtClean="0">
                <a:solidFill>
                  <a:schemeClr val="tx1"/>
                </a:solidFill>
              </a:rPr>
              <a:t>:</a:t>
            </a:r>
            <a:r>
              <a:rPr lang="zh-TW" altLang="en-US" sz="1800" b="1" dirty="0" smtClean="0">
                <a:solidFill>
                  <a:schemeClr val="tx1"/>
                </a:solidFill>
              </a:rPr>
              <a:t>封建</a:t>
            </a:r>
            <a:r>
              <a:rPr lang="zh-TW" altLang="en-US" sz="1800" b="1" dirty="0" smtClean="0">
                <a:solidFill>
                  <a:schemeClr val="tx1"/>
                </a:solidFill>
                <a:latin typeface="新細明體"/>
                <a:ea typeface="新細明體"/>
              </a:rPr>
              <a:t>、十字軍及黑死病</a:t>
            </a:r>
            <a:r>
              <a:rPr lang="en-US" altLang="zh-TW" sz="1800" b="1" dirty="0" smtClean="0">
                <a:solidFill>
                  <a:schemeClr val="tx1"/>
                </a:solidFill>
                <a:latin typeface="新細明體"/>
                <a:ea typeface="新細明體"/>
              </a:rPr>
              <a:t>-</a:t>
            </a:r>
            <a:r>
              <a:rPr lang="zh-TW" altLang="en-US" sz="1800" b="1" dirty="0" smtClean="0">
                <a:solidFill>
                  <a:schemeClr val="tx1"/>
                </a:solidFill>
                <a:latin typeface="新細明體"/>
                <a:ea typeface="新細明體"/>
              </a:rPr>
              <a:t>古偉瀛著</a:t>
            </a:r>
            <a:endParaRPr lang="en-US" altLang="zh-TW" sz="1800" b="1" dirty="0" smtClean="0">
              <a:solidFill>
                <a:schemeClr val="tx1"/>
              </a:solidFill>
              <a:latin typeface="新細明體"/>
              <a:ea typeface="新細明體"/>
            </a:endParaRPr>
          </a:p>
          <a:p>
            <a:pPr algn="l"/>
            <a:r>
              <a:rPr lang="en-US" altLang="zh-TW" sz="1800" b="1" dirty="0">
                <a:hlinkClick r:id="rId6"/>
              </a:rPr>
              <a:t>http://</a:t>
            </a:r>
            <a:r>
              <a:rPr lang="en-US" altLang="zh-TW" sz="1800" b="1" dirty="0" smtClean="0">
                <a:hlinkClick r:id="rId6"/>
              </a:rPr>
              <a:t>www.eastasia.ntu.edu.tw/member/Ku/History/file/06.pdf</a:t>
            </a:r>
            <a:endParaRPr lang="en-US" altLang="zh-TW" sz="1800" b="1" dirty="0" smtClean="0"/>
          </a:p>
          <a:p>
            <a:pPr algn="l"/>
            <a:r>
              <a:rPr lang="en-US" altLang="zh-TW" sz="1800" b="1" dirty="0" smtClean="0">
                <a:solidFill>
                  <a:schemeClr val="tx1"/>
                </a:solidFill>
              </a:rPr>
              <a:t>Black Death&amp;Plague-About.com</a:t>
            </a:r>
          </a:p>
          <a:p>
            <a:pPr algn="l"/>
            <a:r>
              <a:rPr lang="en-US" altLang="zh-TW" sz="1800" b="1" dirty="0">
                <a:hlinkClick r:id="rId7"/>
              </a:rPr>
              <a:t>http://search.about.com/?</a:t>
            </a:r>
            <a:r>
              <a:rPr lang="en-US" altLang="zh-TW" sz="1800" b="1" dirty="0" smtClean="0">
                <a:hlinkClick r:id="rId7"/>
              </a:rPr>
              <a:t>q=black+death&amp;SUName=search</a:t>
            </a:r>
            <a:endParaRPr lang="en-US" altLang="zh-TW" sz="1800" b="1" dirty="0" smtClean="0"/>
          </a:p>
          <a:p>
            <a:pPr algn="l"/>
            <a:r>
              <a:rPr lang="en-US" altLang="zh-TW" sz="1800" b="1" dirty="0">
                <a:hlinkClick r:id="rId8"/>
              </a:rPr>
              <a:t>http://search.about.com/?q=plague&amp;SUName=search</a:t>
            </a:r>
            <a:endParaRPr lang="zh-TW" altLang="en-US" sz="1800" b="1" dirty="0">
              <a:solidFill>
                <a:schemeClr val="tx1"/>
              </a:solidFill>
            </a:endParaRPr>
          </a:p>
        </p:txBody>
      </p:sp>
    </p:spTree>
    <p:extLst>
      <p:ext uri="{BB962C8B-B14F-4D97-AF65-F5344CB8AC3E}">
        <p14:creationId xmlns:p14="http://schemas.microsoft.com/office/powerpoint/2010/main" val="327554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23528" y="188640"/>
            <a:ext cx="8568952" cy="1470025"/>
          </a:xfrm>
          <a:effectLst>
            <a:innerShdw blurRad="63500" dist="50800" dir="2700000">
              <a:prstClr val="black">
                <a:alpha val="50000"/>
              </a:prstClr>
            </a:innerShdw>
          </a:effectLst>
          <a:scene3d>
            <a:camera prst="orthographicFront"/>
            <a:lightRig rig="threePt" dir="t"/>
          </a:scene3d>
          <a:sp3d>
            <a:bevelT/>
          </a:sp3d>
        </p:spPr>
        <p:txBody>
          <a:bodyPr>
            <a:prstTxWarp prst="textCanDown">
              <a:avLst/>
            </a:prstTxWarp>
          </a:bodyPr>
          <a:lstStyle/>
          <a:p>
            <a:r>
              <a:rPr lang="zh-TW" altLang="en-US" sz="6000" b="1" spc="2000" dirty="0" smtClean="0">
                <a:latin typeface="標楷體" pitchFamily="65" charset="-120"/>
                <a:ea typeface="標楷體" pitchFamily="65" charset="-120"/>
              </a:rPr>
              <a:t>引言</a:t>
            </a:r>
            <a:endParaRPr lang="zh-TW" altLang="en-US" sz="6000" b="1" spc="2000" dirty="0">
              <a:latin typeface="標楷體" pitchFamily="65" charset="-120"/>
              <a:ea typeface="標楷體" pitchFamily="65" charset="-120"/>
            </a:endParaRPr>
          </a:p>
        </p:txBody>
      </p:sp>
      <p:graphicFrame>
        <p:nvGraphicFramePr>
          <p:cNvPr id="6" name="資料庫圖表 5"/>
          <p:cNvGraphicFramePr/>
          <p:nvPr>
            <p:extLst>
              <p:ext uri="{D42A27DB-BD31-4B8C-83A1-F6EECF244321}">
                <p14:modId xmlns:p14="http://schemas.microsoft.com/office/powerpoint/2010/main" val="4262441395"/>
              </p:ext>
            </p:extLst>
          </p:nvPr>
        </p:nvGraphicFramePr>
        <p:xfrm>
          <a:off x="323528" y="1844824"/>
          <a:ext cx="856895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7194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19256" cy="1162050"/>
          </a:xfrm>
        </p:spPr>
        <p:txBody>
          <a:bodyPr>
            <a:prstTxWarp prst="textWave4">
              <a:avLst/>
            </a:prstTxWarp>
          </a:bodyPr>
          <a:lstStyle/>
          <a:p>
            <a:r>
              <a:rPr lang="zh-TW" altLang="zh-TW" dirty="0"/>
              <a:t>時代背景簡介</a:t>
            </a:r>
            <a:endParaRPr lang="zh-TW" altLang="en-US" dirty="0"/>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9872" y="1916832"/>
            <a:ext cx="5348921" cy="3240360"/>
          </a:xfrm>
        </p:spPr>
      </p:pic>
      <p:sp>
        <p:nvSpPr>
          <p:cNvPr id="4" name="文字版面配置區 3"/>
          <p:cNvSpPr>
            <a:spLocks noGrp="1"/>
          </p:cNvSpPr>
          <p:nvPr>
            <p:ph type="body" sz="half" idx="2"/>
          </p:nvPr>
        </p:nvSpPr>
        <p:spPr/>
        <p:txBody>
          <a:bodyPr>
            <a:normAutofit/>
          </a:bodyPr>
          <a:lstStyle/>
          <a:p>
            <a:pPr marL="457200" indent="-457200">
              <a:spcAft>
                <a:spcPts val="2400"/>
              </a:spcAft>
              <a:buFont typeface="+mj-lt"/>
              <a:buAutoNum type="arabicPeriod"/>
            </a:pPr>
            <a:r>
              <a:rPr lang="zh-TW" altLang="zh-TW" sz="2400" b="1" dirty="0">
                <a:latin typeface="標楷體" pitchFamily="65" charset="-120"/>
                <a:ea typeface="標楷體" pitchFamily="65" charset="-120"/>
              </a:rPr>
              <a:t>中世紀中期歐洲</a:t>
            </a:r>
            <a:r>
              <a:rPr lang="zh-TW" altLang="zh-TW" sz="2400" b="1" dirty="0" smtClean="0">
                <a:latin typeface="標楷體" pitchFamily="65" charset="-120"/>
                <a:ea typeface="標楷體" pitchFamily="65" charset="-120"/>
              </a:rPr>
              <a:t>概況</a:t>
            </a:r>
            <a:endParaRPr lang="en-US" altLang="zh-TW" sz="2400" b="1" dirty="0" smtClean="0">
              <a:latin typeface="標楷體" pitchFamily="65" charset="-120"/>
              <a:ea typeface="標楷體" pitchFamily="65" charset="-120"/>
            </a:endParaRPr>
          </a:p>
          <a:p>
            <a:pPr marL="457200" indent="-457200">
              <a:spcAft>
                <a:spcPts val="2400"/>
              </a:spcAft>
              <a:buFont typeface="+mj-lt"/>
              <a:buAutoNum type="arabicPeriod"/>
            </a:pPr>
            <a:r>
              <a:rPr lang="zh-TW" altLang="zh-TW" sz="2400" b="1" dirty="0" smtClean="0">
                <a:latin typeface="標楷體" pitchFamily="65" charset="-120"/>
                <a:ea typeface="標楷體" pitchFamily="65" charset="-120"/>
              </a:rPr>
              <a:t>黑死病</a:t>
            </a:r>
            <a:r>
              <a:rPr lang="zh-TW" altLang="en-US" sz="2400" b="1" dirty="0" smtClean="0">
                <a:latin typeface="標楷體" pitchFamily="65" charset="-120"/>
                <a:ea typeface="標楷體" pitchFamily="65" charset="-120"/>
              </a:rPr>
              <a:t>：鼠疫的一種，為</a:t>
            </a:r>
            <a:r>
              <a:rPr lang="en-US" altLang="zh-TW" sz="2400" b="1" dirty="0" smtClean="0">
                <a:latin typeface="標楷體" pitchFamily="65" charset="-120"/>
                <a:ea typeface="標楷體" pitchFamily="65" charset="-120"/>
              </a:rPr>
              <a:t>1346</a:t>
            </a:r>
            <a:r>
              <a:rPr lang="zh-TW" altLang="en-US" sz="2400" b="1" dirty="0" smtClean="0">
                <a:latin typeface="標楷體" pitchFamily="65" charset="-120"/>
                <a:ea typeface="標楷體" pitchFamily="65" charset="-120"/>
              </a:rPr>
              <a:t>年爆發的第</a:t>
            </a:r>
            <a:r>
              <a:rPr lang="en-US" altLang="zh-TW" sz="2400" b="1" dirty="0" smtClean="0">
                <a:latin typeface="標楷體" pitchFamily="65" charset="-120"/>
                <a:ea typeface="標楷體" pitchFamily="65" charset="-120"/>
              </a:rPr>
              <a:t>2</a:t>
            </a:r>
            <a:r>
              <a:rPr lang="zh-TW" altLang="en-US" sz="2400" b="1" dirty="0" smtClean="0">
                <a:latin typeface="標楷體" pitchFamily="65" charset="-120"/>
                <a:ea typeface="標楷體" pitchFamily="65" charset="-120"/>
              </a:rPr>
              <a:t>次黑死病。</a:t>
            </a:r>
            <a:endParaRPr lang="en-US" altLang="zh-TW" sz="2400" b="1" dirty="0" smtClean="0">
              <a:latin typeface="標楷體" pitchFamily="65" charset="-120"/>
              <a:ea typeface="標楷體" pitchFamily="65" charset="-120"/>
            </a:endParaRPr>
          </a:p>
          <a:p>
            <a:pPr marL="457200" indent="-457200">
              <a:spcAft>
                <a:spcPts val="2400"/>
              </a:spcAft>
              <a:buFont typeface="+mj-lt"/>
              <a:buAutoNum type="arabicPeriod"/>
            </a:pPr>
            <a:r>
              <a:rPr lang="zh-TW" altLang="zh-TW" sz="2400" b="1" dirty="0">
                <a:latin typeface="標楷體" pitchFamily="65" charset="-120"/>
                <a:ea typeface="標楷體" pitchFamily="65" charset="-120"/>
              </a:rPr>
              <a:t>英法百年戰爭</a:t>
            </a:r>
            <a:r>
              <a:rPr lang="en-US" altLang="zh-TW" b="1" dirty="0" smtClean="0"/>
              <a:t/>
            </a:r>
            <a:br>
              <a:rPr lang="en-US" altLang="zh-TW" b="1" dirty="0" smtClean="0"/>
            </a:br>
            <a:endParaRPr lang="zh-TW" altLang="en-US" dirty="0"/>
          </a:p>
        </p:txBody>
      </p:sp>
    </p:spTree>
    <p:extLst>
      <p:ext uri="{BB962C8B-B14F-4D97-AF65-F5344CB8AC3E}">
        <p14:creationId xmlns:p14="http://schemas.microsoft.com/office/powerpoint/2010/main" val="1872110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91264" cy="1162050"/>
          </a:xfrm>
        </p:spPr>
        <p:txBody>
          <a:bodyPr>
            <a:prstTxWarp prst="textWave1">
              <a:avLst/>
            </a:prstTxWarp>
          </a:bodyPr>
          <a:lstStyle/>
          <a:p>
            <a:r>
              <a:rPr lang="zh-TW" altLang="zh-TW" dirty="0" smtClean="0"/>
              <a:t>時代背景簡介</a:t>
            </a:r>
            <a:endParaRPr lang="zh-TW" altLang="en-US" dirty="0"/>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1484784"/>
            <a:ext cx="5111750" cy="4464496"/>
          </a:xfrm>
        </p:spPr>
      </p:pic>
      <p:sp>
        <p:nvSpPr>
          <p:cNvPr id="4" name="文字版面配置區 3"/>
          <p:cNvSpPr>
            <a:spLocks noGrp="1"/>
          </p:cNvSpPr>
          <p:nvPr>
            <p:ph type="body" sz="half" idx="2"/>
          </p:nvPr>
        </p:nvSpPr>
        <p:spPr/>
        <p:txBody>
          <a:bodyPr>
            <a:normAutofit lnSpcReduction="10000"/>
          </a:bodyPr>
          <a:lstStyle/>
          <a:p>
            <a:pPr marL="457200" indent="-457200">
              <a:spcAft>
                <a:spcPts val="1800"/>
              </a:spcAft>
              <a:buFont typeface="+mj-lt"/>
              <a:buAutoNum type="arabicPeriod" startAt="4"/>
            </a:pPr>
            <a:r>
              <a:rPr lang="zh-TW" altLang="zh-TW" sz="2400" b="1" dirty="0" smtClean="0">
                <a:latin typeface="標楷體" pitchFamily="65" charset="-120"/>
                <a:ea typeface="標楷體" pitchFamily="65" charset="-120"/>
              </a:rPr>
              <a:t>文藝復興</a:t>
            </a:r>
            <a:r>
              <a:rPr lang="zh-TW" altLang="en-US" sz="2400" b="1" dirty="0" smtClean="0">
                <a:latin typeface="標楷體" pitchFamily="65" charset="-120"/>
                <a:ea typeface="標楷體" pitchFamily="65" charset="-120"/>
              </a:rPr>
              <a:t>：</a:t>
            </a:r>
            <a:r>
              <a:rPr lang="en-US" altLang="zh-TW" sz="2400" b="1" dirty="0" smtClean="0">
                <a:latin typeface="標楷體" pitchFamily="65" charset="-120"/>
                <a:ea typeface="標楷體" pitchFamily="65" charset="-120"/>
              </a:rPr>
              <a:t>14-17</a:t>
            </a:r>
            <a:r>
              <a:rPr lang="zh-TW" altLang="zh-TW" sz="2400" b="1" dirty="0" smtClean="0">
                <a:latin typeface="標楷體" pitchFamily="65" charset="-120"/>
                <a:ea typeface="標楷體" pitchFamily="65" charset="-120"/>
              </a:rPr>
              <a:t>世紀</a:t>
            </a:r>
            <a:r>
              <a:rPr lang="zh-TW" altLang="en-US" sz="2400" b="1" dirty="0" smtClean="0">
                <a:latin typeface="標楷體" pitchFamily="65" charset="-120"/>
                <a:ea typeface="標楷體" pitchFamily="65" charset="-120"/>
              </a:rPr>
              <a:t>的歐洲</a:t>
            </a:r>
            <a:r>
              <a:rPr lang="zh-TW" altLang="zh-TW" sz="2400" b="1" dirty="0" smtClean="0">
                <a:latin typeface="標楷體" pitchFamily="65" charset="-120"/>
                <a:ea typeface="標楷體" pitchFamily="65" charset="-120"/>
              </a:rPr>
              <a:t>文化</a:t>
            </a:r>
            <a:r>
              <a:rPr lang="zh-TW" altLang="zh-TW" sz="2400" b="1" dirty="0">
                <a:latin typeface="標楷體" pitchFamily="65" charset="-120"/>
                <a:ea typeface="標楷體" pitchFamily="65" charset="-120"/>
              </a:rPr>
              <a:t>活動。對經濟而言，當時已有現代銀行的雛型產生</a:t>
            </a:r>
            <a:r>
              <a:rPr lang="zh-TW" altLang="zh-TW"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pPr marL="342900" indent="-342900">
              <a:buFont typeface="+mj-lt"/>
              <a:buAutoNum type="arabicPeriod" startAt="4"/>
            </a:pPr>
            <a:r>
              <a:rPr lang="zh-TW" altLang="zh-TW" sz="2400" b="1" dirty="0">
                <a:latin typeface="標楷體" pitchFamily="65" charset="-120"/>
                <a:ea typeface="標楷體" pitchFamily="65" charset="-120"/>
              </a:rPr>
              <a:t>漢薩同盟：</a:t>
            </a:r>
            <a:r>
              <a:rPr lang="en-US" altLang="zh-TW" sz="2400" b="1" dirty="0">
                <a:latin typeface="標楷體" pitchFamily="65" charset="-120"/>
                <a:ea typeface="標楷體" pitchFamily="65" charset="-120"/>
              </a:rPr>
              <a:t>12-13</a:t>
            </a:r>
            <a:r>
              <a:rPr lang="zh-TW" altLang="zh-TW" sz="2400" b="1" dirty="0">
                <a:latin typeface="標楷體" pitchFamily="65" charset="-120"/>
                <a:ea typeface="標楷體" pitchFamily="65" charset="-120"/>
              </a:rPr>
              <a:t>世紀</a:t>
            </a:r>
            <a:r>
              <a:rPr lang="zh-TW" altLang="zh-TW" sz="2400" b="1" dirty="0" smtClean="0">
                <a:latin typeface="標楷體" pitchFamily="65" charset="-120"/>
                <a:ea typeface="標楷體" pitchFamily="65" charset="-120"/>
              </a:rPr>
              <a:t>時</a:t>
            </a:r>
            <a:r>
              <a:rPr lang="zh-TW" altLang="en-US" sz="2400" b="1" dirty="0" smtClean="0">
                <a:latin typeface="標楷體" pitchFamily="65" charset="-120"/>
                <a:ea typeface="標楷體" pitchFamily="65" charset="-120"/>
              </a:rPr>
              <a:t>由德國各</a:t>
            </a:r>
            <a:r>
              <a:rPr lang="zh-TW" altLang="zh-TW" sz="2400" b="1" dirty="0" smtClean="0">
                <a:latin typeface="標楷體" pitchFamily="65" charset="-120"/>
                <a:ea typeface="標楷體" pitchFamily="65" charset="-120"/>
              </a:rPr>
              <a:t>城市</a:t>
            </a:r>
            <a:r>
              <a:rPr lang="zh-TW" altLang="en-US" sz="2400" b="1" dirty="0" smtClean="0">
                <a:latin typeface="標楷體" pitchFamily="65" charset="-120"/>
                <a:ea typeface="標楷體" pitchFamily="65" charset="-120"/>
              </a:rPr>
              <a:t>內的貴族與商人</a:t>
            </a:r>
            <a:r>
              <a:rPr lang="zh-TW" altLang="zh-TW" sz="2400" b="1" dirty="0" smtClean="0">
                <a:latin typeface="標楷體" pitchFamily="65" charset="-120"/>
                <a:ea typeface="標楷體" pitchFamily="65" charset="-120"/>
              </a:rPr>
              <a:t>所</a:t>
            </a:r>
            <a:r>
              <a:rPr lang="zh-TW" altLang="zh-TW" sz="2400" b="1" dirty="0">
                <a:latin typeface="標楷體" pitchFamily="65" charset="-120"/>
                <a:ea typeface="標楷體" pitchFamily="65" charset="-120"/>
              </a:rPr>
              <a:t>組成</a:t>
            </a:r>
            <a:r>
              <a:rPr lang="zh-TW" altLang="zh-TW" sz="2400" b="1" dirty="0" smtClean="0">
                <a:latin typeface="標楷體" pitchFamily="65" charset="-120"/>
                <a:ea typeface="標楷體" pitchFamily="65" charset="-120"/>
              </a:rPr>
              <a:t>，目的</a:t>
            </a:r>
            <a:r>
              <a:rPr lang="zh-TW" altLang="zh-TW" sz="2400" b="1" dirty="0">
                <a:latin typeface="標楷體" pitchFamily="65" charset="-120"/>
                <a:ea typeface="標楷體" pitchFamily="65" charset="-120"/>
              </a:rPr>
              <a:t>為</a:t>
            </a:r>
            <a:r>
              <a:rPr lang="zh-TW" altLang="zh-TW" sz="2400" b="1" dirty="0" smtClean="0">
                <a:latin typeface="標楷體" pitchFamily="65" charset="-120"/>
                <a:ea typeface="標楷體" pitchFamily="65" charset="-120"/>
              </a:rPr>
              <a:t>商業同盟</a:t>
            </a:r>
            <a:r>
              <a:rPr lang="zh-TW" altLang="zh-TW" sz="2400" b="1" dirty="0">
                <a:latin typeface="標楷體" pitchFamily="65" charset="-120"/>
                <a:ea typeface="標楷體" pitchFamily="65" charset="-120"/>
              </a:rPr>
              <a:t>。在</a:t>
            </a:r>
            <a:r>
              <a:rPr lang="en-US" altLang="zh-TW" sz="2400" b="1" dirty="0">
                <a:latin typeface="標楷體" pitchFamily="65" charset="-120"/>
                <a:ea typeface="標楷體" pitchFamily="65" charset="-120"/>
              </a:rPr>
              <a:t>14</a:t>
            </a:r>
            <a:r>
              <a:rPr lang="zh-TW" altLang="zh-TW" sz="2400" b="1" dirty="0">
                <a:latin typeface="標楷體" pitchFamily="65" charset="-120"/>
                <a:ea typeface="標楷體" pitchFamily="65" charset="-120"/>
              </a:rPr>
              <a:t>世紀時達到鼎盛。</a:t>
            </a:r>
            <a:endParaRPr lang="zh-TW" altLang="en-US" sz="2400" b="1" dirty="0">
              <a:latin typeface="標楷體" pitchFamily="65" charset="-120"/>
              <a:ea typeface="標楷體" pitchFamily="65" charset="-120"/>
            </a:endParaRPr>
          </a:p>
        </p:txBody>
      </p:sp>
    </p:spTree>
    <p:extLst>
      <p:ext uri="{BB962C8B-B14F-4D97-AF65-F5344CB8AC3E}">
        <p14:creationId xmlns:p14="http://schemas.microsoft.com/office/powerpoint/2010/main" val="397612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prstTxWarp prst="textDeflateTop">
              <a:avLst/>
            </a:prstTxWarp>
          </a:bodyPr>
          <a:lstStyle/>
          <a:p>
            <a:r>
              <a:rPr lang="zh-TW" altLang="zh-TW" b="1" dirty="0" smtClean="0"/>
              <a:t>當時</a:t>
            </a:r>
            <a:r>
              <a:rPr lang="zh-TW" altLang="en-US" b="1" dirty="0" smtClean="0"/>
              <a:t>的</a:t>
            </a:r>
            <a:r>
              <a:rPr lang="zh-TW" altLang="zh-TW" b="1" dirty="0" smtClean="0"/>
              <a:t>經濟情況</a:t>
            </a:r>
            <a:endParaRPr lang="zh-TW" altLang="en-US" dirty="0"/>
          </a:p>
        </p:txBody>
      </p:sp>
      <p:sp>
        <p:nvSpPr>
          <p:cNvPr id="3" name="內容版面配置區 2"/>
          <p:cNvSpPr>
            <a:spLocks noGrp="1"/>
          </p:cNvSpPr>
          <p:nvPr>
            <p:ph sz="half" idx="1"/>
          </p:nvPr>
        </p:nvSpPr>
        <p:spPr/>
        <p:txBody>
          <a:bodyPr>
            <a:normAutofit/>
          </a:bodyPr>
          <a:lstStyle/>
          <a:p>
            <a:pPr marL="514350" indent="-514350">
              <a:spcBef>
                <a:spcPts val="5400"/>
              </a:spcBef>
              <a:buFont typeface="+mj-lt"/>
              <a:buAutoNum type="arabicPeriod"/>
            </a:pPr>
            <a:r>
              <a:rPr lang="zh-TW" altLang="en-US" sz="3200" b="1" dirty="0" smtClean="0">
                <a:latin typeface="標楷體" pitchFamily="65" charset="-120"/>
                <a:ea typeface="標楷體" pitchFamily="65" charset="-120"/>
              </a:rPr>
              <a:t>人口銳減</a:t>
            </a:r>
            <a:r>
              <a:rPr lang="zh-TW" altLang="en-US" sz="2400" b="1" dirty="0" smtClean="0">
                <a:latin typeface="標楷體" pitchFamily="65" charset="-120"/>
                <a:ea typeface="標楷體" pitchFamily="65" charset="-120"/>
              </a:rPr>
              <a:t>：</a:t>
            </a:r>
            <a:r>
              <a:rPr lang="en-US" altLang="zh-TW" sz="2400" b="1" dirty="0" smtClean="0">
                <a:latin typeface="標楷體" pitchFamily="65" charset="-120"/>
                <a:ea typeface="標楷體" pitchFamily="65" charset="-120"/>
              </a:rPr>
              <a:t/>
            </a:r>
            <a:br>
              <a:rPr lang="en-US" altLang="zh-TW" sz="2400" b="1" dirty="0" smtClean="0">
                <a:latin typeface="標楷體" pitchFamily="65" charset="-120"/>
                <a:ea typeface="標楷體" pitchFamily="65" charset="-120"/>
              </a:rPr>
            </a:br>
            <a:r>
              <a:rPr lang="zh-TW" altLang="en-US" b="1" dirty="0" smtClean="0">
                <a:latin typeface="標楷體" pitchFamily="65" charset="-120"/>
                <a:ea typeface="標楷體" pitchFamily="65" charset="-120"/>
              </a:rPr>
              <a:t>歷史</a:t>
            </a:r>
            <a:r>
              <a:rPr lang="zh-TW" altLang="en-US" b="1" smtClean="0">
                <a:latin typeface="標楷體" pitchFamily="65" charset="-120"/>
                <a:ea typeface="標楷體" pitchFamily="65" charset="-120"/>
              </a:rPr>
              <a:t>紀錄大約</a:t>
            </a:r>
            <a:r>
              <a:rPr lang="en-US" altLang="zh-TW" b="1" dirty="0" smtClean="0">
                <a:latin typeface="標楷體" pitchFamily="65" charset="-120"/>
                <a:ea typeface="標楷體" pitchFamily="65" charset="-120"/>
              </a:rPr>
              <a:t>2600</a:t>
            </a:r>
            <a:r>
              <a:rPr lang="zh-TW" altLang="en-US" b="1" dirty="0" smtClean="0">
                <a:latin typeface="標楷體" pitchFamily="65" charset="-120"/>
                <a:ea typeface="標楷體" pitchFamily="65" charset="-120"/>
              </a:rPr>
              <a:t>萬人死於其中；導致下列結果</a:t>
            </a: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spc="600" dirty="0" smtClean="0">
                <a:latin typeface="標楷體" pitchFamily="65" charset="-120"/>
                <a:ea typeface="標楷體" pitchFamily="65" charset="-120"/>
              </a:rPr>
              <a:t>1)</a:t>
            </a:r>
            <a:r>
              <a:rPr lang="zh-TW" altLang="en-US" b="1" spc="600" dirty="0" smtClean="0">
                <a:latin typeface="標楷體" pitchFamily="65" charset="-120"/>
                <a:ea typeface="標楷體" pitchFamily="65" charset="-120"/>
              </a:rPr>
              <a:t>勞工</a:t>
            </a:r>
            <a:r>
              <a:rPr lang="zh-TW" altLang="en-US" b="1" spc="600" dirty="0">
                <a:latin typeface="標楷體" pitchFamily="65" charset="-120"/>
                <a:ea typeface="標楷體" pitchFamily="65" charset="-120"/>
              </a:rPr>
              <a:t>工資</a:t>
            </a:r>
            <a:r>
              <a:rPr lang="zh-TW" altLang="en-US" b="1" spc="600" dirty="0" smtClean="0">
                <a:latin typeface="標楷體" pitchFamily="65" charset="-120"/>
                <a:ea typeface="標楷體" pitchFamily="65" charset="-120"/>
              </a:rPr>
              <a:t>上漲</a:t>
            </a:r>
            <a:r>
              <a:rPr lang="en-US" altLang="zh-TW" b="1" spc="600" dirty="0" smtClean="0">
                <a:latin typeface="標楷體" pitchFamily="65" charset="-120"/>
                <a:ea typeface="標楷體" pitchFamily="65" charset="-120"/>
              </a:rPr>
              <a:t/>
            </a:r>
            <a:br>
              <a:rPr lang="en-US" altLang="zh-TW" b="1" spc="600" dirty="0" smtClean="0">
                <a:latin typeface="標楷體" pitchFamily="65" charset="-120"/>
                <a:ea typeface="標楷體" pitchFamily="65" charset="-120"/>
              </a:rPr>
            </a:br>
            <a:r>
              <a:rPr lang="en-US" altLang="zh-TW" b="1" spc="600" dirty="0" smtClean="0">
                <a:latin typeface="標楷體" pitchFamily="65" charset="-120"/>
                <a:ea typeface="標楷體" pitchFamily="65" charset="-120"/>
              </a:rPr>
              <a:t>2)</a:t>
            </a:r>
            <a:r>
              <a:rPr lang="zh-TW" altLang="en-US" b="1" spc="600" dirty="0" smtClean="0">
                <a:latin typeface="標楷體" pitchFamily="65" charset="-120"/>
                <a:ea typeface="標楷體" pitchFamily="65" charset="-120"/>
              </a:rPr>
              <a:t>土地所有權易主</a:t>
            </a:r>
            <a:r>
              <a:rPr lang="en-US" altLang="zh-TW" b="1" spc="600" dirty="0">
                <a:latin typeface="標楷體" pitchFamily="65" charset="-120"/>
                <a:ea typeface="標楷體" pitchFamily="65" charset="-120"/>
              </a:rPr>
              <a:t/>
            </a:r>
            <a:br>
              <a:rPr lang="en-US" altLang="zh-TW" b="1" spc="600" dirty="0">
                <a:latin typeface="標楷體" pitchFamily="65" charset="-120"/>
                <a:ea typeface="標楷體" pitchFamily="65" charset="-120"/>
              </a:rPr>
            </a:br>
            <a:r>
              <a:rPr lang="en-US" altLang="zh-TW" b="1" spc="600" dirty="0" smtClean="0">
                <a:latin typeface="標楷體" pitchFamily="65" charset="-120"/>
                <a:ea typeface="標楷體" pitchFamily="65" charset="-120"/>
              </a:rPr>
              <a:t>3)</a:t>
            </a:r>
            <a:r>
              <a:rPr lang="zh-TW" altLang="en-US" b="1" spc="600" dirty="0" smtClean="0">
                <a:latin typeface="標楷體" pitchFamily="65" charset="-120"/>
                <a:ea typeface="標楷體" pitchFamily="65" charset="-120"/>
              </a:rPr>
              <a:t>農業技術改善</a:t>
            </a:r>
            <a:endParaRPr lang="en-US" altLang="zh-TW" b="1" spc="600" dirty="0" smtClean="0">
              <a:latin typeface="標楷體" pitchFamily="65" charset="-120"/>
              <a:ea typeface="標楷體" pitchFamily="65" charset="-120"/>
            </a:endParaRPr>
          </a:p>
        </p:txBody>
      </p:sp>
      <p:sp>
        <p:nvSpPr>
          <p:cNvPr id="4" name="內容版面配置區 3"/>
          <p:cNvSpPr>
            <a:spLocks noGrp="1"/>
          </p:cNvSpPr>
          <p:nvPr>
            <p:ph sz="half" idx="2"/>
          </p:nvPr>
        </p:nvSpPr>
        <p:spPr/>
        <p:txBody>
          <a:bodyPr>
            <a:normAutofit/>
          </a:bodyPr>
          <a:lstStyle/>
          <a:p>
            <a:pPr marL="514350" indent="-514350">
              <a:buFont typeface="+mj-lt"/>
              <a:buAutoNum type="arabicPeriod" startAt="2"/>
            </a:pPr>
            <a:r>
              <a:rPr lang="zh-TW" altLang="en-US" sz="3200" b="1" dirty="0" smtClean="0">
                <a:latin typeface="標楷體" pitchFamily="65" charset="-120"/>
                <a:ea typeface="標楷體" pitchFamily="65" charset="-120"/>
              </a:rPr>
              <a:t>莊園經濟崩潰</a:t>
            </a:r>
            <a:r>
              <a:rPr lang="zh-TW" altLang="en-US" sz="3200" b="1" dirty="0" smtClean="0">
                <a:latin typeface="新細明體"/>
                <a:ea typeface="新細明體"/>
              </a:rPr>
              <a:t>：</a:t>
            </a:r>
            <a:r>
              <a:rPr lang="en-US" altLang="zh-TW" sz="3200" b="1" dirty="0" smtClean="0">
                <a:latin typeface="新細明體"/>
                <a:ea typeface="新細明體"/>
              </a:rPr>
              <a:t/>
            </a:r>
            <a:br>
              <a:rPr lang="en-US" altLang="zh-TW" sz="3200" b="1" dirty="0" smtClean="0">
                <a:latin typeface="新細明體"/>
                <a:ea typeface="新細明體"/>
              </a:rPr>
            </a:br>
            <a:r>
              <a:rPr lang="zh-TW" altLang="zh-TW" b="1" dirty="0">
                <a:latin typeface="標楷體" pitchFamily="65" charset="-120"/>
                <a:ea typeface="標楷體" pitchFamily="65" charset="-120"/>
              </a:rPr>
              <a:t>莊園</a:t>
            </a:r>
            <a:r>
              <a:rPr lang="zh-TW" altLang="zh-TW" b="1" dirty="0" smtClean="0">
                <a:latin typeface="標楷體" pitchFamily="65" charset="-120"/>
                <a:ea typeface="標楷體" pitchFamily="65" charset="-120"/>
              </a:rPr>
              <a:t>經濟</a:t>
            </a:r>
            <a:r>
              <a:rPr lang="zh-TW" altLang="en-US" b="1" dirty="0" smtClean="0">
                <a:latin typeface="標楷體" pitchFamily="65" charset="-120"/>
                <a:ea typeface="標楷體" pitchFamily="65" charset="-120"/>
              </a:rPr>
              <a:t>大多為勞務交換，以物易物</a:t>
            </a: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zh-TW" altLang="en-US" b="1" dirty="0" smtClean="0">
                <a:latin typeface="標楷體" pitchFamily="65" charset="-120"/>
                <a:ea typeface="標楷體" pitchFamily="65" charset="-120"/>
              </a:rPr>
              <a:t>，自給自足為主。</a:t>
            </a:r>
            <a:endParaRPr lang="zh-TW" altLang="en-US" b="1" dirty="0">
              <a:latin typeface="標楷體" pitchFamily="65" charset="-120"/>
              <a:ea typeface="標楷體" pitchFamily="65" charset="-12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3501008"/>
            <a:ext cx="3657600" cy="2926080"/>
          </a:xfrm>
          <a:prstGeom prst="rect">
            <a:avLst/>
          </a:prstGeom>
        </p:spPr>
      </p:pic>
    </p:spTree>
    <p:extLst>
      <p:ext uri="{BB962C8B-B14F-4D97-AF65-F5344CB8AC3E}">
        <p14:creationId xmlns:p14="http://schemas.microsoft.com/office/powerpoint/2010/main" val="706174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prstTxWarp prst="textDeflateTop">
              <a:avLst/>
            </a:prstTxWarp>
          </a:bodyPr>
          <a:lstStyle/>
          <a:p>
            <a:r>
              <a:rPr lang="zh-TW" altLang="zh-TW" b="1" dirty="0"/>
              <a:t>當時</a:t>
            </a:r>
            <a:r>
              <a:rPr lang="zh-TW" altLang="en-US" b="1" dirty="0"/>
              <a:t>的</a:t>
            </a:r>
            <a:r>
              <a:rPr lang="zh-TW" altLang="zh-TW" b="1" dirty="0"/>
              <a:t>經濟情況</a:t>
            </a:r>
            <a:endParaRPr lang="zh-TW" altLang="en-US" dirty="0"/>
          </a:p>
        </p:txBody>
      </p:sp>
      <p:sp>
        <p:nvSpPr>
          <p:cNvPr id="3" name="內容版面配置區 2"/>
          <p:cNvSpPr>
            <a:spLocks noGrp="1"/>
          </p:cNvSpPr>
          <p:nvPr>
            <p:ph idx="1"/>
          </p:nvPr>
        </p:nvSpPr>
        <p:spPr/>
        <p:txBody>
          <a:bodyPr>
            <a:normAutofit/>
          </a:bodyPr>
          <a:lstStyle/>
          <a:p>
            <a:pPr marL="514350" indent="-514350">
              <a:buFont typeface="+mj-lt"/>
              <a:buAutoNum type="arabicPeriod" startAt="3"/>
            </a:pPr>
            <a:r>
              <a:rPr lang="zh-TW" altLang="en-US" sz="2400" b="1" dirty="0">
                <a:latin typeface="標楷體" pitchFamily="65" charset="-120"/>
                <a:ea typeface="標楷體" pitchFamily="65" charset="-120"/>
              </a:rPr>
              <a:t>各產業階級改變：倖存下來的工匠、農民、甚至是貴族都因為如此得以累積更多財富。</a:t>
            </a:r>
            <a:endParaRPr lang="en-US" altLang="zh-TW" sz="2400" b="1" dirty="0">
              <a:latin typeface="標楷體" pitchFamily="65" charset="-120"/>
              <a:ea typeface="標楷體" pitchFamily="65" charset="-120"/>
            </a:endParaRPr>
          </a:p>
          <a:p>
            <a:pPr marL="514350" indent="-514350">
              <a:spcAft>
                <a:spcPts val="3000"/>
              </a:spcAft>
              <a:buFont typeface="+mj-lt"/>
              <a:buAutoNum type="arabicPeriod" startAt="3"/>
            </a:pPr>
            <a:r>
              <a:rPr lang="zh-TW" altLang="zh-TW" sz="2400" b="1" dirty="0">
                <a:latin typeface="標楷體" pitchFamily="65" charset="-120"/>
                <a:ea typeface="標楷體" pitchFamily="65" charset="-120"/>
              </a:rPr>
              <a:t>土地不再為貴族所</a:t>
            </a:r>
            <a:r>
              <a:rPr lang="zh-TW" altLang="zh-TW" sz="2400" b="1" dirty="0" smtClean="0">
                <a:latin typeface="標楷體" pitchFamily="65" charset="-120"/>
                <a:ea typeface="標楷體" pitchFamily="65" charset="-120"/>
              </a:rPr>
              <a:t>把持</a:t>
            </a:r>
            <a:endParaRPr lang="en-US" altLang="zh-TW" sz="2400" b="1" dirty="0" smtClean="0">
              <a:latin typeface="標楷體" pitchFamily="65" charset="-120"/>
              <a:ea typeface="標楷體" pitchFamily="65" charset="-120"/>
            </a:endParaRPr>
          </a:p>
          <a:p>
            <a:pPr marL="514350" indent="-514350">
              <a:spcAft>
                <a:spcPts val="3000"/>
              </a:spcAft>
              <a:buFont typeface="+mj-lt"/>
              <a:buAutoNum type="arabicPeriod" startAt="3"/>
            </a:pPr>
            <a:r>
              <a:rPr lang="zh-TW" altLang="zh-TW" sz="2400" b="1" dirty="0">
                <a:latin typeface="標楷體" pitchFamily="65" charset="-120"/>
                <a:ea typeface="標楷體" pitchFamily="65" charset="-120"/>
              </a:rPr>
              <a:t>糧食價格</a:t>
            </a:r>
            <a:r>
              <a:rPr lang="zh-TW" altLang="zh-TW" sz="2400" b="1" dirty="0" smtClean="0">
                <a:latin typeface="標楷體" pitchFamily="65" charset="-120"/>
                <a:ea typeface="標楷體" pitchFamily="65" charset="-120"/>
              </a:rPr>
              <a:t>暴跌</a:t>
            </a:r>
            <a:endParaRPr lang="en-US" altLang="zh-TW" sz="2400" b="1" dirty="0" smtClean="0">
              <a:latin typeface="標楷體" pitchFamily="65" charset="-120"/>
              <a:ea typeface="標楷體" pitchFamily="65" charset="-120"/>
            </a:endParaRPr>
          </a:p>
          <a:p>
            <a:pPr marL="514350" indent="-514350">
              <a:spcAft>
                <a:spcPts val="3000"/>
              </a:spcAft>
              <a:buFont typeface="+mj-lt"/>
              <a:buAutoNum type="arabicPeriod" startAt="3"/>
            </a:pPr>
            <a:r>
              <a:rPr lang="zh-TW" altLang="zh-TW" sz="2400" b="1" dirty="0">
                <a:latin typeface="標楷體" pitchFamily="65" charset="-120"/>
                <a:ea typeface="標楷體" pitchFamily="65" charset="-120"/>
              </a:rPr>
              <a:t>出生率</a:t>
            </a:r>
            <a:r>
              <a:rPr lang="zh-TW" altLang="zh-TW" sz="2400" b="1" dirty="0" smtClean="0">
                <a:latin typeface="標楷體" pitchFamily="65" charset="-120"/>
                <a:ea typeface="標楷體" pitchFamily="65" charset="-120"/>
              </a:rPr>
              <a:t>上升</a:t>
            </a:r>
            <a:endParaRPr lang="en-US" altLang="zh-TW" sz="2400" b="1" dirty="0" smtClean="0">
              <a:latin typeface="標楷體" pitchFamily="65" charset="-120"/>
              <a:ea typeface="標楷體" pitchFamily="65" charset="-120"/>
            </a:endParaRPr>
          </a:p>
          <a:p>
            <a:pPr marL="514350" indent="-514350">
              <a:buFont typeface="+mj-lt"/>
              <a:buAutoNum type="arabicPeriod" startAt="3"/>
            </a:pPr>
            <a:r>
              <a:rPr lang="zh-TW" altLang="zh-TW" sz="2400" b="1" dirty="0">
                <a:latin typeface="標楷體" pitchFamily="65" charset="-120"/>
                <a:ea typeface="標楷體" pitchFamily="65" charset="-120"/>
              </a:rPr>
              <a:t>宗教財富增加</a:t>
            </a:r>
            <a:endParaRPr lang="zh-TW" altLang="en-US" sz="2400" dirty="0">
              <a:latin typeface="標楷體" pitchFamily="65" charset="-120"/>
              <a:ea typeface="標楷體" pitchFamily="65" charset="-120"/>
            </a:endParaRPr>
          </a:p>
        </p:txBody>
      </p:sp>
    </p:spTree>
    <p:extLst>
      <p:ext uri="{BB962C8B-B14F-4D97-AF65-F5344CB8AC3E}">
        <p14:creationId xmlns:p14="http://schemas.microsoft.com/office/powerpoint/2010/main" val="1094602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prstTxWarp prst="textDeflateTop">
              <a:avLst/>
            </a:prstTxWarp>
          </a:bodyPr>
          <a:lstStyle/>
          <a:p>
            <a:r>
              <a:rPr lang="zh-TW" altLang="en-US" dirty="0" smtClean="0"/>
              <a:t>而後的經濟發展</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7594172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929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prstTxWarp prst="textDeflateTop">
              <a:avLst/>
            </a:prstTxWarp>
          </a:bodyPr>
          <a:lstStyle/>
          <a:p>
            <a:r>
              <a:rPr lang="zh-TW" altLang="en-US" dirty="0" smtClean="0"/>
              <a:t>而後的經濟發展</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1799843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7136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476673"/>
            <a:ext cx="7772400" cy="1008111"/>
          </a:xfrm>
        </p:spPr>
        <p:txBody>
          <a:bodyPr>
            <a:normAutofit fontScale="90000"/>
          </a:bodyPr>
          <a:lstStyle/>
          <a:p>
            <a:r>
              <a:rPr lang="zh-TW" altLang="en-US" sz="7200" dirty="0" smtClean="0"/>
              <a:t>結論</a:t>
            </a:r>
            <a:endParaRPr lang="zh-TW" altLang="en-US" sz="7200" dirty="0"/>
          </a:p>
        </p:txBody>
      </p:sp>
      <p:sp>
        <p:nvSpPr>
          <p:cNvPr id="3" name="副標題 2"/>
          <p:cNvSpPr>
            <a:spLocks noGrp="1"/>
          </p:cNvSpPr>
          <p:nvPr>
            <p:ph type="subTitle" idx="1"/>
          </p:nvPr>
        </p:nvSpPr>
        <p:spPr>
          <a:xfrm>
            <a:off x="755576" y="1484784"/>
            <a:ext cx="7992888" cy="4968552"/>
          </a:xfrm>
        </p:spPr>
        <p:txBody>
          <a:bodyPr>
            <a:normAutofit/>
          </a:bodyPr>
          <a:lstStyle/>
          <a:p>
            <a:pPr algn="l"/>
            <a:r>
              <a:rPr lang="zh-TW" altLang="zh-TW" sz="2800" b="1" dirty="0">
                <a:solidFill>
                  <a:schemeClr val="tx1"/>
                </a:solidFill>
              </a:rPr>
              <a:t>首先，中古歐洲在中期</a:t>
            </a:r>
            <a:r>
              <a:rPr lang="en-US" altLang="zh-TW" sz="2800" b="1" dirty="0">
                <a:solidFill>
                  <a:schemeClr val="tx1"/>
                </a:solidFill>
              </a:rPr>
              <a:t>(11</a:t>
            </a:r>
            <a:r>
              <a:rPr lang="zh-TW" altLang="zh-TW" sz="2800" b="1" dirty="0">
                <a:solidFill>
                  <a:schemeClr val="tx1"/>
                </a:solidFill>
              </a:rPr>
              <a:t>世紀開始</a:t>
            </a:r>
            <a:r>
              <a:rPr lang="en-US" altLang="zh-TW" sz="2800" b="1" dirty="0">
                <a:solidFill>
                  <a:schemeClr val="tx1"/>
                </a:solidFill>
              </a:rPr>
              <a:t>)</a:t>
            </a:r>
            <a:r>
              <a:rPr lang="zh-TW" altLang="zh-TW" sz="2800" b="1" dirty="0">
                <a:solidFill>
                  <a:schemeClr val="tx1"/>
                </a:solidFill>
              </a:rPr>
              <a:t>已進入逐漸繁榮的情況，但在黑死病爆發前已進入當時社會可以承受的經濟極限，可能原因係為人口增長過快糧食成長速度不及人口成長速度。而之後的黑死病正好解決了這種難題；雖然在瘟疫中死去至少</a:t>
            </a:r>
            <a:r>
              <a:rPr lang="en-US" altLang="zh-TW" sz="2800" b="1" dirty="0">
                <a:solidFill>
                  <a:schemeClr val="tx1"/>
                </a:solidFill>
              </a:rPr>
              <a:t>1/3</a:t>
            </a:r>
            <a:r>
              <a:rPr lang="zh-TW" altLang="zh-TW" sz="2800" b="1" dirty="0">
                <a:solidFill>
                  <a:schemeClr val="tx1"/>
                </a:solidFill>
              </a:rPr>
              <a:t>全歐洲人口令人遺憾，但已因為如此發展出專業化地區經濟、城市興起與商業活絡、新制度的產生。如果沒有這些的出現，中古歐洲的經濟發展必定不會如此迅速；故此，這場瘟疫的出現長遠來看是利大於弊的。就像是在為未來的跳躍所做的深蹲動作一樣。</a:t>
            </a:r>
            <a:endParaRPr lang="zh-TW" altLang="en-US" sz="2800" b="1"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1897734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行雲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TotalTime>
  <Words>459</Words>
  <Application>Microsoft Office PowerPoint</Application>
  <PresentationFormat>如螢幕大小 (4:3)</PresentationFormat>
  <Paragraphs>38</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PowerPoint 簡報</vt:lpstr>
      <vt:lpstr>引言</vt:lpstr>
      <vt:lpstr>時代背景簡介</vt:lpstr>
      <vt:lpstr>時代背景簡介</vt:lpstr>
      <vt:lpstr>當時的經濟情況</vt:lpstr>
      <vt:lpstr>當時的經濟情況</vt:lpstr>
      <vt:lpstr>而後的經濟發展</vt:lpstr>
      <vt:lpstr>而後的經濟發展</vt:lpstr>
      <vt:lpstr>結論</vt:lpstr>
      <vt:lpstr>資料來源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黑死病後中古歐洲經濟復甦與探討</dc:title>
  <cp:lastModifiedBy>AU</cp:lastModifiedBy>
  <cp:revision>46</cp:revision>
  <dcterms:modified xsi:type="dcterms:W3CDTF">2013-12-09T05:21:41Z</dcterms:modified>
</cp:coreProperties>
</file>