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67" r:id="rId3"/>
    <p:sldId id="257" r:id="rId4"/>
    <p:sldId id="258"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2449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87" autoAdjust="0"/>
    <p:restoredTop sz="86418" autoAdjust="0"/>
  </p:normalViewPr>
  <p:slideViewPr>
    <p:cSldViewPr>
      <p:cViewPr varScale="1">
        <p:scale>
          <a:sx n="73" d="100"/>
          <a:sy n="73" d="100"/>
        </p:scale>
        <p:origin x="-768" y="-96"/>
      </p:cViewPr>
      <p:guideLst>
        <p:guide orient="horz" pos="2160"/>
        <p:guide pos="2880"/>
      </p:guideLst>
    </p:cSldViewPr>
  </p:slideViewPr>
  <p:outlineViewPr>
    <p:cViewPr>
      <p:scale>
        <a:sx n="33" d="100"/>
        <a:sy n="33" d="100"/>
      </p:scale>
      <p:origin x="0" y="1237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46F6B7-009E-4CDB-B740-2C5338CDF095}" type="datetimeFigureOut">
              <a:rPr lang="zh-TW" altLang="en-US" smtClean="0"/>
              <a:pPr/>
              <a:t>2013/12/11</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C06184-C3BF-4557-A59D-34C81ACF2A03}" type="slidenum">
              <a:rPr lang="zh-TW" altLang="en-US" smtClean="0"/>
              <a:pPr/>
              <a:t>‹#›</a:t>
            </a:fld>
            <a:endParaRPr lang="zh-TW" altLang="en-US"/>
          </a:p>
        </p:txBody>
      </p:sp>
    </p:spTree>
    <p:extLst>
      <p:ext uri="{BB962C8B-B14F-4D97-AF65-F5344CB8AC3E}">
        <p14:creationId xmlns:p14="http://schemas.microsoft.com/office/powerpoint/2010/main" xmlns="" val="27150978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054BAA8F-9C71-4D37-945D-FAE0B3B2734C}" type="datetimeFigureOut">
              <a:rPr lang="zh-TW" altLang="en-US" smtClean="0"/>
              <a:pPr/>
              <a:t>2013/12/11</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67423049-B5B6-4E2B-8B90-B7B2769AC063}"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054BAA8F-9C71-4D37-945D-FAE0B3B2734C}" type="datetimeFigureOut">
              <a:rPr lang="zh-TW" altLang="en-US" smtClean="0"/>
              <a:pPr/>
              <a:t>2013/12/11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054BAA8F-9C71-4D37-945D-FAE0B3B2734C}" type="datetimeFigureOut">
              <a:rPr lang="zh-TW" altLang="en-US" smtClean="0"/>
              <a:pPr/>
              <a:t>2013/12/11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7423049-B5B6-4E2B-8B90-B7B2769AC063}"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054BAA8F-9C71-4D37-945D-FAE0B3B2734C}" type="datetimeFigureOut">
              <a:rPr lang="zh-TW" altLang="en-US" smtClean="0"/>
              <a:pPr/>
              <a:t>2013/12/11</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67423049-B5B6-4E2B-8B90-B7B2769AC063}"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gs>
            <a:gs pos="83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54BAA8F-9C71-4D37-945D-FAE0B3B2734C}" type="datetimeFigureOut">
              <a:rPr lang="zh-TW" altLang="en-US" smtClean="0"/>
              <a:pPr/>
              <a:t>2013/12/11</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423049-B5B6-4E2B-8B90-B7B2769AC063}"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gle.com.tw/url?sa=t&amp;rct=j&amp;q=&amp;esrc=s&amp;source=web&amp;cd=1&amp;cad=rja&amp;ved=0CC0QFjAA&amp;url=http://servicescoalition.org/negotiations/trade-in-services-agreement&amp;ei=INCmUuvmBMLulAWC2oDQCA&amp;usg=AFQjCNFoBgh80Q9YwZyFKdqWggH9UFgCd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620688"/>
            <a:ext cx="7772400" cy="1829761"/>
          </a:xfrm>
        </p:spPr>
        <p:txBody>
          <a:bodyPr>
            <a:normAutofit fontScale="90000"/>
          </a:bodyPr>
          <a:lstStyle/>
          <a:p>
            <a:r>
              <a:rPr lang="zh-TW" altLang="en-US" sz="6700" dirty="0" smtClean="0"/>
              <a:t>兩 岸 服 貿 協 議</a:t>
            </a:r>
            <a:r>
              <a:rPr lang="en-US" altLang="zh-TW" dirty="0" smtClean="0"/>
              <a:t/>
            </a:r>
            <a:br>
              <a:rPr lang="en-US" altLang="zh-TW" dirty="0" smtClean="0"/>
            </a:br>
            <a:r>
              <a:rPr lang="zh-TW" altLang="en-US" dirty="0" smtClean="0"/>
              <a:t>對</a:t>
            </a:r>
            <a:r>
              <a:rPr lang="zh-TW" altLang="en-US" u="sng" dirty="0" smtClean="0">
                <a:solidFill>
                  <a:srgbClr val="244992"/>
                </a:solidFill>
                <a:effectLst>
                  <a:outerShdw blurRad="38100" dist="38100" dir="2700000" algn="tl">
                    <a:srgbClr val="000000">
                      <a:alpha val="43137"/>
                    </a:srgbClr>
                  </a:outerShdw>
                </a:effectLst>
              </a:rPr>
              <a:t>金融業</a:t>
            </a:r>
            <a:r>
              <a:rPr lang="zh-TW" altLang="en-US" dirty="0" smtClean="0"/>
              <a:t>與</a:t>
            </a:r>
            <a:r>
              <a:rPr lang="zh-TW" altLang="en-US" u="sng" dirty="0" smtClean="0">
                <a:solidFill>
                  <a:srgbClr val="244992"/>
                </a:solidFill>
              </a:rPr>
              <a:t>運輸業</a:t>
            </a:r>
            <a:r>
              <a:rPr lang="zh-TW" altLang="en-US" dirty="0" smtClean="0"/>
              <a:t>之影響關係</a:t>
            </a:r>
            <a:endParaRPr lang="zh-TW" altLang="en-US" dirty="0"/>
          </a:p>
        </p:txBody>
      </p:sp>
      <p:sp>
        <p:nvSpPr>
          <p:cNvPr id="3" name="副標題 2"/>
          <p:cNvSpPr>
            <a:spLocks noGrp="1"/>
          </p:cNvSpPr>
          <p:nvPr>
            <p:ph type="subTitle" idx="1"/>
          </p:nvPr>
        </p:nvSpPr>
        <p:spPr/>
        <p:txBody>
          <a:bodyPr/>
          <a:lstStyle/>
          <a:p>
            <a:pPr algn="l"/>
            <a:r>
              <a:rPr lang="zh-TW" altLang="en-US" dirty="0" smtClean="0">
                <a:latin typeface="+mn-ea"/>
              </a:rPr>
              <a:t>組員</a:t>
            </a:r>
            <a:r>
              <a:rPr lang="en-US" altLang="zh-TW" dirty="0" smtClean="0">
                <a:latin typeface="+mn-ea"/>
              </a:rPr>
              <a:t>:</a:t>
            </a:r>
            <a:r>
              <a:rPr lang="zh-TW" altLang="en-US" dirty="0" smtClean="0">
                <a:latin typeface="+mn-ea"/>
              </a:rPr>
              <a:t>林廷翰、林彥辰、林哲宇、康皓翔</a:t>
            </a:r>
            <a:r>
              <a:rPr lang="en-US" altLang="zh-TW" sz="1800" dirty="0" smtClean="0">
                <a:latin typeface="+mn-ea"/>
              </a:rPr>
              <a:t>(</a:t>
            </a:r>
            <a:r>
              <a:rPr lang="zh-TW" altLang="en-US" sz="1800" dirty="0" smtClean="0">
                <a:latin typeface="+mn-ea"/>
              </a:rPr>
              <a:t>報告者</a:t>
            </a:r>
            <a:r>
              <a:rPr lang="en-US" altLang="zh-TW" sz="1800" dirty="0" smtClean="0">
                <a:latin typeface="+mn-ea"/>
              </a:rPr>
              <a:t>)</a:t>
            </a:r>
          </a:p>
          <a:p>
            <a:pPr algn="l"/>
            <a:r>
              <a:rPr lang="zh-TW" altLang="en-US" dirty="0" smtClean="0">
                <a:latin typeface="+mn-ea"/>
              </a:rPr>
              <a:t>中華民國</a:t>
            </a:r>
            <a:r>
              <a:rPr lang="zh-TW" altLang="en-US" dirty="0">
                <a:latin typeface="+mn-ea"/>
              </a:rPr>
              <a:t> </a:t>
            </a:r>
            <a:r>
              <a:rPr lang="en-US" altLang="zh-TW" dirty="0" smtClean="0">
                <a:latin typeface="+mn-ea"/>
              </a:rPr>
              <a:t>102.12.11</a:t>
            </a:r>
            <a:endParaRPr lang="zh-TW" altLang="en-US" dirty="0">
              <a:latin typeface="+mn-ea"/>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999"/>
    </mc:Choice>
    <mc:Fallback>
      <p:transition spd="slow" advTm="399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pPr>
              <a:buNone/>
            </a:pPr>
            <a:r>
              <a:rPr lang="en-US" altLang="zh-TW" sz="2400" dirty="0" smtClean="0"/>
              <a:t>1.</a:t>
            </a:r>
            <a:r>
              <a:rPr lang="zh-TW" altLang="en-US" sz="2400" dirty="0" smtClean="0"/>
              <a:t> 華航董事長孫洪祥同意服貿的簽署，因為可以達成「中轉」的優勢。</a:t>
            </a:r>
            <a:r>
              <a:rPr lang="en-US" altLang="zh-TW" sz="2400" b="1" dirty="0" smtClean="0"/>
              <a:t>(</a:t>
            </a:r>
            <a:r>
              <a:rPr lang="zh-TW" altLang="en-US" sz="2400" b="1" dirty="0" smtClean="0"/>
              <a:t>中轉的意思也就是說陸客可以在台北中轉到像洛杉磯或是舊金山等地。</a:t>
            </a:r>
            <a:r>
              <a:rPr lang="en-US" altLang="zh-TW" sz="2400" b="1" dirty="0" smtClean="0"/>
              <a:t>)</a:t>
            </a:r>
          </a:p>
          <a:p>
            <a:pPr marL="109728" indent="0">
              <a:buNone/>
            </a:pPr>
            <a:endParaRPr lang="en-US" altLang="zh-TW" sz="2400" dirty="0" smtClean="0">
              <a:latin typeface="微軟正黑體" panose="020B0604030504040204" pitchFamily="34" charset="-120"/>
              <a:ea typeface="微軟正黑體" panose="020B0604030504040204" pitchFamily="34" charset="-120"/>
            </a:endParaRPr>
          </a:p>
          <a:p>
            <a:pPr marL="109728" indent="0">
              <a:buNone/>
            </a:pPr>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 長榮航空企劃室協理廖至維認為</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航空運輸業本就是要對外開放</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也需要雙邊開放。大陸對航空業者來說是很重要市場</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如能好好運用服貿協定</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使開放後有公平的環境與成長空間</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臺灣業者是歡迎開放的。</a:t>
            </a:r>
            <a:endParaRPr lang="en-US" altLang="zh-TW" sz="2400" dirty="0" smtClean="0">
              <a:latin typeface="微軟正黑體" panose="020B0604030504040204" pitchFamily="34" charset="-120"/>
              <a:ea typeface="微軟正黑體" panose="020B0604030504040204" pitchFamily="34" charset="-120"/>
            </a:endParaRPr>
          </a:p>
          <a:p>
            <a:pPr marL="109728" indent="0">
              <a:buNone/>
            </a:pPr>
            <a:endParaRPr lang="en-US" altLang="zh-TW" sz="2400" dirty="0" smtClean="0">
              <a:latin typeface="微軟正黑體" panose="020B0604030504040204" pitchFamily="34" charset="-120"/>
              <a:ea typeface="微軟正黑體" panose="020B0604030504040204" pitchFamily="34" charset="-120"/>
            </a:endParaRPr>
          </a:p>
          <a:p>
            <a:pPr marL="109728" indent="0">
              <a:buNone/>
            </a:pPr>
            <a:r>
              <a:rPr lang="en-US" altLang="zh-TW" sz="2400" dirty="0" smtClean="0">
                <a:latin typeface="微軟正黑體" panose="020B0604030504040204" pitchFamily="34" charset="-120"/>
                <a:ea typeface="微軟正黑體" panose="020B0604030504040204" pitchFamily="34" charset="-120"/>
              </a:rPr>
              <a:t>3.</a:t>
            </a:r>
            <a:r>
              <a:rPr lang="zh-TW" altLang="en-US" sz="2400" dirty="0" smtClean="0">
                <a:latin typeface="微軟正黑體" panose="020B0604030504040204" pitchFamily="34" charset="-120"/>
                <a:ea typeface="微軟正黑體" panose="020B0604030504040204" pitchFamily="34" charset="-120"/>
              </a:rPr>
              <a:t>臺灣中華航空企業發展室副總經理董孝行支援服貿協定開放</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並認為相關開放應更擴大、速度也要更快。 他指出</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去年國際民航組織提出對臺灣地區的研究報告</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指民航為核心</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週邊是民航產業上下游</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最週邊則是觀光旅遊。民航業發展愈興盛</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對週邊觀光旅遊的貢獻愈大。</a:t>
            </a:r>
            <a:endParaRPr lang="en-US" altLang="zh-TW" sz="2400" dirty="0" smtClean="0">
              <a:latin typeface="微軟正黑體" panose="020B0604030504040204" pitchFamily="34" charset="-120"/>
              <a:ea typeface="微軟正黑體" panose="020B0604030504040204" pitchFamily="34" charset="-120"/>
            </a:endParaRPr>
          </a:p>
        </p:txBody>
      </p:sp>
      <p:sp>
        <p:nvSpPr>
          <p:cNvPr id="2" name="標題 1"/>
          <p:cNvSpPr>
            <a:spLocks noGrp="1"/>
          </p:cNvSpPr>
          <p:nvPr>
            <p:ph type="title"/>
          </p:nvPr>
        </p:nvSpPr>
        <p:spPr/>
        <p:txBody>
          <a:bodyPr>
            <a:normAutofit fontScale="90000"/>
          </a:bodyPr>
          <a:lstStyle/>
          <a:p>
            <a:pPr algn="ctr"/>
            <a:r>
              <a:rPr lang="zh-TW" altLang="en-US" sz="4400" dirty="0" smtClean="0"/>
              <a:t>支 持 服 貿 運 輸 開 放 的 觀 點</a:t>
            </a:r>
            <a:r>
              <a:rPr lang="en-US" altLang="zh-TW" dirty="0" smtClean="0"/>
              <a:t/>
            </a:r>
            <a:br>
              <a:rPr lang="en-US" altLang="zh-TW" dirty="0" smtClean="0"/>
            </a:br>
            <a:endParaRPr lang="zh-TW" altLang="en-US" dirty="0"/>
          </a:p>
        </p:txBody>
      </p:sp>
      <p:sp>
        <p:nvSpPr>
          <p:cNvPr id="5" name="矩形 4"/>
          <p:cNvSpPr/>
          <p:nvPr/>
        </p:nvSpPr>
        <p:spPr>
          <a:xfrm>
            <a:off x="2195736" y="5987521"/>
            <a:ext cx="6624736" cy="369332"/>
          </a:xfrm>
          <a:prstGeom prst="rect">
            <a:avLst/>
          </a:prstGeom>
        </p:spPr>
        <p:txBody>
          <a:bodyPr wrap="square">
            <a:spAutoFit/>
          </a:bodyPr>
          <a:lstStyle/>
          <a:p>
            <a:endParaRPr lang="zh-CN" altLang="en-US" dirty="0"/>
          </a:p>
        </p:txBody>
      </p:sp>
      <p:sp>
        <p:nvSpPr>
          <p:cNvPr id="6" name="文字方塊 5"/>
          <p:cNvSpPr txBox="1"/>
          <p:nvPr/>
        </p:nvSpPr>
        <p:spPr>
          <a:xfrm>
            <a:off x="2159224" y="5989817"/>
            <a:ext cx="6984776" cy="400110"/>
          </a:xfrm>
          <a:prstGeom prst="rect">
            <a:avLst/>
          </a:prstGeom>
          <a:noFill/>
        </p:spPr>
        <p:txBody>
          <a:bodyPr wrap="square" rtlCol="0">
            <a:spAutoFit/>
          </a:bodyPr>
          <a:lstStyle/>
          <a:p>
            <a:pPr algn="ctr"/>
            <a:r>
              <a:rPr lang="zh-TW" altLang="en-US" sz="2000" b="1" dirty="0" smtClean="0">
                <a:solidFill>
                  <a:srgbClr val="FFFF00"/>
                </a:solidFill>
              </a:rPr>
              <a:t>資料來源</a:t>
            </a:r>
            <a:r>
              <a:rPr lang="en-US" altLang="zh-TW" sz="2000" b="1" dirty="0" smtClean="0">
                <a:solidFill>
                  <a:srgbClr val="FFFF00"/>
                </a:solidFill>
              </a:rPr>
              <a:t>:</a:t>
            </a:r>
            <a:r>
              <a:rPr lang="zh-TW" altLang="en-US" sz="2000" b="1" dirty="0" smtClean="0">
                <a:solidFill>
                  <a:srgbClr val="FFFF00"/>
                </a:solidFill>
              </a:rPr>
              <a:t> 東方網</a:t>
            </a:r>
            <a:r>
              <a:rPr lang="en-US" altLang="zh-TW" sz="2000" b="1" dirty="0" smtClean="0">
                <a:solidFill>
                  <a:srgbClr val="FFFF00"/>
                </a:solidFill>
              </a:rPr>
              <a:t>(</a:t>
            </a:r>
            <a:r>
              <a:rPr lang="zh-TW" altLang="en-US" sz="2000" b="1" dirty="0" smtClean="0">
                <a:solidFill>
                  <a:srgbClr val="FFFF00"/>
                </a:solidFill>
              </a:rPr>
              <a:t>台灣</a:t>
            </a:r>
            <a:r>
              <a:rPr lang="en-US" altLang="zh-TW" sz="2000" b="1" dirty="0" smtClean="0">
                <a:solidFill>
                  <a:srgbClr val="FFFF00"/>
                </a:solidFill>
              </a:rPr>
              <a:t>)</a:t>
            </a:r>
            <a:r>
              <a:rPr lang="zh-TW" altLang="en-US" sz="2000" b="1" dirty="0" smtClean="0">
                <a:solidFill>
                  <a:srgbClr val="FFFF00"/>
                </a:solidFill>
              </a:rPr>
              <a:t>，服貿協議公聽會內容</a:t>
            </a:r>
            <a:r>
              <a:rPr lang="en-US" altLang="zh-TW" sz="2000" b="1" dirty="0" smtClean="0">
                <a:solidFill>
                  <a:srgbClr val="FFFF00"/>
                </a:solidFill>
              </a:rPr>
              <a:t>2013.10.7</a:t>
            </a:r>
            <a:endParaRPr lang="zh-TW" altLang="en-US" sz="2000" b="1" dirty="0">
              <a:solidFill>
                <a:srgbClr val="FFFF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advTm="4418"/>
    </mc:Choice>
    <mc:Fallback>
      <p:transition spd="slow" advTm="441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12776"/>
            <a:ext cx="8229600" cy="5445224"/>
          </a:xfrm>
        </p:spPr>
        <p:txBody>
          <a:bodyPr>
            <a:normAutofit/>
          </a:bodyPr>
          <a:lstStyle/>
          <a:p>
            <a:pPr marL="109728" indent="0">
              <a:buNone/>
            </a:pPr>
            <a:r>
              <a:rPr lang="en-US" altLang="zh-TW" dirty="0" smtClean="0"/>
              <a:t>1.</a:t>
            </a:r>
            <a:r>
              <a:rPr lang="zh-TW" altLang="en-US" dirty="0" smtClean="0"/>
              <a:t> 一位智庫人士則認為由於兩岸政治因素，台灣在貨運承攬、港口裝卸甚至港埠建設等項目，獲得的待遇，竟比大陸在</a:t>
            </a:r>
            <a:r>
              <a:rPr lang="en-US" altLang="zh-TW" dirty="0" smtClean="0"/>
              <a:t>WTO</a:t>
            </a:r>
            <a:r>
              <a:rPr lang="zh-TW" altLang="en-US" dirty="0" smtClean="0"/>
              <a:t>給外資的待遇還差。</a:t>
            </a:r>
            <a:endParaRPr lang="en-US" altLang="zh-TW" dirty="0" smtClean="0">
              <a:solidFill>
                <a:srgbClr val="FF00FF"/>
              </a:solidFill>
            </a:endParaRPr>
          </a:p>
          <a:p>
            <a:pPr marL="109728" indent="0">
              <a:buNone/>
            </a:pPr>
            <a:endParaRPr lang="en-US" altLang="zh-TW" dirty="0" smtClean="0"/>
          </a:p>
          <a:p>
            <a:pPr marL="109728" indent="0">
              <a:buNone/>
            </a:pPr>
            <a:r>
              <a:rPr lang="en-US" altLang="zh-TW" dirty="0" smtClean="0"/>
              <a:t>2.</a:t>
            </a:r>
            <a:r>
              <a:rPr lang="zh-TW" altLang="en-US" dirty="0" smtClean="0"/>
              <a:t> 另一部分的人也認為台灣儘管爭取到海運可獨資在福建經營港口裝卸與貨櫃場，但面對大陸在貨運承攬、港口裝卸甚至港埠建設等項目，都已開放外資可獨資經營，台灣卻被拒門外，也讓許多業者擔心，海運、貨運承攬被侷限在海西，台灣運輸航運業正走向大陸框定的特區，逐漸在邊緣化。</a:t>
            </a:r>
          </a:p>
          <a:p>
            <a:endParaRPr lang="zh-TW" altLang="en-US" dirty="0" smtClean="0"/>
          </a:p>
          <a:p>
            <a:endParaRPr lang="zh-TW" altLang="en-US" dirty="0"/>
          </a:p>
        </p:txBody>
      </p:sp>
      <p:sp>
        <p:nvSpPr>
          <p:cNvPr id="2" name="標題 1"/>
          <p:cNvSpPr>
            <a:spLocks noGrp="1"/>
          </p:cNvSpPr>
          <p:nvPr>
            <p:ph type="title"/>
          </p:nvPr>
        </p:nvSpPr>
        <p:spPr/>
        <p:txBody>
          <a:bodyPr>
            <a:normAutofit fontScale="90000"/>
          </a:bodyPr>
          <a:lstStyle/>
          <a:p>
            <a:pPr algn="ctr"/>
            <a:r>
              <a:rPr lang="zh-TW" altLang="en-US" sz="4400" dirty="0" smtClean="0"/>
              <a:t>反 對 服 貿 運 輸 開 放 的 觀 點</a:t>
            </a:r>
            <a:r>
              <a:rPr lang="en-US" altLang="zh-TW" dirty="0" smtClean="0"/>
              <a:t/>
            </a:r>
            <a:br>
              <a:rPr lang="en-US" altLang="zh-TW" dirty="0" smtClean="0"/>
            </a:br>
            <a:endParaRPr lang="zh-TW" alt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121"/>
    </mc:Choice>
    <mc:Fallback>
      <p:transition spd="slow" advTm="412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67544" y="404664"/>
            <a:ext cx="8208912" cy="5386090"/>
          </a:xfrm>
          <a:prstGeom prst="rect">
            <a:avLst/>
          </a:prstGeom>
          <a:noFill/>
        </p:spPr>
        <p:txBody>
          <a:bodyPr wrap="square" rtlCol="0">
            <a:spAutoFit/>
          </a:bodyPr>
          <a:lstStyle/>
          <a:p>
            <a:pPr algn="ctr"/>
            <a:r>
              <a:rPr lang="zh-TW" altLang="en-US" sz="4800" b="1" dirty="0" smtClean="0"/>
              <a:t>小     組      總     結</a:t>
            </a:r>
            <a:endParaRPr lang="en-US" altLang="zh-TW" sz="4800" b="1" dirty="0" smtClean="0"/>
          </a:p>
          <a:p>
            <a:endParaRPr lang="en-US" altLang="zh-TW" sz="1600" b="1" dirty="0"/>
          </a:p>
          <a:p>
            <a:r>
              <a:rPr lang="zh-TW" altLang="en-US" sz="2000" dirty="0" smtClean="0"/>
              <a:t>對於服貿協定的簽署，在諸多企業的眼裡，實則是更多商機的一盞明燈。不論是在服務業、運輸業、金融業、旅遊業，或是相關行業等，兩岸彼此所給予的開放事項以及條件，皆使得雙方貿易往來更為便利及安全。</a:t>
            </a:r>
            <a:endParaRPr lang="en-US" altLang="zh-TW" sz="2000" dirty="0" smtClean="0"/>
          </a:p>
          <a:p>
            <a:endParaRPr lang="en-US" altLang="zh-TW" sz="2000" dirty="0"/>
          </a:p>
          <a:p>
            <a:r>
              <a:rPr lang="zh-TW" altLang="en-US" sz="2000" dirty="0" smtClean="0"/>
              <a:t>但同時，對於其他入行條件設限較低的行業而言，服貿協定的簽署，並無帶來更多商機，反而是帶來更多被併購、被大陸勞工替代，甚至在就業率來看，不增反減的各種潛在危機</a:t>
            </a:r>
            <a:r>
              <a:rPr lang="en-US" altLang="zh-TW" sz="2000" dirty="0" smtClean="0"/>
              <a:t>!</a:t>
            </a:r>
            <a:r>
              <a:rPr lang="zh-TW" altLang="en-US" sz="2000" dirty="0" smtClean="0"/>
              <a:t> </a:t>
            </a:r>
            <a:endParaRPr lang="en-US" altLang="zh-TW" sz="2000" dirty="0" smtClean="0"/>
          </a:p>
          <a:p>
            <a:endParaRPr lang="en-US" altLang="zh-TW" sz="2000" dirty="0"/>
          </a:p>
          <a:p>
            <a:r>
              <a:rPr lang="zh-TW" altLang="en-US" sz="2000" dirty="0" smtClean="0"/>
              <a:t>我們這組最後討論出來的結論，以不支持但也不反對為總結。</a:t>
            </a:r>
            <a:endParaRPr lang="en-US" altLang="zh-TW" sz="2000" dirty="0" smtClean="0"/>
          </a:p>
          <a:p>
            <a:r>
              <a:rPr lang="zh-TW" altLang="en-US" sz="2000" dirty="0" smtClean="0"/>
              <a:t>不支持的理由，是基於服貿協定雖能使許多企業開拓商機，但同時也犧牲許多弱小行業的生存空間。</a:t>
            </a:r>
            <a:endParaRPr lang="en-US" altLang="zh-TW" sz="2000" dirty="0" smtClean="0"/>
          </a:p>
          <a:p>
            <a:r>
              <a:rPr lang="zh-TW" altLang="en-US" sz="2000" dirty="0"/>
              <a:t>不反對的</a:t>
            </a:r>
            <a:r>
              <a:rPr lang="zh-TW" altLang="en-US" sz="2000" dirty="0" smtClean="0"/>
              <a:t>理由，在現今全球化的發展之下，行業與行業之間的競爭是必然的，再者，每個企業都有開始、到成長、到穩定，最後邁向歷史的路程，並沒有什麼企業可以永保千秋大業。</a:t>
            </a:r>
            <a:endParaRPr lang="en-US" altLang="zh-TW" sz="2000" dirty="0"/>
          </a:p>
        </p:txBody>
      </p:sp>
    </p:spTree>
    <p:extLst>
      <p:ext uri="{BB962C8B-B14F-4D97-AF65-F5344CB8AC3E}">
        <p14:creationId xmlns:p14="http://schemas.microsoft.com/office/powerpoint/2010/main" xmlns="" val="105199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圓角矩形 1"/>
          <p:cNvSpPr/>
          <p:nvPr/>
        </p:nvSpPr>
        <p:spPr>
          <a:xfrm>
            <a:off x="3131840" y="260648"/>
            <a:ext cx="2952328" cy="5760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400" dirty="0" smtClean="0">
                <a:latin typeface="華康中圓體" pitchFamily="49" charset="-120"/>
                <a:ea typeface="華康中圓體" pitchFamily="49" charset="-120"/>
              </a:rPr>
              <a:t>報告架構</a:t>
            </a:r>
            <a:endParaRPr lang="zh-TW" altLang="en-US" sz="4400" dirty="0">
              <a:latin typeface="華康中圓體" pitchFamily="49" charset="-120"/>
              <a:ea typeface="華康中圓體" pitchFamily="49" charset="-120"/>
            </a:endParaRPr>
          </a:p>
        </p:txBody>
      </p:sp>
      <p:sp>
        <p:nvSpPr>
          <p:cNvPr id="4" name="矩形 3"/>
          <p:cNvSpPr/>
          <p:nvPr/>
        </p:nvSpPr>
        <p:spPr>
          <a:xfrm>
            <a:off x="1503680" y="1306843"/>
            <a:ext cx="1584176" cy="9361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dirty="0" smtClean="0">
                <a:latin typeface="華康中圓體" pitchFamily="49" charset="-120"/>
                <a:ea typeface="華康中圓體" pitchFamily="49" charset="-120"/>
              </a:rPr>
              <a:t>金融業</a:t>
            </a:r>
            <a:endParaRPr lang="zh-TW" altLang="en-US" sz="3600" dirty="0">
              <a:latin typeface="華康中圓體" pitchFamily="49" charset="-120"/>
              <a:ea typeface="華康中圓體" pitchFamily="49" charset="-120"/>
            </a:endParaRPr>
          </a:p>
        </p:txBody>
      </p:sp>
      <p:sp>
        <p:nvSpPr>
          <p:cNvPr id="5" name="矩形 4"/>
          <p:cNvSpPr/>
          <p:nvPr/>
        </p:nvSpPr>
        <p:spPr>
          <a:xfrm>
            <a:off x="5940152" y="1306843"/>
            <a:ext cx="1584176" cy="9361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dirty="0" smtClean="0">
                <a:latin typeface="華康中圓體" pitchFamily="49" charset="-120"/>
                <a:ea typeface="華康中圓體" pitchFamily="49" charset="-120"/>
              </a:rPr>
              <a:t>運輸業</a:t>
            </a:r>
            <a:endParaRPr lang="zh-TW" altLang="en-US" sz="3600" dirty="0">
              <a:latin typeface="華康中圓體" pitchFamily="49" charset="-120"/>
              <a:ea typeface="華康中圓體" pitchFamily="49" charset="-120"/>
            </a:endParaRPr>
          </a:p>
        </p:txBody>
      </p:sp>
      <p:sp>
        <p:nvSpPr>
          <p:cNvPr id="6" name="向右箭號 5"/>
          <p:cNvSpPr/>
          <p:nvPr/>
        </p:nvSpPr>
        <p:spPr>
          <a:xfrm>
            <a:off x="1012656" y="2997683"/>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向右箭號 6"/>
          <p:cNvSpPr/>
          <p:nvPr/>
        </p:nvSpPr>
        <p:spPr>
          <a:xfrm>
            <a:off x="1012656" y="3467459"/>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向右箭號 7"/>
          <p:cNvSpPr/>
          <p:nvPr/>
        </p:nvSpPr>
        <p:spPr>
          <a:xfrm>
            <a:off x="1012656" y="3964619"/>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向右箭號 8"/>
          <p:cNvSpPr/>
          <p:nvPr/>
        </p:nvSpPr>
        <p:spPr>
          <a:xfrm>
            <a:off x="1012656" y="4484600"/>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1799692" y="2933277"/>
            <a:ext cx="2664296" cy="1846659"/>
          </a:xfrm>
          <a:prstGeom prst="rect">
            <a:avLst/>
          </a:prstGeom>
          <a:noFill/>
        </p:spPr>
        <p:txBody>
          <a:bodyPr wrap="square" rtlCol="0">
            <a:spAutoFit/>
          </a:bodyPr>
          <a:lstStyle/>
          <a:p>
            <a:pPr algn="ctr"/>
            <a:r>
              <a:rPr lang="zh-TW" altLang="en-US" sz="1600" b="1" dirty="0" smtClean="0">
                <a:latin typeface="華康中圓體" pitchFamily="49" charset="-120"/>
                <a:ea typeface="華康中圓體" pitchFamily="49" charset="-120"/>
              </a:rPr>
              <a:t>大陸對台灣開放項目</a:t>
            </a:r>
            <a:endParaRPr lang="en-US" altLang="zh-TW" sz="1600" b="1" dirty="0" smtClean="0">
              <a:latin typeface="華康中圓體" pitchFamily="49" charset="-120"/>
              <a:ea typeface="華康中圓體" pitchFamily="49" charset="-120"/>
            </a:endParaRPr>
          </a:p>
          <a:p>
            <a:pPr algn="ctr"/>
            <a:endParaRPr lang="en-US" altLang="zh-TW" sz="1600" b="1" dirty="0" smtClean="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台灣</a:t>
            </a:r>
            <a:r>
              <a:rPr lang="zh-TW" altLang="en-US" sz="1600" b="1" dirty="0">
                <a:latin typeface="華康中圓體" pitchFamily="49" charset="-120"/>
                <a:ea typeface="華康中圓體" pitchFamily="49" charset="-120"/>
              </a:rPr>
              <a:t>對大陸開放</a:t>
            </a:r>
            <a:r>
              <a:rPr lang="zh-TW" altLang="en-US" sz="1600" b="1" dirty="0" smtClean="0">
                <a:latin typeface="華康中圓體" pitchFamily="49" charset="-120"/>
                <a:ea typeface="華康中圓體" pitchFamily="49" charset="-120"/>
              </a:rPr>
              <a:t>項目</a:t>
            </a:r>
            <a:endParaRPr lang="en-US" altLang="zh-TW" sz="1600" b="1" dirty="0" smtClean="0">
              <a:latin typeface="華康中圓體" pitchFamily="49" charset="-120"/>
              <a:ea typeface="華康中圓體" pitchFamily="49" charset="-120"/>
            </a:endParaRPr>
          </a:p>
          <a:p>
            <a:pPr algn="ctr"/>
            <a:endParaRPr lang="en-US" altLang="zh-TW" b="1" dirty="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支持觀點</a:t>
            </a:r>
            <a:endParaRPr lang="en-US" altLang="zh-TW" sz="1600" b="1" dirty="0" smtClean="0">
              <a:latin typeface="華康中圓體" pitchFamily="49" charset="-120"/>
              <a:ea typeface="華康中圓體" pitchFamily="49" charset="-120"/>
            </a:endParaRPr>
          </a:p>
          <a:p>
            <a:pPr algn="ctr"/>
            <a:endParaRPr lang="en-US" altLang="zh-TW" sz="1600" b="1" dirty="0" smtClean="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反對</a:t>
            </a:r>
            <a:r>
              <a:rPr lang="zh-TW" altLang="en-US" sz="1600" b="1" dirty="0">
                <a:latin typeface="華康中圓體" pitchFamily="49" charset="-120"/>
                <a:ea typeface="華康中圓體" pitchFamily="49" charset="-120"/>
              </a:rPr>
              <a:t>觀點</a:t>
            </a:r>
          </a:p>
        </p:txBody>
      </p:sp>
      <p:sp>
        <p:nvSpPr>
          <p:cNvPr id="20" name="向右箭號 19"/>
          <p:cNvSpPr/>
          <p:nvPr/>
        </p:nvSpPr>
        <p:spPr>
          <a:xfrm>
            <a:off x="5153116" y="2972413"/>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向右箭號 20"/>
          <p:cNvSpPr/>
          <p:nvPr/>
        </p:nvSpPr>
        <p:spPr>
          <a:xfrm>
            <a:off x="5153116" y="3442189"/>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向右箭號 21"/>
          <p:cNvSpPr/>
          <p:nvPr/>
        </p:nvSpPr>
        <p:spPr>
          <a:xfrm>
            <a:off x="5153116" y="3939349"/>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向右箭號 22"/>
          <p:cNvSpPr/>
          <p:nvPr/>
        </p:nvSpPr>
        <p:spPr>
          <a:xfrm>
            <a:off x="5153116" y="4459330"/>
            <a:ext cx="601615" cy="300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5940152" y="2908007"/>
            <a:ext cx="2664296" cy="1846659"/>
          </a:xfrm>
          <a:prstGeom prst="rect">
            <a:avLst/>
          </a:prstGeom>
          <a:noFill/>
        </p:spPr>
        <p:txBody>
          <a:bodyPr wrap="square" rtlCol="0">
            <a:spAutoFit/>
          </a:bodyPr>
          <a:lstStyle/>
          <a:p>
            <a:pPr algn="ctr"/>
            <a:r>
              <a:rPr lang="zh-TW" altLang="en-US" sz="1600" b="1" dirty="0" smtClean="0">
                <a:latin typeface="華康中圓體" pitchFamily="49" charset="-120"/>
                <a:ea typeface="華康中圓體" pitchFamily="49" charset="-120"/>
              </a:rPr>
              <a:t>大陸對台灣開放項目</a:t>
            </a:r>
            <a:endParaRPr lang="en-US" altLang="zh-TW" sz="1600" b="1" dirty="0" smtClean="0">
              <a:latin typeface="華康中圓體" pitchFamily="49" charset="-120"/>
              <a:ea typeface="華康中圓體" pitchFamily="49" charset="-120"/>
            </a:endParaRPr>
          </a:p>
          <a:p>
            <a:pPr algn="ctr"/>
            <a:endParaRPr lang="en-US" altLang="zh-TW" sz="1600" b="1" dirty="0" smtClean="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台灣</a:t>
            </a:r>
            <a:r>
              <a:rPr lang="zh-TW" altLang="en-US" sz="1600" b="1" dirty="0">
                <a:latin typeface="華康中圓體" pitchFamily="49" charset="-120"/>
                <a:ea typeface="華康中圓體" pitchFamily="49" charset="-120"/>
              </a:rPr>
              <a:t>對大陸開放</a:t>
            </a:r>
            <a:r>
              <a:rPr lang="zh-TW" altLang="en-US" sz="1600" b="1" dirty="0" smtClean="0">
                <a:latin typeface="華康中圓體" pitchFamily="49" charset="-120"/>
                <a:ea typeface="華康中圓體" pitchFamily="49" charset="-120"/>
              </a:rPr>
              <a:t>項目</a:t>
            </a:r>
            <a:endParaRPr lang="en-US" altLang="zh-TW" sz="1600" b="1" dirty="0" smtClean="0">
              <a:latin typeface="華康中圓體" pitchFamily="49" charset="-120"/>
              <a:ea typeface="華康中圓體" pitchFamily="49" charset="-120"/>
            </a:endParaRPr>
          </a:p>
          <a:p>
            <a:pPr algn="ctr"/>
            <a:endParaRPr lang="en-US" altLang="zh-TW" b="1" dirty="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支持觀點</a:t>
            </a:r>
            <a:endParaRPr lang="en-US" altLang="zh-TW" sz="1600" b="1" dirty="0" smtClean="0">
              <a:latin typeface="華康中圓體" pitchFamily="49" charset="-120"/>
              <a:ea typeface="華康中圓體" pitchFamily="49" charset="-120"/>
            </a:endParaRPr>
          </a:p>
          <a:p>
            <a:pPr algn="ctr"/>
            <a:endParaRPr lang="en-US" altLang="zh-TW" sz="1600" b="1" dirty="0" smtClean="0">
              <a:latin typeface="華康中圓體" pitchFamily="49" charset="-120"/>
              <a:ea typeface="華康中圓體" pitchFamily="49" charset="-120"/>
            </a:endParaRPr>
          </a:p>
          <a:p>
            <a:pPr algn="ctr"/>
            <a:r>
              <a:rPr lang="zh-TW" altLang="en-US" sz="1600" b="1" dirty="0" smtClean="0">
                <a:latin typeface="華康中圓體" pitchFamily="49" charset="-120"/>
                <a:ea typeface="華康中圓體" pitchFamily="49" charset="-120"/>
              </a:rPr>
              <a:t>反對</a:t>
            </a:r>
            <a:r>
              <a:rPr lang="zh-TW" altLang="en-US" sz="1600" b="1" dirty="0">
                <a:latin typeface="華康中圓體" pitchFamily="49" charset="-120"/>
                <a:ea typeface="華康中圓體" pitchFamily="49" charset="-120"/>
              </a:rPr>
              <a:t>觀點</a:t>
            </a:r>
          </a:p>
        </p:txBody>
      </p:sp>
      <p:sp>
        <p:nvSpPr>
          <p:cNvPr id="26" name="矩形 25"/>
          <p:cNvSpPr/>
          <p:nvPr/>
        </p:nvSpPr>
        <p:spPr>
          <a:xfrm>
            <a:off x="2988635" y="5589240"/>
            <a:ext cx="33843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t>總          結</a:t>
            </a:r>
            <a:endParaRPr lang="zh-TW" altLang="en-US" sz="2800" dirty="0"/>
          </a:p>
        </p:txBody>
      </p:sp>
    </p:spTree>
    <p:extLst>
      <p:ext uri="{BB962C8B-B14F-4D97-AF65-F5344CB8AC3E}">
        <p14:creationId xmlns:p14="http://schemas.microsoft.com/office/powerpoint/2010/main" xmlns="" val="540120840"/>
      </p:ext>
    </p:extLst>
  </p:cSld>
  <p:clrMapOvr>
    <a:masterClrMapping/>
  </p:clrMapOvr>
  <mc:AlternateContent xmlns:mc="http://schemas.openxmlformats.org/markup-compatibility/2006">
    <mc:Choice xmlns:p14="http://schemas.microsoft.com/office/powerpoint/2010/main" xmlns="" Requires="p14">
      <p:transition spd="slow" p14:dur="2000" advTm="4084"/>
    </mc:Choice>
    <mc:Fallback>
      <p:transition spd="slow" advTm="408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pPr marL="109728" indent="0" algn="ctr">
              <a:buNone/>
            </a:pPr>
            <a:r>
              <a:rPr lang="zh-TW" altLang="en-US" sz="3200" dirty="0" smtClean="0"/>
              <a:t> </a:t>
            </a:r>
            <a:r>
              <a:rPr lang="zh-TW" altLang="en-US" sz="3200" dirty="0" smtClean="0">
                <a:latin typeface="+mn-ea"/>
              </a:rPr>
              <a:t>兩岸服務貿易協定 </a:t>
            </a:r>
            <a:endParaRPr lang="en-US" altLang="zh-TW" sz="3200" dirty="0" smtClean="0">
              <a:latin typeface="+mn-ea"/>
            </a:endParaRPr>
          </a:p>
          <a:p>
            <a:pPr marL="109728" indent="0" algn="ctr">
              <a:buNone/>
            </a:pPr>
            <a:r>
              <a:rPr lang="zh-TW" altLang="en-US" sz="4000" dirty="0"/>
              <a:t> </a:t>
            </a:r>
            <a:r>
              <a:rPr lang="zh-TW" altLang="en-US" sz="4000" dirty="0" smtClean="0"/>
              <a:t> </a:t>
            </a:r>
            <a:r>
              <a:rPr lang="en-US" altLang="zh-TW" sz="4000" dirty="0" smtClean="0">
                <a:latin typeface="Aharoni" pitchFamily="2" charset="-79"/>
                <a:cs typeface="Aharoni" pitchFamily="2" charset="-79"/>
              </a:rPr>
              <a:t>(</a:t>
            </a:r>
            <a:r>
              <a:rPr lang="en-US" altLang="zh-TW" sz="3500" b="1" u="sng" dirty="0">
                <a:hlinkClick r:id="rId2"/>
              </a:rPr>
              <a:t>Trade</a:t>
            </a:r>
            <a:r>
              <a:rPr lang="en-US" altLang="zh-TW" sz="3500" b="1" dirty="0">
                <a:hlinkClick r:id="rId2"/>
              </a:rPr>
              <a:t> in </a:t>
            </a:r>
            <a:r>
              <a:rPr lang="en-US" altLang="zh-TW" sz="3500" b="1" u="sng" dirty="0">
                <a:hlinkClick r:id="rId2"/>
              </a:rPr>
              <a:t>Services </a:t>
            </a:r>
            <a:r>
              <a:rPr lang="en-US" altLang="zh-TW" sz="3500" b="1" u="sng" dirty="0" err="1" smtClean="0">
                <a:hlinkClick r:id="rId2"/>
              </a:rPr>
              <a:t>Agreement</a:t>
            </a:r>
            <a:r>
              <a:rPr lang="en-US" altLang="zh-TW" sz="4000" b="1" dirty="0" err="1" smtClean="0">
                <a:solidFill>
                  <a:srgbClr val="244992"/>
                </a:solidFill>
                <a:latin typeface="Aharoni" pitchFamily="2" charset="-79"/>
                <a:cs typeface="Aharoni" pitchFamily="2" charset="-79"/>
              </a:rPr>
              <a:t>TT</a:t>
            </a:r>
            <a:r>
              <a:rPr lang="en-US" altLang="zh-TW" sz="4000" dirty="0" smtClean="0">
                <a:latin typeface="Aharoni" pitchFamily="2" charset="-79"/>
                <a:cs typeface="Aharoni" pitchFamily="2" charset="-79"/>
              </a:rPr>
              <a:t>)</a:t>
            </a:r>
          </a:p>
          <a:p>
            <a:pPr marL="109728" indent="0" algn="ctr">
              <a:buNone/>
            </a:pPr>
            <a:r>
              <a:rPr lang="zh-TW" altLang="en-US" sz="3200" dirty="0" smtClean="0"/>
              <a:t>  </a:t>
            </a:r>
            <a:r>
              <a:rPr lang="zh-TW" altLang="en-US" sz="2800" dirty="0" smtClean="0">
                <a:latin typeface="+mn-ea"/>
              </a:rPr>
              <a:t>簡稱服貿</a:t>
            </a:r>
            <a:r>
              <a:rPr lang="en-US" altLang="zh-TW" sz="2800" dirty="0" smtClean="0">
                <a:latin typeface="+mn-ea"/>
                <a:cs typeface="Aharoni" pitchFamily="2" charset="-79"/>
              </a:rPr>
              <a:t>(</a:t>
            </a:r>
            <a:r>
              <a:rPr lang="en-US" altLang="zh-TW" sz="2800" dirty="0" smtClean="0">
                <a:solidFill>
                  <a:srgbClr val="244992"/>
                </a:solidFill>
                <a:latin typeface="+mn-ea"/>
                <a:cs typeface="Aharoni" pitchFamily="2" charset="-79"/>
              </a:rPr>
              <a:t>TISA</a:t>
            </a:r>
            <a:r>
              <a:rPr lang="en-US" altLang="zh-TW" sz="2800" dirty="0" smtClean="0">
                <a:latin typeface="+mn-ea"/>
                <a:cs typeface="Aharoni" pitchFamily="2" charset="-79"/>
              </a:rPr>
              <a:t>)</a:t>
            </a:r>
            <a:endParaRPr lang="en-US" altLang="zh-TW" dirty="0" smtClean="0"/>
          </a:p>
          <a:p>
            <a:r>
              <a:rPr lang="zh-TW" altLang="en-US" dirty="0" smtClean="0">
                <a:latin typeface="+mn-ea"/>
              </a:rPr>
              <a:t>為何</a:t>
            </a:r>
            <a:r>
              <a:rPr lang="zh-TW" altLang="en-US" dirty="0">
                <a:latin typeface="+mn-ea"/>
              </a:rPr>
              <a:t>政府要推動服</a:t>
            </a:r>
            <a:r>
              <a:rPr lang="zh-TW" altLang="en-US" dirty="0" smtClean="0">
                <a:latin typeface="+mn-ea"/>
              </a:rPr>
              <a:t>貿</a:t>
            </a:r>
            <a:r>
              <a:rPr lang="en-US" altLang="zh-TW" dirty="0" smtClean="0">
                <a:latin typeface="+mn-ea"/>
              </a:rPr>
              <a:t>?</a:t>
            </a:r>
            <a:r>
              <a:rPr lang="en-US" altLang="zh-TW" dirty="0">
                <a:latin typeface="+mn-ea"/>
              </a:rPr>
              <a:t/>
            </a:r>
            <a:br>
              <a:rPr lang="en-US" altLang="zh-TW" dirty="0">
                <a:latin typeface="+mn-ea"/>
              </a:rPr>
            </a:br>
            <a:r>
              <a:rPr lang="zh-TW" altLang="en-US" dirty="0">
                <a:latin typeface="+mn-ea"/>
              </a:rPr>
              <a:t> </a:t>
            </a:r>
            <a:r>
              <a:rPr lang="zh-TW" altLang="en-US" dirty="0" smtClean="0">
                <a:latin typeface="+mn-ea"/>
              </a:rPr>
              <a:t>   </a:t>
            </a:r>
            <a:r>
              <a:rPr lang="en-US" altLang="zh-TW" dirty="0" smtClean="0">
                <a:latin typeface="+mn-ea"/>
              </a:rPr>
              <a:t>:</a:t>
            </a:r>
            <a:r>
              <a:rPr lang="zh-TW" altLang="en-US" sz="2400" dirty="0" smtClean="0">
                <a:latin typeface="+mn-ea"/>
              </a:rPr>
              <a:t>有利於</a:t>
            </a:r>
            <a:r>
              <a:rPr lang="zh-TW" altLang="zh-TW" sz="2400" dirty="0" smtClean="0">
                <a:latin typeface="+mn-ea"/>
              </a:rPr>
              <a:t>台商</a:t>
            </a:r>
            <a:r>
              <a:rPr lang="zh-TW" altLang="zh-TW" sz="2400" dirty="0">
                <a:latin typeface="+mn-ea"/>
              </a:rPr>
              <a:t>掌握中國大陸服務業發展</a:t>
            </a:r>
            <a:r>
              <a:rPr lang="zh-TW" altLang="zh-TW" sz="2400" dirty="0" smtClean="0">
                <a:latin typeface="+mn-ea"/>
              </a:rPr>
              <a:t>起飛</a:t>
            </a:r>
            <a:r>
              <a:rPr lang="zh-TW" altLang="en-US" sz="2400" dirty="0">
                <a:latin typeface="+mn-ea"/>
              </a:rPr>
              <a:t>的</a:t>
            </a:r>
            <a:r>
              <a:rPr lang="zh-TW" altLang="en-US" sz="2400" dirty="0" smtClean="0">
                <a:latin typeface="+mn-ea"/>
              </a:rPr>
              <a:t>順風車。</a:t>
            </a:r>
            <a:endParaRPr lang="en-US" altLang="zh-TW" sz="2400" dirty="0" smtClean="0">
              <a:latin typeface="+mn-ea"/>
            </a:endParaRPr>
          </a:p>
          <a:p>
            <a:endParaRPr lang="en-US" altLang="zh-TW" dirty="0" smtClean="0">
              <a:latin typeface="+mn-ea"/>
            </a:endParaRPr>
          </a:p>
          <a:p>
            <a:r>
              <a:rPr lang="zh-TW" altLang="en-US" dirty="0" smtClean="0">
                <a:latin typeface="+mn-ea"/>
              </a:rPr>
              <a:t>當然不僅僅只限於服務業，甚至更可以擴展到旅遊業、運輸業、工商業、金融業等。</a:t>
            </a:r>
            <a:endParaRPr lang="en-US" altLang="zh-TW" dirty="0" smtClean="0">
              <a:latin typeface="+mn-ea"/>
            </a:endParaRPr>
          </a:p>
          <a:p>
            <a:endParaRPr lang="en-US" altLang="zh-TW" sz="2400" dirty="0" smtClean="0">
              <a:latin typeface="+mn-ea"/>
            </a:endParaRPr>
          </a:p>
          <a:p>
            <a:r>
              <a:rPr lang="zh-TW" altLang="en-US" sz="2400" dirty="0" smtClean="0">
                <a:latin typeface="+mn-ea"/>
              </a:rPr>
              <a:t>以下</a:t>
            </a:r>
            <a:r>
              <a:rPr lang="zh-TW" altLang="en-US" sz="2400" dirty="0">
                <a:latin typeface="+mn-ea"/>
              </a:rPr>
              <a:t>要為大家</a:t>
            </a:r>
            <a:r>
              <a:rPr lang="zh-TW" altLang="en-US" sz="2400" dirty="0" smtClean="0">
                <a:latin typeface="+mn-ea"/>
              </a:rPr>
              <a:t>介紹金融業、運輸業開放</a:t>
            </a:r>
            <a:r>
              <a:rPr lang="en-US" altLang="zh-TW" sz="2400" dirty="0" smtClean="0">
                <a:latin typeface="+mn-ea"/>
                <a:cs typeface="Aharoni" pitchFamily="2" charset="-79"/>
              </a:rPr>
              <a:t>TISA</a:t>
            </a:r>
            <a:r>
              <a:rPr lang="zh-TW" altLang="en-US" sz="2400" dirty="0" smtClean="0">
                <a:latin typeface="+mn-ea"/>
              </a:rPr>
              <a:t>後之影響</a:t>
            </a:r>
            <a:endParaRPr lang="zh-TW" altLang="en-US" sz="2400" dirty="0">
              <a:latin typeface="+mn-ea"/>
            </a:endParaRPr>
          </a:p>
        </p:txBody>
      </p:sp>
      <p:sp>
        <p:nvSpPr>
          <p:cNvPr id="2" name="標題 1"/>
          <p:cNvSpPr>
            <a:spLocks noGrp="1"/>
          </p:cNvSpPr>
          <p:nvPr>
            <p:ph type="title"/>
          </p:nvPr>
        </p:nvSpPr>
        <p:spPr/>
        <p:txBody>
          <a:bodyPr>
            <a:normAutofit/>
          </a:bodyPr>
          <a:lstStyle/>
          <a:p>
            <a:pPr algn="ctr"/>
            <a:r>
              <a:rPr lang="zh-TW" altLang="en-US" sz="4800" dirty="0" smtClean="0"/>
              <a:t>兩 岸 服 貿 的 內 容 大 綱</a:t>
            </a:r>
            <a:endParaRPr lang="zh-TW" altLang="en-US" sz="4800" dirty="0"/>
          </a:p>
        </p:txBody>
      </p:sp>
    </p:spTree>
  </p:cSld>
  <p:clrMapOvr>
    <a:masterClrMapping/>
  </p:clrMapOvr>
  <mc:AlternateContent xmlns:mc="http://schemas.openxmlformats.org/markup-compatibility/2006">
    <mc:Choice xmlns:p14="http://schemas.microsoft.com/office/powerpoint/2010/main" xmlns="" Requires="p14">
      <p:transition spd="slow" p14:dur="2000" advTm="3990"/>
    </mc:Choice>
    <mc:Fallback>
      <p:transition spd="slow" advTm="399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4784"/>
            <a:ext cx="3754760" cy="4395944"/>
          </a:xfrm>
        </p:spPr>
        <p:txBody>
          <a:bodyPr>
            <a:normAutofit fontScale="55000" lnSpcReduction="20000"/>
          </a:bodyPr>
          <a:lstStyle/>
          <a:p>
            <a:pPr marL="109728" indent="0">
              <a:buNone/>
            </a:pPr>
            <a:endParaRPr lang="en-US" altLang="zh-TW" sz="3400" b="1" dirty="0" smtClean="0">
              <a:solidFill>
                <a:schemeClr val="bg1"/>
              </a:solidFill>
            </a:endParaRPr>
          </a:p>
          <a:p>
            <a:pPr marL="109728" indent="0" algn="ctr">
              <a:buNone/>
            </a:pPr>
            <a:r>
              <a:rPr lang="zh-TW" altLang="en-US" sz="4400" b="1" u="sng" dirty="0" smtClean="0">
                <a:solidFill>
                  <a:schemeClr val="bg2">
                    <a:lumMod val="90000"/>
                    <a:lumOff val="10000"/>
                  </a:schemeClr>
                </a:solidFill>
              </a:rPr>
              <a:t>保險業</a:t>
            </a:r>
            <a:endParaRPr lang="en-US" altLang="zh-TW" sz="4400" b="1" u="sng" dirty="0" smtClean="0">
              <a:solidFill>
                <a:schemeClr val="bg2">
                  <a:lumMod val="90000"/>
                  <a:lumOff val="10000"/>
                </a:schemeClr>
              </a:solidFill>
            </a:endParaRPr>
          </a:p>
          <a:p>
            <a:pPr marL="109728" indent="0">
              <a:buNone/>
            </a:pPr>
            <a:endParaRPr lang="en-US" altLang="zh-TW" sz="4400" dirty="0" smtClean="0">
              <a:solidFill>
                <a:schemeClr val="bg1"/>
              </a:solidFill>
            </a:endParaRPr>
          </a:p>
          <a:p>
            <a:pPr marL="109728" indent="0">
              <a:buNone/>
            </a:pPr>
            <a:r>
              <a:rPr lang="en-US" altLang="zh-TW" sz="4400" dirty="0" smtClean="0">
                <a:solidFill>
                  <a:schemeClr val="bg1"/>
                </a:solidFill>
              </a:rPr>
              <a:t>1.</a:t>
            </a:r>
            <a:r>
              <a:rPr lang="zh-TW" altLang="en-US" sz="4400" dirty="0" smtClean="0">
                <a:solidFill>
                  <a:schemeClr val="bg1"/>
                </a:solidFill>
              </a:rPr>
              <a:t>協助達成解決大陸保監會「車   險理賠難」之監理目標。</a:t>
            </a:r>
            <a:endParaRPr lang="en-US" altLang="zh-TW" sz="4400" dirty="0" smtClean="0">
              <a:solidFill>
                <a:schemeClr val="bg1"/>
              </a:solidFill>
            </a:endParaRPr>
          </a:p>
          <a:p>
            <a:pPr marL="109728" indent="0">
              <a:buNone/>
            </a:pPr>
            <a:endParaRPr lang="en-US" altLang="zh-TW" sz="4400" dirty="0" smtClean="0">
              <a:solidFill>
                <a:schemeClr val="bg1"/>
              </a:solidFill>
            </a:endParaRPr>
          </a:p>
          <a:p>
            <a:pPr marL="109728" indent="0">
              <a:buNone/>
            </a:pPr>
            <a:r>
              <a:rPr lang="en-US" altLang="zh-TW" sz="4400" dirty="0" smtClean="0">
                <a:solidFill>
                  <a:schemeClr val="bg1"/>
                </a:solidFill>
              </a:rPr>
              <a:t>2.</a:t>
            </a:r>
            <a:r>
              <a:rPr lang="zh-TW" altLang="en-US" sz="4400" dirty="0" smtClean="0">
                <a:solidFill>
                  <a:schemeClr val="bg1"/>
                </a:solidFill>
              </a:rPr>
              <a:t>共同開發適用於兩岸之強制車險或兩岸異地該賠機制，其中車險占</a:t>
            </a:r>
            <a:r>
              <a:rPr lang="en-US" altLang="zh-TW" sz="4400" dirty="0" smtClean="0">
                <a:solidFill>
                  <a:schemeClr val="bg1"/>
                </a:solidFill>
              </a:rPr>
              <a:t>73%</a:t>
            </a:r>
            <a:r>
              <a:rPr lang="zh-TW" altLang="en-US" sz="4400" dirty="0" smtClean="0">
                <a:solidFill>
                  <a:schemeClr val="bg1"/>
                </a:solidFill>
              </a:rPr>
              <a:t>。</a:t>
            </a:r>
            <a:endParaRPr lang="en-US" altLang="zh-TW" sz="4400" dirty="0" smtClean="0">
              <a:solidFill>
                <a:schemeClr val="bg1"/>
              </a:solidFill>
            </a:endParaRPr>
          </a:p>
          <a:p>
            <a:pPr marL="109728" indent="0">
              <a:buNone/>
            </a:pPr>
            <a:endParaRPr lang="en-US" altLang="zh-TW" sz="4400" dirty="0" smtClean="0">
              <a:solidFill>
                <a:schemeClr val="bg1"/>
              </a:solidFill>
            </a:endParaRPr>
          </a:p>
        </p:txBody>
      </p:sp>
      <p:sp>
        <p:nvSpPr>
          <p:cNvPr id="14" name="內容版面配置區 13"/>
          <p:cNvSpPr>
            <a:spLocks noGrp="1"/>
          </p:cNvSpPr>
          <p:nvPr>
            <p:ph sz="half" idx="2"/>
          </p:nvPr>
        </p:nvSpPr>
        <p:spPr>
          <a:xfrm>
            <a:off x="4648200" y="1556792"/>
            <a:ext cx="4495800" cy="5332047"/>
          </a:xfrm>
        </p:spPr>
        <p:txBody>
          <a:bodyPr>
            <a:normAutofit fontScale="55000" lnSpcReduction="20000"/>
          </a:bodyPr>
          <a:lstStyle/>
          <a:p>
            <a:pPr marL="109728" indent="0">
              <a:buNone/>
            </a:pPr>
            <a:endParaRPr lang="en-US" altLang="zh-TW" dirty="0" smtClean="0">
              <a:solidFill>
                <a:schemeClr val="bg1"/>
              </a:solidFill>
            </a:endParaRPr>
          </a:p>
          <a:p>
            <a:pPr marL="109728" indent="0" algn="ctr">
              <a:buNone/>
            </a:pPr>
            <a:r>
              <a:rPr lang="zh-TW" altLang="en-US" sz="4400" b="1" u="sng" dirty="0" smtClean="0">
                <a:solidFill>
                  <a:schemeClr val="bg2">
                    <a:lumMod val="90000"/>
                    <a:lumOff val="10000"/>
                  </a:schemeClr>
                </a:solidFill>
              </a:rPr>
              <a:t>銀行業</a:t>
            </a:r>
            <a:endParaRPr lang="en-US" altLang="zh-TW" sz="4400" b="1" u="sng" dirty="0">
              <a:solidFill>
                <a:schemeClr val="bg2">
                  <a:lumMod val="90000"/>
                  <a:lumOff val="10000"/>
                </a:schemeClr>
              </a:solidFill>
            </a:endParaRPr>
          </a:p>
          <a:p>
            <a:pPr marL="109728" indent="0">
              <a:buNone/>
            </a:pPr>
            <a:endParaRPr lang="en-US" altLang="zh-TW" dirty="0" smtClean="0">
              <a:solidFill>
                <a:schemeClr val="bg1"/>
              </a:solidFill>
            </a:endParaRPr>
          </a:p>
          <a:p>
            <a:pPr marL="109728" indent="0">
              <a:buNone/>
            </a:pPr>
            <a:r>
              <a:rPr lang="en-US" altLang="zh-TW" sz="2900" dirty="0" smtClean="0">
                <a:solidFill>
                  <a:schemeClr val="bg1"/>
                </a:solidFill>
              </a:rPr>
              <a:t>1</a:t>
            </a:r>
            <a:r>
              <a:rPr lang="en-US" altLang="zh-TW" sz="2900" dirty="0">
                <a:solidFill>
                  <a:schemeClr val="bg1"/>
                </a:solidFill>
              </a:rPr>
              <a:t>.</a:t>
            </a:r>
            <a:r>
              <a:rPr lang="zh-TW" altLang="en-US" sz="2900" dirty="0">
                <a:solidFill>
                  <a:schemeClr val="bg1"/>
                </a:solidFill>
              </a:rPr>
              <a:t>大陸商業銀行代客境外理財時可投資符合條件的台灣</a:t>
            </a:r>
            <a:r>
              <a:rPr lang="zh-TW" altLang="en-US" sz="2900" dirty="0" smtClean="0">
                <a:solidFill>
                  <a:schemeClr val="bg1"/>
                </a:solidFill>
              </a:rPr>
              <a:t>金融商品。</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2</a:t>
            </a:r>
            <a:r>
              <a:rPr lang="en-US" altLang="zh-TW" sz="2900" dirty="0">
                <a:solidFill>
                  <a:schemeClr val="bg1"/>
                </a:solidFill>
              </a:rPr>
              <a:t>.</a:t>
            </a:r>
            <a:r>
              <a:rPr lang="zh-TW" altLang="en-US" sz="2900" dirty="0">
                <a:solidFill>
                  <a:schemeClr val="bg1"/>
                </a:solidFill>
              </a:rPr>
              <a:t>符合條件的台灣的銀行可依規定在大陸發起設立村鎮</a:t>
            </a:r>
            <a:r>
              <a:rPr lang="zh-TW" altLang="en-US" sz="2900" dirty="0" smtClean="0">
                <a:solidFill>
                  <a:schemeClr val="bg1"/>
                </a:solidFill>
              </a:rPr>
              <a:t>銀行。</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3</a:t>
            </a:r>
            <a:r>
              <a:rPr lang="en-US" altLang="zh-TW" sz="2900" dirty="0">
                <a:solidFill>
                  <a:schemeClr val="bg1"/>
                </a:solidFill>
              </a:rPr>
              <a:t>.</a:t>
            </a:r>
            <a:r>
              <a:rPr lang="zh-TW" altLang="en-US" sz="2900" dirty="0">
                <a:solidFill>
                  <a:schemeClr val="bg1"/>
                </a:solidFill>
              </a:rPr>
              <a:t>台灣的銀行在福建省設立的分行可申請設立同省異地支</a:t>
            </a:r>
            <a:r>
              <a:rPr lang="zh-TW" altLang="en-US" sz="2900" dirty="0" smtClean="0">
                <a:solidFill>
                  <a:schemeClr val="bg1"/>
                </a:solidFill>
              </a:rPr>
              <a:t>行。</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4</a:t>
            </a:r>
            <a:r>
              <a:rPr lang="en-US" altLang="zh-TW" sz="2900" dirty="0">
                <a:solidFill>
                  <a:schemeClr val="bg1"/>
                </a:solidFill>
              </a:rPr>
              <a:t>.</a:t>
            </a:r>
            <a:r>
              <a:rPr lang="zh-TW" altLang="en-US" sz="2900" dirty="0">
                <a:solidFill>
                  <a:schemeClr val="bg1"/>
                </a:solidFill>
              </a:rPr>
              <a:t>台灣的銀行在大陸設立的法人銀行，其在福建省設立的分行可申請設立同省異地</a:t>
            </a:r>
            <a:r>
              <a:rPr lang="zh-TW" altLang="en-US" sz="2900" dirty="0" smtClean="0">
                <a:solidFill>
                  <a:schemeClr val="bg1"/>
                </a:solidFill>
              </a:rPr>
              <a:t>支行。</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5</a:t>
            </a:r>
            <a:r>
              <a:rPr lang="en-US" altLang="zh-TW" sz="2900" dirty="0">
                <a:solidFill>
                  <a:schemeClr val="bg1"/>
                </a:solidFill>
              </a:rPr>
              <a:t>.</a:t>
            </a:r>
            <a:r>
              <a:rPr lang="zh-TW" altLang="en-US" sz="2900" dirty="0">
                <a:solidFill>
                  <a:schemeClr val="bg1"/>
                </a:solidFill>
              </a:rPr>
              <a:t>支持兩岸銀行業依規定進行相關股權投資</a:t>
            </a:r>
            <a:r>
              <a:rPr lang="zh-TW" altLang="en-US" sz="2900" dirty="0" smtClean="0">
                <a:solidFill>
                  <a:schemeClr val="bg1"/>
                </a:solidFill>
              </a:rPr>
              <a:t>合作。</a:t>
            </a:r>
            <a:endParaRPr lang="en-US" altLang="zh-TW" sz="2900" dirty="0" smtClean="0">
              <a:solidFill>
                <a:schemeClr val="bg1"/>
              </a:solidFill>
            </a:endParaRPr>
          </a:p>
          <a:p>
            <a:pPr marL="109728" indent="0">
              <a:buNone/>
            </a:pPr>
            <a:endParaRPr lang="en-US" altLang="zh-TW" sz="2900" dirty="0">
              <a:solidFill>
                <a:schemeClr val="bg1"/>
              </a:solidFill>
            </a:endParaRPr>
          </a:p>
          <a:p>
            <a:pPr marL="109728" indent="0">
              <a:buNone/>
            </a:pPr>
            <a:r>
              <a:rPr lang="en-US" altLang="zh-TW" sz="2900" dirty="0" smtClean="0">
                <a:solidFill>
                  <a:schemeClr val="bg1"/>
                </a:solidFill>
              </a:rPr>
              <a:t>6</a:t>
            </a:r>
            <a:r>
              <a:rPr lang="en-US" altLang="zh-TW" sz="2900" dirty="0">
                <a:solidFill>
                  <a:schemeClr val="bg1"/>
                </a:solidFill>
              </a:rPr>
              <a:t>.</a:t>
            </a:r>
            <a:r>
              <a:rPr lang="zh-TW" altLang="en-US" sz="2900" dirty="0">
                <a:solidFill>
                  <a:schemeClr val="bg1"/>
                </a:solidFill>
              </a:rPr>
              <a:t>台灣的銀行業經批准經營台資企業人民幣業務時，服務對象可包括台灣投資者由第三地間接在大陸設立的企業</a:t>
            </a:r>
            <a:r>
              <a:rPr lang="zh-TW" altLang="en-US" sz="2900" dirty="0" smtClean="0">
                <a:solidFill>
                  <a:schemeClr val="bg1"/>
                </a:solidFill>
              </a:rPr>
              <a:t>。</a:t>
            </a:r>
            <a:endParaRPr lang="zh-TW" altLang="en-US" sz="3300" dirty="0"/>
          </a:p>
        </p:txBody>
      </p:sp>
      <p:sp>
        <p:nvSpPr>
          <p:cNvPr id="2" name="標題 1"/>
          <p:cNvSpPr>
            <a:spLocks noGrp="1"/>
          </p:cNvSpPr>
          <p:nvPr>
            <p:ph type="title"/>
          </p:nvPr>
        </p:nvSpPr>
        <p:spPr/>
        <p:txBody>
          <a:bodyPr>
            <a:normAutofit fontScale="90000"/>
          </a:bodyPr>
          <a:lstStyle/>
          <a:p>
            <a:pPr algn="ctr"/>
            <a:r>
              <a:rPr lang="zh-TW" altLang="en-US" sz="5300" dirty="0" smtClean="0">
                <a:solidFill>
                  <a:schemeClr val="bg2">
                    <a:lumMod val="90000"/>
                    <a:lumOff val="10000"/>
                  </a:schemeClr>
                </a:solidFill>
              </a:rPr>
              <a:t>金    融    業</a:t>
            </a:r>
            <a:r>
              <a:rPr lang="en-US" altLang="zh-TW" sz="2200" dirty="0" smtClean="0">
                <a:solidFill>
                  <a:schemeClr val="bg2">
                    <a:lumMod val="90000"/>
                    <a:lumOff val="10000"/>
                  </a:schemeClr>
                </a:solidFill>
              </a:rPr>
              <a:t>(Part.1)</a:t>
            </a:r>
            <a:r>
              <a:rPr lang="en-US" altLang="zh-TW" sz="5300" dirty="0" smtClean="0">
                <a:solidFill>
                  <a:schemeClr val="bg2">
                    <a:lumMod val="90000"/>
                    <a:lumOff val="10000"/>
                  </a:schemeClr>
                </a:solidFill>
              </a:rPr>
              <a:t/>
            </a:r>
            <a:br>
              <a:rPr lang="en-US" altLang="zh-TW" sz="5300" dirty="0" smtClean="0">
                <a:solidFill>
                  <a:schemeClr val="bg2">
                    <a:lumMod val="90000"/>
                    <a:lumOff val="10000"/>
                  </a:schemeClr>
                </a:solidFill>
              </a:rPr>
            </a:br>
            <a:r>
              <a:rPr lang="zh-TW" altLang="en-US" sz="3600" dirty="0" smtClean="0">
                <a:solidFill>
                  <a:schemeClr val="bg2">
                    <a:lumMod val="90000"/>
                    <a:lumOff val="10000"/>
                  </a:schemeClr>
                </a:solidFill>
              </a:rPr>
              <a:t>大陸對台灣開放的項目</a:t>
            </a:r>
            <a:endParaRPr lang="zh-TW" altLang="en-US" sz="3600" dirty="0">
              <a:solidFill>
                <a:schemeClr val="bg2">
                  <a:lumMod val="90000"/>
                  <a:lumOff val="10000"/>
                </a:schemeClr>
              </a:solidFill>
            </a:endParaRPr>
          </a:p>
        </p:txBody>
      </p:sp>
      <p:sp>
        <p:nvSpPr>
          <p:cNvPr id="19" name="圓角矩形圖說文字 18"/>
          <p:cNvSpPr/>
          <p:nvPr/>
        </p:nvSpPr>
        <p:spPr>
          <a:xfrm>
            <a:off x="827584" y="5157192"/>
            <a:ext cx="3384376" cy="792088"/>
          </a:xfrm>
          <a:prstGeom prst="wedgeRoundRectCallout">
            <a:avLst>
              <a:gd name="adj1" fmla="val 50814"/>
              <a:gd name="adj2" fmla="val -7355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buNone/>
            </a:pPr>
            <a:r>
              <a:rPr lang="zh-TW" altLang="en-US" sz="1400" b="1" u="sng" dirty="0">
                <a:solidFill>
                  <a:schemeClr val="bg1"/>
                </a:solidFill>
                <a:latin typeface="華康中圓體" pitchFamily="49" charset="-120"/>
                <a:ea typeface="華康中圓體" pitchFamily="49" charset="-120"/>
              </a:rPr>
              <a:t>資料來源：新華澳報  口述：保監會</a:t>
            </a:r>
          </a:p>
        </p:txBody>
      </p:sp>
    </p:spTree>
  </p:cSld>
  <p:clrMapOvr>
    <a:masterClrMapping/>
  </p:clrMapOvr>
  <mc:AlternateContent xmlns:mc="http://schemas.openxmlformats.org/markup-compatibility/2006">
    <mc:Choice xmlns:p14="http://schemas.microsoft.com/office/powerpoint/2010/main" xmlns="" Requires="p14">
      <p:transition spd="slow" p14:dur="2000" advTm="4101"/>
    </mc:Choice>
    <mc:Fallback>
      <p:transition spd="slow" advTm="410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half" idx="1"/>
          </p:nvPr>
        </p:nvSpPr>
        <p:spPr/>
        <p:txBody>
          <a:bodyPr>
            <a:normAutofit fontScale="55000" lnSpcReduction="20000"/>
          </a:bodyPr>
          <a:lstStyle/>
          <a:p>
            <a:pPr marL="109728" indent="0">
              <a:buNone/>
            </a:pPr>
            <a:endParaRPr lang="en-US" altLang="zh-TW" dirty="0" smtClean="0">
              <a:solidFill>
                <a:schemeClr val="bg1"/>
              </a:solidFill>
            </a:endParaRPr>
          </a:p>
          <a:p>
            <a:pPr marL="109728" indent="0" algn="ctr">
              <a:buNone/>
            </a:pPr>
            <a:r>
              <a:rPr lang="zh-TW" altLang="en-US" sz="3400" b="1" u="sng" dirty="0" smtClean="0">
                <a:solidFill>
                  <a:schemeClr val="bg2">
                    <a:lumMod val="90000"/>
                    <a:lumOff val="10000"/>
                  </a:schemeClr>
                </a:solidFill>
              </a:rPr>
              <a:t>保險業</a:t>
            </a:r>
            <a:endParaRPr lang="en-US" altLang="zh-TW" sz="3400" b="1" u="sng" dirty="0">
              <a:solidFill>
                <a:schemeClr val="bg2">
                  <a:lumMod val="90000"/>
                  <a:lumOff val="10000"/>
                </a:schemeClr>
              </a:solidFill>
            </a:endParaRPr>
          </a:p>
          <a:p>
            <a:pPr marL="109728" indent="0">
              <a:buNone/>
            </a:pPr>
            <a:endParaRPr lang="en-US" altLang="zh-TW" sz="3200" dirty="0" smtClean="0">
              <a:solidFill>
                <a:schemeClr val="bg1"/>
              </a:solidFill>
            </a:endParaRPr>
          </a:p>
          <a:p>
            <a:pPr marL="109728" indent="0">
              <a:buNone/>
            </a:pPr>
            <a:r>
              <a:rPr lang="en-US" altLang="zh-TW" sz="3600" dirty="0" smtClean="0">
                <a:solidFill>
                  <a:schemeClr val="bg1"/>
                </a:solidFill>
              </a:rPr>
              <a:t>1.</a:t>
            </a:r>
            <a:r>
              <a:rPr lang="zh-TW" altLang="en-US" sz="3600" dirty="0" smtClean="0">
                <a:solidFill>
                  <a:schemeClr val="bg1"/>
                </a:solidFill>
              </a:rPr>
              <a:t>積極審慎修正有關大陸保險業在台灣設立代表處及參股評等之規定。</a:t>
            </a:r>
            <a:endParaRPr lang="en-US" altLang="zh-TW" sz="3600" dirty="0" smtClean="0">
              <a:solidFill>
                <a:schemeClr val="bg1"/>
              </a:solidFill>
            </a:endParaRPr>
          </a:p>
          <a:p>
            <a:pPr marL="109728" indent="0">
              <a:buNone/>
            </a:pPr>
            <a:endParaRPr lang="en-US" altLang="zh-TW" sz="3600" dirty="0">
              <a:solidFill>
                <a:schemeClr val="bg1"/>
              </a:solidFill>
            </a:endParaRPr>
          </a:p>
          <a:p>
            <a:pPr marL="109728" indent="0">
              <a:buNone/>
            </a:pPr>
            <a:r>
              <a:rPr lang="en-US" altLang="zh-TW" sz="3600" dirty="0" smtClean="0">
                <a:solidFill>
                  <a:schemeClr val="bg1"/>
                </a:solidFill>
              </a:rPr>
              <a:t>2.</a:t>
            </a:r>
            <a:r>
              <a:rPr lang="zh-TW" altLang="en-US" sz="3600" dirty="0" smtClean="0">
                <a:solidFill>
                  <a:schemeClr val="bg1"/>
                </a:solidFill>
              </a:rPr>
              <a:t>積極支持符合資格的台灣保險業者經營交通事故責任強制保險業務，對台灣保險業者提出的申請，積極考慮並提供便利。</a:t>
            </a:r>
            <a:endParaRPr lang="en-US" altLang="zh-TW" sz="3600" dirty="0" smtClean="0">
              <a:solidFill>
                <a:schemeClr val="bg1"/>
              </a:solidFill>
            </a:endParaRPr>
          </a:p>
        </p:txBody>
      </p:sp>
      <p:sp>
        <p:nvSpPr>
          <p:cNvPr id="4" name="內容版面配置區 3"/>
          <p:cNvSpPr>
            <a:spLocks noGrp="1"/>
          </p:cNvSpPr>
          <p:nvPr>
            <p:ph sz="half" idx="2"/>
          </p:nvPr>
        </p:nvSpPr>
        <p:spPr/>
        <p:txBody>
          <a:bodyPr>
            <a:normAutofit fontScale="55000" lnSpcReduction="20000"/>
          </a:bodyPr>
          <a:lstStyle/>
          <a:p>
            <a:pPr marL="109728" indent="0">
              <a:buNone/>
            </a:pPr>
            <a:endParaRPr lang="en-US" altLang="zh-TW" dirty="0" smtClean="0">
              <a:solidFill>
                <a:schemeClr val="bg1"/>
              </a:solidFill>
            </a:endParaRPr>
          </a:p>
          <a:p>
            <a:pPr marL="109728" indent="0" algn="ctr">
              <a:buNone/>
            </a:pPr>
            <a:r>
              <a:rPr lang="zh-TW" altLang="en-US" sz="3200" b="1" u="sng" dirty="0" smtClean="0">
                <a:solidFill>
                  <a:schemeClr val="bg2">
                    <a:lumMod val="90000"/>
                    <a:lumOff val="10000"/>
                  </a:schemeClr>
                </a:solidFill>
              </a:rPr>
              <a:t>銀行業</a:t>
            </a:r>
            <a:endParaRPr lang="en-US" altLang="zh-TW" sz="3200" b="1" u="sng" dirty="0">
              <a:solidFill>
                <a:schemeClr val="bg2">
                  <a:lumMod val="90000"/>
                  <a:lumOff val="10000"/>
                </a:schemeClr>
              </a:solidFill>
            </a:endParaRPr>
          </a:p>
          <a:p>
            <a:pPr marL="109728" indent="0">
              <a:buNone/>
            </a:pPr>
            <a:endParaRPr lang="en-US" altLang="zh-TW" dirty="0" smtClean="0">
              <a:solidFill>
                <a:schemeClr val="bg1"/>
              </a:solidFill>
            </a:endParaRPr>
          </a:p>
          <a:p>
            <a:pPr marL="109728" indent="0">
              <a:buNone/>
            </a:pPr>
            <a:r>
              <a:rPr lang="en-US" altLang="zh-TW" sz="2900" dirty="0" smtClean="0">
                <a:solidFill>
                  <a:schemeClr val="bg1"/>
                </a:solidFill>
              </a:rPr>
              <a:t>1.</a:t>
            </a:r>
            <a:r>
              <a:rPr lang="zh-TW" altLang="en-US" sz="2900" dirty="0" smtClean="0">
                <a:solidFill>
                  <a:schemeClr val="bg1"/>
                </a:solidFill>
              </a:rPr>
              <a:t>儘速</a:t>
            </a:r>
            <a:r>
              <a:rPr lang="zh-TW" altLang="en-US" sz="2900" dirty="0">
                <a:solidFill>
                  <a:schemeClr val="bg1"/>
                </a:solidFill>
              </a:rPr>
              <a:t>取消大陸的銀行來台設立分支機構及參股投資的ＯＥＣＤ</a:t>
            </a:r>
            <a:r>
              <a:rPr lang="zh-TW" altLang="en-US" sz="2900" dirty="0" smtClean="0">
                <a:solidFill>
                  <a:schemeClr val="bg1"/>
                </a:solidFill>
              </a:rPr>
              <a:t>條件</a:t>
            </a:r>
            <a:endParaRPr lang="en-US" altLang="zh-TW" sz="2900" dirty="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2</a:t>
            </a:r>
            <a:r>
              <a:rPr lang="en-US" altLang="zh-TW" sz="2900" dirty="0">
                <a:solidFill>
                  <a:schemeClr val="bg1"/>
                </a:solidFill>
              </a:rPr>
              <a:t>.</a:t>
            </a:r>
            <a:r>
              <a:rPr lang="zh-TW" altLang="en-US" sz="2900" dirty="0">
                <a:solidFill>
                  <a:schemeClr val="bg1"/>
                </a:solidFill>
              </a:rPr>
              <a:t>已在台灣設有分行的大陸的銀行，可依規定申請增設分行。 </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3</a:t>
            </a:r>
            <a:r>
              <a:rPr lang="en-US" altLang="zh-TW" sz="2900" dirty="0">
                <a:solidFill>
                  <a:schemeClr val="bg1"/>
                </a:solidFill>
              </a:rPr>
              <a:t>.</a:t>
            </a:r>
            <a:r>
              <a:rPr lang="zh-TW" altLang="en-US" sz="2900" dirty="0">
                <a:solidFill>
                  <a:schemeClr val="bg1"/>
                </a:solidFill>
              </a:rPr>
              <a:t>單一大陸的銀行申請投資台灣上市（櫃）銀行、金控公司的持股比率提高至一○％（如加計大陸ＱＤＩＩ為一五％）；投資未上市（櫃）銀行、金控公司的持股比率提高為一五％；參股投資金控公司子銀行的持股比率可達二○％。 </a:t>
            </a:r>
            <a:endParaRPr lang="en-US" altLang="zh-TW" sz="2900" dirty="0" smtClean="0">
              <a:solidFill>
                <a:schemeClr val="bg1"/>
              </a:solidFill>
            </a:endParaRPr>
          </a:p>
          <a:p>
            <a:pPr marL="109728" indent="0">
              <a:buNone/>
            </a:pPr>
            <a:endParaRPr lang="en-US" altLang="zh-TW" sz="2900" dirty="0" smtClean="0">
              <a:solidFill>
                <a:schemeClr val="bg1"/>
              </a:solidFill>
            </a:endParaRPr>
          </a:p>
          <a:p>
            <a:pPr marL="109728" indent="0">
              <a:buNone/>
            </a:pPr>
            <a:r>
              <a:rPr lang="en-US" altLang="zh-TW" sz="2900" dirty="0" smtClean="0">
                <a:solidFill>
                  <a:schemeClr val="bg1"/>
                </a:solidFill>
              </a:rPr>
              <a:t>4</a:t>
            </a:r>
            <a:r>
              <a:rPr lang="en-US" altLang="zh-TW" sz="2900" dirty="0">
                <a:solidFill>
                  <a:schemeClr val="bg1"/>
                </a:solidFill>
              </a:rPr>
              <a:t>.</a:t>
            </a:r>
            <a:r>
              <a:rPr lang="zh-TW" altLang="en-US" sz="2900" dirty="0">
                <a:solidFill>
                  <a:schemeClr val="bg1"/>
                </a:solidFill>
              </a:rPr>
              <a:t>大陸的銀聯公司得申請來台設立分支</a:t>
            </a:r>
            <a:r>
              <a:rPr lang="zh-TW" altLang="en-US" sz="2900" dirty="0" smtClean="0">
                <a:solidFill>
                  <a:schemeClr val="bg1"/>
                </a:solidFill>
              </a:rPr>
              <a:t>機構</a:t>
            </a:r>
            <a:r>
              <a:rPr lang="zh-TW" altLang="en-US" dirty="0" smtClean="0">
                <a:solidFill>
                  <a:schemeClr val="bg1"/>
                </a:solidFill>
              </a:rPr>
              <a:t>。</a:t>
            </a:r>
            <a:endParaRPr lang="zh-TW" altLang="en-US" dirty="0"/>
          </a:p>
        </p:txBody>
      </p:sp>
      <p:sp>
        <p:nvSpPr>
          <p:cNvPr id="2" name="標題 1"/>
          <p:cNvSpPr>
            <a:spLocks noGrp="1"/>
          </p:cNvSpPr>
          <p:nvPr>
            <p:ph type="title"/>
          </p:nvPr>
        </p:nvSpPr>
        <p:spPr/>
        <p:txBody>
          <a:bodyPr>
            <a:normAutofit fontScale="90000"/>
          </a:bodyPr>
          <a:lstStyle/>
          <a:p>
            <a:pPr algn="ctr"/>
            <a:r>
              <a:rPr lang="zh-TW" altLang="en-US" sz="5300" dirty="0">
                <a:solidFill>
                  <a:schemeClr val="bg2">
                    <a:lumMod val="90000"/>
                    <a:lumOff val="10000"/>
                  </a:schemeClr>
                </a:solidFill>
              </a:rPr>
              <a:t>金    融    業</a:t>
            </a:r>
            <a:r>
              <a:rPr lang="en-US" altLang="zh-TW" sz="2200" dirty="0">
                <a:solidFill>
                  <a:schemeClr val="bg2">
                    <a:lumMod val="90000"/>
                    <a:lumOff val="10000"/>
                  </a:schemeClr>
                </a:solidFill>
              </a:rPr>
              <a:t>(</a:t>
            </a:r>
            <a:r>
              <a:rPr lang="en-US" altLang="zh-TW" sz="2200" dirty="0" smtClean="0">
                <a:solidFill>
                  <a:schemeClr val="bg2">
                    <a:lumMod val="90000"/>
                    <a:lumOff val="10000"/>
                  </a:schemeClr>
                </a:solidFill>
              </a:rPr>
              <a:t>Part.2)</a:t>
            </a:r>
            <a:r>
              <a:rPr lang="en-US" altLang="zh-TW" sz="4400" dirty="0">
                <a:solidFill>
                  <a:schemeClr val="bg2">
                    <a:lumMod val="90000"/>
                    <a:lumOff val="10000"/>
                  </a:schemeClr>
                </a:solidFill>
              </a:rPr>
              <a:t/>
            </a:r>
            <a:br>
              <a:rPr lang="en-US" altLang="zh-TW" sz="4400" dirty="0">
                <a:solidFill>
                  <a:schemeClr val="bg2">
                    <a:lumMod val="90000"/>
                    <a:lumOff val="10000"/>
                  </a:schemeClr>
                </a:solidFill>
              </a:rPr>
            </a:br>
            <a:r>
              <a:rPr lang="zh-TW" altLang="en-US" sz="3600" dirty="0" smtClean="0">
                <a:solidFill>
                  <a:schemeClr val="bg2">
                    <a:lumMod val="90000"/>
                    <a:lumOff val="10000"/>
                  </a:schemeClr>
                </a:solidFill>
              </a:rPr>
              <a:t>台灣對大陸開放的項目</a:t>
            </a:r>
            <a:endParaRPr lang="zh-TW" altLang="en-US" sz="3600" dirty="0">
              <a:solidFill>
                <a:schemeClr val="bg2">
                  <a:lumMod val="90000"/>
                  <a:lumOff val="10000"/>
                </a:schemeClr>
              </a:solidFill>
            </a:endParaRPr>
          </a:p>
        </p:txBody>
      </p:sp>
      <p:sp>
        <p:nvSpPr>
          <p:cNvPr id="7" name="圓角矩形圖說文字 6"/>
          <p:cNvSpPr/>
          <p:nvPr/>
        </p:nvSpPr>
        <p:spPr>
          <a:xfrm>
            <a:off x="827584" y="5174637"/>
            <a:ext cx="3384376" cy="792088"/>
          </a:xfrm>
          <a:prstGeom prst="wedgeRoundRectCallout">
            <a:avLst>
              <a:gd name="adj1" fmla="val 50814"/>
              <a:gd name="adj2" fmla="val -7355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buNone/>
            </a:pPr>
            <a:r>
              <a:rPr lang="zh-TW" altLang="en-US" sz="1400" b="1" u="sng" dirty="0">
                <a:solidFill>
                  <a:schemeClr val="bg1"/>
                </a:solidFill>
                <a:latin typeface="華康中圓體" pitchFamily="49" charset="-120"/>
                <a:ea typeface="華康中圓體" pitchFamily="49" charset="-120"/>
              </a:rPr>
              <a:t>資料來源：新華澳報  口述：保監會</a:t>
            </a:r>
          </a:p>
        </p:txBody>
      </p:sp>
    </p:spTree>
  </p:cSld>
  <p:clrMapOvr>
    <a:masterClrMapping/>
  </p:clrMapOvr>
  <mc:AlternateContent xmlns:mc="http://schemas.openxmlformats.org/markup-compatibility/2006">
    <mc:Choice xmlns:p14="http://schemas.microsoft.com/office/powerpoint/2010/main" xmlns="" Requires="p14">
      <p:transition spd="slow" p14:dur="2000" advTm="4497"/>
    </mc:Choice>
    <mc:Fallback>
      <p:transition spd="slow" advTm="449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85000" lnSpcReduction="10000"/>
          </a:bodyPr>
          <a:lstStyle/>
          <a:p>
            <a:pPr marL="109728" indent="0">
              <a:buNone/>
            </a:pPr>
            <a:r>
              <a:rPr lang="zh-TW" altLang="en-US" sz="2400" b="1" dirty="0" smtClean="0"/>
              <a:t>華南金控董事長 劉燈城</a:t>
            </a:r>
            <a:endParaRPr lang="en-US" altLang="zh-TW" sz="2400" b="1" dirty="0" smtClean="0"/>
          </a:p>
          <a:p>
            <a:pPr marL="109728" indent="0">
              <a:buNone/>
            </a:pPr>
            <a:r>
              <a:rPr lang="zh-TW" altLang="en-US" sz="2400" dirty="0" smtClean="0"/>
              <a:t>兩岸</a:t>
            </a:r>
            <a:r>
              <a:rPr lang="zh-TW" altLang="en-US" sz="2400" dirty="0"/>
              <a:t>服貿協議簽署之後，隨著兩岸監理機關在金融服務業包括參股、設置據點、併購等相關限制大幅鬆綁，未來國內金融業將可藉由雙向更密切的交流，帶動更多未來發展的契機，而臺資金融業的登陸布局，也將因此走入另一個新紀元。</a:t>
            </a:r>
            <a:br>
              <a:rPr lang="zh-TW" altLang="en-US" sz="2400" dirty="0"/>
            </a:br>
            <a:r>
              <a:rPr lang="zh-TW" altLang="en-US" sz="2400" dirty="0" smtClean="0">
                <a:solidFill>
                  <a:schemeClr val="accent1">
                    <a:lumMod val="75000"/>
                  </a:schemeClr>
                </a:solidFill>
              </a:rPr>
              <a:t>                                                          </a:t>
            </a:r>
            <a:r>
              <a:rPr lang="zh-TW" altLang="en-US" sz="2000" b="1" dirty="0" smtClean="0">
                <a:solidFill>
                  <a:schemeClr val="accent1">
                    <a:lumMod val="75000"/>
                  </a:schemeClr>
                </a:solidFill>
              </a:rPr>
              <a:t>資料來源 政院</a:t>
            </a:r>
            <a:r>
              <a:rPr lang="en-US" altLang="zh-TW" sz="2000" b="1" dirty="0" smtClean="0">
                <a:solidFill>
                  <a:schemeClr val="accent1">
                    <a:lumMod val="75000"/>
                  </a:schemeClr>
                </a:solidFill>
              </a:rPr>
              <a:t>e</a:t>
            </a:r>
            <a:r>
              <a:rPr lang="zh-TW" altLang="en-US" sz="2000" b="1" dirty="0" smtClean="0">
                <a:solidFill>
                  <a:schemeClr val="accent1">
                    <a:lumMod val="75000"/>
                  </a:schemeClr>
                </a:solidFill>
              </a:rPr>
              <a:t>點通</a:t>
            </a:r>
            <a:endParaRPr lang="en-US" altLang="zh-TW" sz="2000" b="1" dirty="0" smtClean="0">
              <a:solidFill>
                <a:schemeClr val="accent1">
                  <a:lumMod val="75000"/>
                </a:schemeClr>
              </a:solidFill>
            </a:endParaRPr>
          </a:p>
          <a:p>
            <a:pPr marL="109728" indent="0">
              <a:buNone/>
            </a:pPr>
            <a:r>
              <a:rPr lang="zh-TW" altLang="en-US" sz="2400" b="1" dirty="0" smtClean="0"/>
              <a:t>臺灣大學</a:t>
            </a:r>
            <a:r>
              <a:rPr lang="zh-TW" altLang="en-US" sz="2400" b="1" dirty="0"/>
              <a:t>經濟學系</a:t>
            </a:r>
            <a:r>
              <a:rPr lang="zh-TW" altLang="en-US" sz="2400" b="1" dirty="0" smtClean="0"/>
              <a:t>教授 林建甫</a:t>
            </a:r>
            <a:endParaRPr lang="en-US" altLang="zh-TW" sz="2400" b="1" dirty="0" smtClean="0"/>
          </a:p>
          <a:p>
            <a:pPr marL="109728" indent="0">
              <a:buNone/>
            </a:pPr>
            <a:r>
              <a:rPr lang="zh-TW" altLang="en-US" sz="2400" dirty="0"/>
              <a:t>在服務業的引頸期盼下，「海峽兩岸服務貿易協議」</a:t>
            </a:r>
            <a:r>
              <a:rPr lang="zh-TW" altLang="en-US" sz="2400" dirty="0" smtClean="0"/>
              <a:t>終於</a:t>
            </a:r>
            <a:r>
              <a:rPr lang="zh-TW" altLang="en-US" sz="2400" dirty="0"/>
              <a:t>出爐，這是兩岸經濟合作架構協議</a:t>
            </a:r>
            <a:r>
              <a:rPr lang="en-US" altLang="zh-TW" sz="2400" dirty="0"/>
              <a:t>(ECFA, Economic </a:t>
            </a:r>
            <a:r>
              <a:rPr lang="en-US" altLang="zh-TW" sz="2400" dirty="0" smtClean="0"/>
              <a:t>Cooperation </a:t>
            </a:r>
            <a:r>
              <a:rPr lang="en-US" altLang="zh-TW" sz="2400" dirty="0"/>
              <a:t>Framework Agreement)</a:t>
            </a:r>
            <a:r>
              <a:rPr lang="zh-TW" altLang="en-US" sz="2400" dirty="0"/>
              <a:t>後續協議的一部分，與「</a:t>
            </a:r>
            <a:r>
              <a:rPr lang="zh-TW" altLang="en-US" sz="2400" dirty="0" smtClean="0"/>
              <a:t>貨品貿易</a:t>
            </a:r>
            <a:r>
              <a:rPr lang="zh-TW" altLang="en-US" sz="2400" dirty="0"/>
              <a:t>協議」、「投資保障」和「促進協議、爭端解決協議」</a:t>
            </a:r>
            <a:r>
              <a:rPr lang="zh-TW" altLang="en-US" sz="2400" dirty="0" smtClean="0"/>
              <a:t>構成</a:t>
            </a:r>
            <a:r>
              <a:rPr lang="en-US" altLang="zh-TW" sz="2400" dirty="0" smtClean="0"/>
              <a:t>ECFA</a:t>
            </a:r>
            <a:r>
              <a:rPr lang="zh-TW" altLang="en-US" sz="2400" dirty="0"/>
              <a:t>的四大重要拼圖。兩岸服貿協議主要討論的是市場開放，</a:t>
            </a:r>
            <a:r>
              <a:rPr lang="zh-TW" altLang="en-US" sz="2400" dirty="0" smtClean="0"/>
              <a:t>包括</a:t>
            </a:r>
            <a:r>
              <a:rPr lang="zh-TW" altLang="en-US" sz="2400" dirty="0"/>
              <a:t>產業、業務範圍、股權比例、區域及便利化措施，而服務業</a:t>
            </a:r>
            <a:r>
              <a:rPr lang="zh-TW" altLang="en-US" sz="2400" dirty="0" smtClean="0"/>
              <a:t>也是近幾</a:t>
            </a:r>
            <a:r>
              <a:rPr lang="zh-TW" altLang="en-US" sz="2400" dirty="0"/>
              <a:t>十年來國際貿易中成長快速的項目，更是當前發展的大</a:t>
            </a:r>
            <a:r>
              <a:rPr lang="zh-TW" altLang="en-US" sz="2400" dirty="0" smtClean="0"/>
              <a:t>趨勢之</a:t>
            </a:r>
            <a:r>
              <a:rPr lang="zh-TW" altLang="en-US" sz="2400" dirty="0"/>
              <a:t>一。</a:t>
            </a:r>
            <a:endParaRPr lang="en-US" altLang="zh-TW" sz="2400" dirty="0" smtClean="0"/>
          </a:p>
          <a:p>
            <a:pPr marL="109728" indent="0">
              <a:buNone/>
            </a:pPr>
            <a:r>
              <a:rPr lang="zh-TW" altLang="en-US" sz="2000" b="1" dirty="0" smtClean="0">
                <a:solidFill>
                  <a:schemeClr val="accent1">
                    <a:lumMod val="75000"/>
                  </a:schemeClr>
                </a:solidFill>
              </a:rPr>
              <a:t>                                                                     資料來源 商業週刊</a:t>
            </a:r>
            <a:endParaRPr lang="zh-TW" altLang="en-US" sz="2000" b="1" dirty="0">
              <a:solidFill>
                <a:schemeClr val="accent1">
                  <a:lumMod val="75000"/>
                </a:schemeClr>
              </a:solidFill>
            </a:endParaRPr>
          </a:p>
        </p:txBody>
      </p:sp>
      <p:sp>
        <p:nvSpPr>
          <p:cNvPr id="2" name="標題 1"/>
          <p:cNvSpPr>
            <a:spLocks noGrp="1"/>
          </p:cNvSpPr>
          <p:nvPr>
            <p:ph type="title"/>
          </p:nvPr>
        </p:nvSpPr>
        <p:spPr>
          <a:xfrm>
            <a:off x="467544" y="476672"/>
            <a:ext cx="8229600" cy="778098"/>
          </a:xfrm>
        </p:spPr>
        <p:txBody>
          <a:bodyPr>
            <a:noAutofit/>
          </a:bodyPr>
          <a:lstStyle/>
          <a:p>
            <a:pPr algn="ctr"/>
            <a:r>
              <a:rPr lang="zh-TW" altLang="en-US" sz="4000" dirty="0" smtClean="0"/>
              <a:t>支 持 服 貿 金 融 開 放 的 觀 點</a:t>
            </a:r>
            <a:r>
              <a:rPr lang="en-US" altLang="zh-TW" sz="4400" dirty="0" smtClean="0"/>
              <a:t/>
            </a:r>
            <a:br>
              <a:rPr lang="en-US" altLang="zh-TW" sz="4400" dirty="0" smtClean="0"/>
            </a:br>
            <a:endParaRPr lang="zh-TW" altLang="en-US" sz="4400" dirty="0"/>
          </a:p>
        </p:txBody>
      </p:sp>
    </p:spTree>
  </p:cSld>
  <p:clrMapOvr>
    <a:masterClrMapping/>
  </p:clrMapOvr>
  <mc:AlternateContent xmlns:mc="http://schemas.openxmlformats.org/markup-compatibility/2006">
    <mc:Choice xmlns:p14="http://schemas.microsoft.com/office/powerpoint/2010/main" xmlns="" Requires="p14">
      <p:transition spd="slow" p14:dur="2000" advTm="4145"/>
    </mc:Choice>
    <mc:Fallback>
      <p:transition spd="slow" advTm="414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8720"/>
            <a:ext cx="8229600" cy="5098571"/>
          </a:xfrm>
        </p:spPr>
        <p:txBody>
          <a:bodyPr>
            <a:normAutofit/>
          </a:bodyPr>
          <a:lstStyle/>
          <a:p>
            <a:pPr marL="109728" indent="0">
              <a:buNone/>
            </a:pPr>
            <a:endParaRPr lang="zh-TW" altLang="en-US" dirty="0" smtClean="0"/>
          </a:p>
          <a:p>
            <a:endParaRPr lang="zh-TW" altLang="en-US" dirty="0"/>
          </a:p>
        </p:txBody>
      </p:sp>
      <p:sp>
        <p:nvSpPr>
          <p:cNvPr id="2" name="標題 1"/>
          <p:cNvSpPr>
            <a:spLocks noGrp="1"/>
          </p:cNvSpPr>
          <p:nvPr>
            <p:ph type="title"/>
          </p:nvPr>
        </p:nvSpPr>
        <p:spPr>
          <a:xfrm>
            <a:off x="467544" y="0"/>
            <a:ext cx="8229600" cy="1143000"/>
          </a:xfrm>
        </p:spPr>
        <p:txBody>
          <a:bodyPr>
            <a:normAutofit/>
          </a:bodyPr>
          <a:lstStyle/>
          <a:p>
            <a:pPr algn="ctr"/>
            <a:r>
              <a:rPr lang="zh-TW" altLang="en-US" sz="4000" dirty="0" smtClean="0"/>
              <a:t>反 對 服 貿 金 融 開 放 的 觀 點</a:t>
            </a:r>
            <a:endParaRPr lang="zh-TW" altLang="en-US" sz="4000" dirty="0"/>
          </a:p>
        </p:txBody>
      </p:sp>
      <p:sp>
        <p:nvSpPr>
          <p:cNvPr id="7" name="文字方塊 6"/>
          <p:cNvSpPr txBox="1"/>
          <p:nvPr/>
        </p:nvSpPr>
        <p:spPr>
          <a:xfrm>
            <a:off x="683568" y="836712"/>
            <a:ext cx="7848872" cy="5909310"/>
          </a:xfrm>
          <a:prstGeom prst="rect">
            <a:avLst/>
          </a:prstGeom>
          <a:noFill/>
        </p:spPr>
        <p:txBody>
          <a:bodyPr wrap="square" rtlCol="0">
            <a:spAutoFit/>
          </a:bodyPr>
          <a:lstStyle/>
          <a:p>
            <a:pPr algn="r"/>
            <a:r>
              <a:rPr lang="zh-TW" altLang="en-US" sz="2400" b="1" dirty="0"/>
              <a:t>臺</a:t>
            </a:r>
            <a:r>
              <a:rPr lang="zh-TW" altLang="en-US" sz="2400" b="1" dirty="0" smtClean="0"/>
              <a:t>北大學經濟學系教授 王塗發</a:t>
            </a:r>
            <a:endParaRPr lang="en-US" altLang="zh-TW" sz="2400" b="1" dirty="0" smtClean="0"/>
          </a:p>
          <a:p>
            <a:pPr algn="r"/>
            <a:r>
              <a:rPr lang="zh-TW" altLang="en-US" dirty="0" smtClean="0"/>
              <a:t>開放</a:t>
            </a:r>
            <a:r>
              <a:rPr lang="zh-TW" altLang="en-US" dirty="0"/>
              <a:t>台灣金融業西進及中資進入台灣金融業，是為台灣與中國金融整合鋪路。中國四大國營銀行任何一家的資產都超過台灣所有銀行的資產總和，要併吞台灣的銀行輕而易舉；開放金融交流，等於歡迎中國掌握台灣的金融體系，進而掌握台灣的經濟</a:t>
            </a:r>
            <a:r>
              <a:rPr lang="zh-TW" altLang="en-US" dirty="0" smtClean="0"/>
              <a:t>命脈。</a:t>
            </a:r>
            <a:endParaRPr lang="en-US" altLang="zh-TW" dirty="0"/>
          </a:p>
          <a:p>
            <a:r>
              <a:rPr lang="zh-TW" altLang="en-US" sz="2400" b="1" dirty="0" smtClean="0"/>
              <a:t>台灣大學經濟學系教授 </a:t>
            </a:r>
            <a:endParaRPr lang="en-US" altLang="zh-TW" sz="2400" b="1" dirty="0" smtClean="0"/>
          </a:p>
          <a:p>
            <a:r>
              <a:rPr lang="zh-TW" altLang="en-US" dirty="0"/>
              <a:t>目前我國服務業占ＧＤＰ的比率超過製造業與農業，但比率高不必然就是強項；目前台灣的服務業有九十三．五萬家企業，其中非知識密集服務業占了八十六％，多為小型或徵型企業，且從業人員多是中低技術勞工。</a:t>
            </a:r>
          </a:p>
          <a:p>
            <a:r>
              <a:rPr lang="zh-TW" altLang="en-US" dirty="0"/>
              <a:t>林向愷說，服貿協議中，台灣開放市場的項目多為非特許行業，如美髮、餐飲、運輸、倉儲、印刷等產業，這些行業技術層次較低且勞力密集，中國業者幾無進入障礙，可藉此大量進入台灣，對國內勞工的薪資與工作機會以及內需產業將產生嚴重衝擊</a:t>
            </a:r>
            <a:r>
              <a:rPr lang="zh-TW" altLang="en-US" dirty="0" smtClean="0"/>
              <a:t>。</a:t>
            </a:r>
            <a:endParaRPr lang="en-US" altLang="zh-TW" dirty="0" smtClean="0"/>
          </a:p>
          <a:p>
            <a:pPr algn="r"/>
            <a:r>
              <a:rPr lang="zh-TW" altLang="en-US" sz="2400" b="1" dirty="0" smtClean="0"/>
              <a:t>前</a:t>
            </a:r>
            <a:r>
              <a:rPr lang="zh-TW" altLang="en-US" sz="2400" b="1" dirty="0"/>
              <a:t>總統府國策顧問黃天麟</a:t>
            </a:r>
          </a:p>
          <a:p>
            <a:pPr algn="r"/>
            <a:r>
              <a:rPr lang="zh-TW" altLang="en-US" dirty="0"/>
              <a:t>服貿協議準備開放中資來台參與ＢＯＴ公共工程、機場、港口等，台灣的基礎建設將被中資控制；開放第二類電信，包括入口網站經營、資訊處理、網站代管等，形同將國家的通信網路系統交給中國掌控，留下ｅ化版木馬屠城的伏筆。此種幾乎全面開放、極不對等的協議，對我國經濟傷害極大，強烈建議政府應立即中止此協議</a:t>
            </a:r>
            <a:r>
              <a:rPr lang="zh-TW" altLang="en-US" dirty="0" smtClean="0"/>
              <a:t>。</a:t>
            </a:r>
            <a:endParaRPr lang="en-US" altLang="zh-TW" dirty="0" smtClean="0"/>
          </a:p>
          <a:p>
            <a:pPr algn="ctr"/>
            <a:r>
              <a:rPr lang="zh-TW" altLang="en-US" b="1" dirty="0" smtClean="0">
                <a:solidFill>
                  <a:schemeClr val="accent1">
                    <a:lumMod val="75000"/>
                  </a:schemeClr>
                </a:solidFill>
              </a:rPr>
              <a:t>資料來源</a:t>
            </a:r>
            <a:r>
              <a:rPr lang="zh-TW" altLang="en-US" b="1" dirty="0">
                <a:solidFill>
                  <a:schemeClr val="accent1">
                    <a:lumMod val="75000"/>
                  </a:schemeClr>
                </a:solidFill>
              </a:rPr>
              <a:t> </a:t>
            </a:r>
            <a:r>
              <a:rPr lang="zh-TW" altLang="en-US" b="1" dirty="0" smtClean="0">
                <a:solidFill>
                  <a:schemeClr val="accent1">
                    <a:lumMod val="75000"/>
                  </a:schemeClr>
                </a:solidFill>
              </a:rPr>
              <a:t>自由時報</a:t>
            </a:r>
            <a:endParaRPr lang="zh-TW" altLang="en-US" b="1" dirty="0">
              <a:solidFill>
                <a:schemeClr val="accent1">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866"/>
    </mc:Choice>
    <mc:Fallback>
      <p:transition spd="slow" advTm="386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zh-TW" altLang="en-US" sz="2800" dirty="0" smtClean="0"/>
              <a:t>國際運輸服務貿易對象</a:t>
            </a:r>
            <a:endParaRPr lang="en-US" altLang="zh-TW" sz="2800" dirty="0"/>
          </a:p>
          <a:p>
            <a:pPr marL="109728" indent="0">
              <a:buNone/>
            </a:pPr>
            <a:endParaRPr lang="en-US" altLang="zh-TW" dirty="0"/>
          </a:p>
          <a:p>
            <a:pPr marL="109728" indent="0">
              <a:buNone/>
            </a:pPr>
            <a:endParaRPr lang="en-US" altLang="zh-TW" dirty="0" smtClean="0"/>
          </a:p>
          <a:p>
            <a:pPr marL="109728" indent="0">
              <a:buNone/>
            </a:pPr>
            <a:endParaRPr lang="en-US" altLang="zh-TW" dirty="0" smtClean="0"/>
          </a:p>
          <a:p>
            <a:pPr marL="109728" indent="0">
              <a:buNone/>
            </a:pPr>
            <a:r>
              <a:rPr lang="en-US" altLang="zh-TW" dirty="0" smtClean="0"/>
              <a:t>1.</a:t>
            </a:r>
            <a:r>
              <a:rPr lang="zh-TW" altLang="en-US" dirty="0" smtClean="0"/>
              <a:t> 台資可在福建獨資經營港口裝卸及貨櫃場服務，亦可獨資設立航空運輸銷售代理企業。</a:t>
            </a:r>
            <a:endParaRPr lang="en-US" altLang="zh-TW" dirty="0" smtClean="0"/>
          </a:p>
          <a:p>
            <a:pPr marL="109728" indent="0">
              <a:buNone/>
            </a:pPr>
            <a:endParaRPr lang="en-US" altLang="zh-TW" dirty="0" smtClean="0"/>
          </a:p>
          <a:p>
            <a:pPr marL="109728" indent="0">
              <a:buNone/>
            </a:pPr>
            <a:r>
              <a:rPr lang="en-US" altLang="zh-TW" dirty="0" smtClean="0"/>
              <a:t>2.</a:t>
            </a:r>
            <a:r>
              <a:rPr lang="zh-TW" altLang="en-US" dirty="0" smtClean="0"/>
              <a:t> 可設立合資企業提供城市間定期旅客運輸服務，以及，設立合資道路客貨運兩用站及獨資貨運站。</a:t>
            </a:r>
          </a:p>
          <a:p>
            <a:pPr marL="109728" indent="0" algn="r">
              <a:buNone/>
            </a:pPr>
            <a:endParaRPr lang="en-US" altLang="zh-TW" sz="2400" dirty="0" smtClean="0">
              <a:solidFill>
                <a:srgbClr val="FF00FF"/>
              </a:solidFill>
            </a:endParaRPr>
          </a:p>
          <a:p>
            <a:pPr marL="109728" indent="0" algn="r">
              <a:buNone/>
            </a:pPr>
            <a:r>
              <a:rPr lang="zh-TW" altLang="en-US" sz="2400" dirty="0" smtClean="0">
                <a:solidFill>
                  <a:srgbClr val="FF00FF"/>
                </a:solidFill>
              </a:rPr>
              <a:t>口述為何要運輸業要分成兩大類 和過程</a:t>
            </a:r>
          </a:p>
          <a:p>
            <a:endParaRPr lang="zh-TW" altLang="en-US" dirty="0"/>
          </a:p>
        </p:txBody>
      </p:sp>
      <p:sp>
        <p:nvSpPr>
          <p:cNvPr id="2" name="標題 1"/>
          <p:cNvSpPr>
            <a:spLocks noGrp="1"/>
          </p:cNvSpPr>
          <p:nvPr>
            <p:ph type="title"/>
          </p:nvPr>
        </p:nvSpPr>
        <p:spPr>
          <a:xfrm>
            <a:off x="313184" y="557808"/>
            <a:ext cx="8229600" cy="1143000"/>
          </a:xfrm>
        </p:spPr>
        <p:txBody>
          <a:bodyPr>
            <a:normAutofit fontScale="90000"/>
          </a:bodyPr>
          <a:lstStyle/>
          <a:p>
            <a:pPr algn="ctr"/>
            <a:r>
              <a:rPr lang="zh-TW" altLang="en-US" sz="5300" dirty="0" smtClean="0">
                <a:solidFill>
                  <a:schemeClr val="tx2">
                    <a:lumMod val="90000"/>
                    <a:lumOff val="10000"/>
                  </a:schemeClr>
                </a:solidFill>
              </a:rPr>
              <a:t>運   輸   業</a:t>
            </a:r>
            <a:r>
              <a:rPr lang="en-US" altLang="zh-TW" sz="2200" dirty="0" smtClean="0">
                <a:solidFill>
                  <a:schemeClr val="tx2">
                    <a:lumMod val="90000"/>
                    <a:lumOff val="10000"/>
                  </a:schemeClr>
                </a:solidFill>
              </a:rPr>
              <a:t>(Part.1)</a:t>
            </a:r>
            <a:r>
              <a:rPr lang="en-US" altLang="zh-TW" dirty="0" smtClean="0">
                <a:solidFill>
                  <a:schemeClr val="tx2">
                    <a:lumMod val="90000"/>
                    <a:lumOff val="10000"/>
                  </a:schemeClr>
                </a:solidFill>
              </a:rPr>
              <a:t/>
            </a:r>
            <a:br>
              <a:rPr lang="en-US" altLang="zh-TW" dirty="0" smtClean="0">
                <a:solidFill>
                  <a:schemeClr val="tx2">
                    <a:lumMod val="90000"/>
                    <a:lumOff val="10000"/>
                  </a:schemeClr>
                </a:solidFill>
              </a:rPr>
            </a:br>
            <a:r>
              <a:rPr lang="zh-TW" altLang="en-US" sz="3600" dirty="0" smtClean="0">
                <a:solidFill>
                  <a:schemeClr val="tx2">
                    <a:lumMod val="90000"/>
                    <a:lumOff val="10000"/>
                  </a:schemeClr>
                </a:solidFill>
              </a:rPr>
              <a:t>大陸對台灣開放的項目</a:t>
            </a:r>
            <a:r>
              <a:rPr lang="en-US" altLang="zh-TW" sz="3600" dirty="0" smtClean="0">
                <a:solidFill>
                  <a:schemeClr val="tx2">
                    <a:lumMod val="90000"/>
                    <a:lumOff val="10000"/>
                  </a:schemeClr>
                </a:solidFill>
              </a:rPr>
              <a:t/>
            </a:r>
            <a:br>
              <a:rPr lang="en-US" altLang="zh-TW" sz="3600" dirty="0" smtClean="0">
                <a:solidFill>
                  <a:schemeClr val="tx2">
                    <a:lumMod val="90000"/>
                    <a:lumOff val="10000"/>
                  </a:schemeClr>
                </a:solidFill>
              </a:rPr>
            </a:br>
            <a:r>
              <a:rPr lang="en-US" altLang="zh-TW" sz="3600" dirty="0" smtClean="0">
                <a:solidFill>
                  <a:schemeClr val="tx2">
                    <a:lumMod val="90000"/>
                    <a:lumOff val="10000"/>
                  </a:schemeClr>
                </a:solidFill>
              </a:rPr>
              <a:t/>
            </a:r>
            <a:br>
              <a:rPr lang="en-US" altLang="zh-TW" sz="3600" dirty="0" smtClean="0">
                <a:solidFill>
                  <a:schemeClr val="tx2">
                    <a:lumMod val="90000"/>
                    <a:lumOff val="10000"/>
                  </a:schemeClr>
                </a:solidFill>
              </a:rPr>
            </a:br>
            <a:endParaRPr lang="zh-TW" altLang="en-US" sz="3600" dirty="0">
              <a:solidFill>
                <a:schemeClr val="tx2">
                  <a:lumMod val="90000"/>
                  <a:lumOff val="10000"/>
                </a:schemeClr>
              </a:solidFill>
            </a:endParaRPr>
          </a:p>
        </p:txBody>
      </p:sp>
      <p:cxnSp>
        <p:nvCxnSpPr>
          <p:cNvPr id="5" name="直線單箭頭接點 4"/>
          <p:cNvCxnSpPr/>
          <p:nvPr/>
        </p:nvCxnSpPr>
        <p:spPr>
          <a:xfrm>
            <a:off x="4603338" y="1700808"/>
            <a:ext cx="632403" cy="0"/>
          </a:xfrm>
          <a:prstGeom prst="straightConnector1">
            <a:avLst/>
          </a:prstGeom>
          <a:ln w="66675" cap="sq" cmpd="thinThick">
            <a:bevel/>
            <a:headEnd type="none"/>
            <a:tailEnd type="arrow" w="sm" len="med"/>
          </a:ln>
        </p:spPr>
        <p:style>
          <a:lnRef idx="1">
            <a:schemeClr val="accent1"/>
          </a:lnRef>
          <a:fillRef idx="0">
            <a:schemeClr val="accent1"/>
          </a:fillRef>
          <a:effectRef idx="0">
            <a:schemeClr val="accent1"/>
          </a:effectRef>
          <a:fontRef idx="minor">
            <a:schemeClr val="tx1"/>
          </a:fontRef>
        </p:style>
      </p:cxnSp>
      <p:cxnSp>
        <p:nvCxnSpPr>
          <p:cNvPr id="6" name="直線單箭頭接點 5"/>
          <p:cNvCxnSpPr/>
          <p:nvPr/>
        </p:nvCxnSpPr>
        <p:spPr>
          <a:xfrm>
            <a:off x="4587669" y="1808820"/>
            <a:ext cx="648072" cy="612048"/>
          </a:xfrm>
          <a:prstGeom prst="straightConnector1">
            <a:avLst/>
          </a:prstGeom>
          <a:ln w="66675" cap="sq" cmpd="thinThick">
            <a:bevel/>
            <a:headEnd type="none"/>
            <a:tailEnd type="arrow" w="sm" len="med"/>
          </a:ln>
        </p:spPr>
        <p:style>
          <a:lnRef idx="1">
            <a:schemeClr val="accent1"/>
          </a:lnRef>
          <a:fillRef idx="0">
            <a:schemeClr val="accent1"/>
          </a:fillRef>
          <a:effectRef idx="0">
            <a:schemeClr val="accent1"/>
          </a:effectRef>
          <a:fontRef idx="minor">
            <a:schemeClr val="tx1"/>
          </a:fontRef>
        </p:style>
      </p:cxnSp>
      <p:sp>
        <p:nvSpPr>
          <p:cNvPr id="7" name="圓角矩形 6"/>
          <p:cNvSpPr/>
          <p:nvPr/>
        </p:nvSpPr>
        <p:spPr>
          <a:xfrm>
            <a:off x="5292080" y="1628800"/>
            <a:ext cx="3168352" cy="360040"/>
          </a:xfrm>
          <a:prstGeom prst="round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國際貨物運輸服務貿易</a:t>
            </a:r>
          </a:p>
        </p:txBody>
      </p:sp>
      <p:sp>
        <p:nvSpPr>
          <p:cNvPr id="9" name="圓角矩形 8"/>
          <p:cNvSpPr/>
          <p:nvPr/>
        </p:nvSpPr>
        <p:spPr>
          <a:xfrm>
            <a:off x="5287821" y="2240868"/>
            <a:ext cx="3168352" cy="360040"/>
          </a:xfrm>
          <a:prstGeom prst="round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國際旅客運輸服務貿易</a:t>
            </a:r>
          </a:p>
        </p:txBody>
      </p:sp>
    </p:spTree>
  </p:cSld>
  <p:clrMapOvr>
    <a:masterClrMapping/>
  </p:clrMapOvr>
  <mc:AlternateContent xmlns:mc="http://schemas.openxmlformats.org/markup-compatibility/2006">
    <mc:Choice xmlns:p14="http://schemas.microsoft.com/office/powerpoint/2010/main" xmlns="" Requires="p14">
      <p:transition spd="slow" p14:dur="2000" advTm="4081"/>
    </mc:Choice>
    <mc:Fallback>
      <p:transition spd="slow" advTm="408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endParaRPr lang="en-US" altLang="zh-TW" dirty="0" smtClean="0"/>
          </a:p>
          <a:p>
            <a:endParaRPr lang="zh-TW" altLang="en-US" dirty="0"/>
          </a:p>
        </p:txBody>
      </p:sp>
      <p:sp>
        <p:nvSpPr>
          <p:cNvPr id="2" name="標題 1"/>
          <p:cNvSpPr>
            <a:spLocks noGrp="1"/>
          </p:cNvSpPr>
          <p:nvPr>
            <p:ph type="title"/>
          </p:nvPr>
        </p:nvSpPr>
        <p:spPr>
          <a:xfrm>
            <a:off x="323528" y="260648"/>
            <a:ext cx="8229600" cy="1143000"/>
          </a:xfrm>
        </p:spPr>
        <p:txBody>
          <a:bodyPr>
            <a:normAutofit fontScale="90000"/>
          </a:bodyPr>
          <a:lstStyle/>
          <a:p>
            <a:pPr algn="ctr"/>
            <a:r>
              <a:rPr lang="zh-TW" altLang="en-US" sz="5300" dirty="0">
                <a:solidFill>
                  <a:schemeClr val="tx2">
                    <a:lumMod val="90000"/>
                    <a:lumOff val="10000"/>
                  </a:schemeClr>
                </a:solidFill>
              </a:rPr>
              <a:t>運   輸   業</a:t>
            </a:r>
            <a:r>
              <a:rPr lang="en-US" altLang="zh-TW" sz="2200" dirty="0">
                <a:solidFill>
                  <a:schemeClr val="tx2">
                    <a:lumMod val="90000"/>
                    <a:lumOff val="10000"/>
                  </a:schemeClr>
                </a:solidFill>
              </a:rPr>
              <a:t>(Part.1)</a:t>
            </a:r>
            <a:r>
              <a:rPr lang="en-US" altLang="zh-TW" dirty="0">
                <a:solidFill>
                  <a:schemeClr val="tx2">
                    <a:lumMod val="90000"/>
                    <a:lumOff val="10000"/>
                  </a:schemeClr>
                </a:solidFill>
              </a:rPr>
              <a:t/>
            </a:r>
            <a:br>
              <a:rPr lang="en-US" altLang="zh-TW" dirty="0">
                <a:solidFill>
                  <a:schemeClr val="tx2">
                    <a:lumMod val="90000"/>
                    <a:lumOff val="10000"/>
                  </a:schemeClr>
                </a:solidFill>
              </a:rPr>
            </a:br>
            <a:r>
              <a:rPr lang="zh-TW" altLang="en-US" sz="3600" dirty="0">
                <a:solidFill>
                  <a:schemeClr val="tx2">
                    <a:lumMod val="90000"/>
                    <a:lumOff val="10000"/>
                  </a:schemeClr>
                </a:solidFill>
              </a:rPr>
              <a:t>台灣</a:t>
            </a:r>
            <a:r>
              <a:rPr lang="zh-TW" altLang="en-US" sz="3600" dirty="0" smtClean="0">
                <a:solidFill>
                  <a:schemeClr val="tx2">
                    <a:lumMod val="90000"/>
                    <a:lumOff val="10000"/>
                  </a:schemeClr>
                </a:solidFill>
              </a:rPr>
              <a:t>對大陸開放</a:t>
            </a:r>
            <a:r>
              <a:rPr lang="zh-TW" altLang="en-US" sz="3600" dirty="0">
                <a:solidFill>
                  <a:schemeClr val="tx2">
                    <a:lumMod val="90000"/>
                    <a:lumOff val="10000"/>
                  </a:schemeClr>
                </a:solidFill>
              </a:rPr>
              <a:t>的</a:t>
            </a:r>
            <a:r>
              <a:rPr lang="zh-TW" altLang="en-US" sz="3600" dirty="0" smtClean="0">
                <a:solidFill>
                  <a:schemeClr val="tx2">
                    <a:lumMod val="90000"/>
                    <a:lumOff val="10000"/>
                  </a:schemeClr>
                </a:solidFill>
              </a:rPr>
              <a:t>項目</a:t>
            </a:r>
            <a:r>
              <a:rPr lang="en-US" altLang="zh-TW" sz="2700" dirty="0" smtClean="0">
                <a:solidFill>
                  <a:schemeClr val="tx2">
                    <a:lumMod val="90000"/>
                    <a:lumOff val="10000"/>
                  </a:schemeClr>
                </a:solidFill>
              </a:rPr>
              <a:t>(</a:t>
            </a:r>
            <a:r>
              <a:rPr lang="zh-TW" altLang="en-US" sz="2700" dirty="0" smtClean="0">
                <a:solidFill>
                  <a:schemeClr val="tx2">
                    <a:lumMod val="90000"/>
                    <a:lumOff val="10000"/>
                  </a:schemeClr>
                </a:solidFill>
              </a:rPr>
              <a:t>圖表內項目非完整項目</a:t>
            </a:r>
            <a:r>
              <a:rPr lang="en-US" altLang="zh-TW" sz="2700" dirty="0" smtClean="0">
                <a:solidFill>
                  <a:schemeClr val="tx2">
                    <a:lumMod val="90000"/>
                    <a:lumOff val="10000"/>
                  </a:schemeClr>
                </a:solidFill>
              </a:rPr>
              <a:t>)</a:t>
            </a:r>
            <a:r>
              <a:rPr lang="en-US" altLang="zh-TW" sz="2700" dirty="0" smtClean="0"/>
              <a:t/>
            </a:r>
            <a:br>
              <a:rPr lang="en-US" altLang="zh-TW" sz="2700" dirty="0" smtClean="0"/>
            </a:br>
            <a:endParaRPr lang="zh-TW" altLang="en-US" sz="2700" dirty="0"/>
          </a:p>
        </p:txBody>
      </p:sp>
      <p:graphicFrame>
        <p:nvGraphicFramePr>
          <p:cNvPr id="4" name="表格 3"/>
          <p:cNvGraphicFramePr>
            <a:graphicFrameLocks noGrp="1"/>
          </p:cNvGraphicFramePr>
          <p:nvPr>
            <p:extLst>
              <p:ext uri="{D42A27DB-BD31-4B8C-83A1-F6EECF244321}">
                <p14:modId xmlns:p14="http://schemas.microsoft.com/office/powerpoint/2010/main" xmlns="" val="1371500182"/>
              </p:ext>
            </p:extLst>
          </p:nvPr>
        </p:nvGraphicFramePr>
        <p:xfrm>
          <a:off x="683568" y="1317323"/>
          <a:ext cx="7560840" cy="4497069"/>
        </p:xfrm>
        <a:graphic>
          <a:graphicData uri="http://schemas.openxmlformats.org/drawingml/2006/table">
            <a:tbl>
              <a:tblPr>
                <a:effectLst>
                  <a:outerShdw blurRad="50800" dist="50800" dir="5400000" algn="ctr" rotWithShape="0">
                    <a:srgbClr val="000000">
                      <a:alpha val="24000"/>
                    </a:srgbClr>
                  </a:outerShdw>
                </a:effectLst>
              </a:tblPr>
              <a:tblGrid>
                <a:gridCol w="2497940"/>
                <a:gridCol w="1445074"/>
                <a:gridCol w="3617826"/>
              </a:tblGrid>
              <a:tr h="1103565">
                <a:tc>
                  <a:txBody>
                    <a:bodyPr/>
                    <a:lstStyle/>
                    <a:p>
                      <a:pPr algn="ctr">
                        <a:spcAft>
                          <a:spcPts val="0"/>
                        </a:spcAft>
                      </a:pPr>
                      <a:r>
                        <a:rPr lang="zh-TW" altLang="en-US" sz="2000" b="1" dirty="0" smtClean="0">
                          <a:effectLst/>
                          <a:latin typeface="標楷體"/>
                        </a:rPr>
                        <a:t>海   運</a:t>
                      </a:r>
                      <a:endParaRPr lang="zh-TW" altLang="en-US" sz="2000" b="1" dirty="0">
                        <a:effectLst/>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200" dirty="0">
                          <a:effectLst/>
                          <a:latin typeface="華康中圓體"/>
                        </a:rPr>
                        <a:t>輔助性</a:t>
                      </a:r>
                      <a:r>
                        <a:rPr lang="zh-TW" altLang="en-US" sz="1200" dirty="0" smtClean="0">
                          <a:effectLst/>
                          <a:latin typeface="華康中圓體"/>
                        </a:rPr>
                        <a:t>服務</a:t>
                      </a:r>
                      <a:endParaRPr lang="en-US" altLang="zh-TW" sz="1200" dirty="0" smtClean="0">
                        <a:effectLst/>
                        <a:latin typeface="華康中圓體"/>
                      </a:endParaRPr>
                    </a:p>
                    <a:p>
                      <a:pPr algn="ctr">
                        <a:spcAft>
                          <a:spcPts val="0"/>
                        </a:spcAft>
                      </a:pPr>
                      <a:r>
                        <a:rPr lang="zh-TW" altLang="en-US" sz="1200" dirty="0" smtClean="0">
                          <a:effectLst/>
                          <a:latin typeface="華康中圓體"/>
                        </a:rPr>
                        <a:t>（</a:t>
                      </a:r>
                      <a:r>
                        <a:rPr lang="zh-TW" altLang="en-US" sz="1200" dirty="0">
                          <a:effectLst/>
                          <a:latin typeface="華康中圓體"/>
                        </a:rPr>
                        <a:t>港埠等）</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航道</a:t>
                      </a:r>
                      <a:r>
                        <a:rPr lang="zh-TW" altLang="en-US" sz="1400" dirty="0" smtClean="0">
                          <a:effectLst/>
                          <a:latin typeface="華康中圓體"/>
                        </a:rPr>
                        <a:t>管理         船塢管理</a:t>
                      </a:r>
                      <a:endParaRPr lang="en-US" altLang="zh-TW" sz="1400" dirty="0" smtClean="0">
                        <a:effectLst/>
                        <a:latin typeface="華康中圓體"/>
                      </a:endParaRPr>
                    </a:p>
                    <a:p>
                      <a:pPr algn="ctr">
                        <a:spcAft>
                          <a:spcPts val="0"/>
                        </a:spcAft>
                      </a:pPr>
                      <a:r>
                        <a:rPr lang="zh-TW" altLang="en-US" sz="1400" dirty="0" smtClean="0">
                          <a:effectLst/>
                          <a:latin typeface="華康中圓體"/>
                        </a:rPr>
                        <a:t>碼頭管理         燈塔管理</a:t>
                      </a:r>
                      <a:endParaRPr lang="en-US" altLang="zh-TW" sz="1400" dirty="0" smtClean="0">
                        <a:effectLst/>
                        <a:latin typeface="華康中圓體"/>
                      </a:endParaRPr>
                    </a:p>
                    <a:p>
                      <a:pPr algn="ctr">
                        <a:spcAft>
                          <a:spcPts val="0"/>
                        </a:spcAft>
                      </a:pPr>
                      <a:r>
                        <a:rPr lang="zh-TW" altLang="en-US" sz="1400" dirty="0" smtClean="0">
                          <a:effectLst/>
                          <a:latin typeface="華康中圓體"/>
                        </a:rPr>
                        <a:t>引水服務         打撈業務</a:t>
                      </a:r>
                      <a:endParaRPr lang="en-US" altLang="zh-TW" sz="1400" dirty="0" smtClean="0">
                        <a:effectLst/>
                        <a:latin typeface="華康中圓體"/>
                      </a:endParaRPr>
                    </a:p>
                    <a:p>
                      <a:pPr algn="ctr">
                        <a:spcAft>
                          <a:spcPts val="0"/>
                        </a:spcAft>
                      </a:pPr>
                      <a:r>
                        <a:rPr lang="zh-TW" altLang="en-US" sz="1400" dirty="0" smtClean="0">
                          <a:effectLst/>
                          <a:latin typeface="華康中圓體"/>
                        </a:rPr>
                        <a:t>作業</a:t>
                      </a:r>
                      <a:r>
                        <a:rPr lang="zh-TW" altLang="en-US" sz="1400" dirty="0">
                          <a:effectLst/>
                          <a:latin typeface="華康中圓體"/>
                        </a:rPr>
                        <a:t>船</a:t>
                      </a:r>
                      <a:r>
                        <a:rPr lang="zh-TW" altLang="en-US" sz="1400" dirty="0" smtClean="0">
                          <a:effectLst/>
                          <a:latin typeface="華康中圓體"/>
                        </a:rPr>
                        <a:t>經營         拖駁</a:t>
                      </a:r>
                      <a:r>
                        <a:rPr lang="zh-TW" altLang="en-US" sz="1400" dirty="0">
                          <a:effectLst/>
                          <a:latin typeface="華康中圓體"/>
                        </a:rPr>
                        <a:t>船</a:t>
                      </a:r>
                      <a:r>
                        <a:rPr lang="zh-TW" altLang="en-US" sz="1400" dirty="0" smtClean="0">
                          <a:effectLst/>
                          <a:latin typeface="華康中圓體"/>
                        </a:rPr>
                        <a:t>經營</a:t>
                      </a:r>
                      <a:endParaRPr lang="en-US" altLang="zh-TW" sz="1400" dirty="0" smtClean="0">
                        <a:effectLst/>
                        <a:latin typeface="華康中圓體"/>
                      </a:endParaRPr>
                    </a:p>
                    <a:p>
                      <a:pPr algn="ctr">
                        <a:spcAft>
                          <a:spcPts val="0"/>
                        </a:spcAft>
                      </a:pPr>
                      <a:r>
                        <a:rPr lang="zh-TW" altLang="en-US" sz="1400" dirty="0" smtClean="0">
                          <a:effectLst/>
                          <a:latin typeface="華康中圓體"/>
                        </a:rPr>
                        <a:t>船舶</a:t>
                      </a:r>
                      <a:r>
                        <a:rPr lang="zh-TW" altLang="en-US" sz="1400" dirty="0">
                          <a:effectLst/>
                          <a:latin typeface="華康中圓體"/>
                        </a:rPr>
                        <a:t>理</a:t>
                      </a:r>
                      <a:r>
                        <a:rPr lang="zh-TW" altLang="en-US" sz="1400" dirty="0" smtClean="0">
                          <a:effectLst/>
                          <a:latin typeface="華康中圓體"/>
                        </a:rPr>
                        <a:t>貨船         上</a:t>
                      </a:r>
                      <a:r>
                        <a:rPr lang="zh-TW" altLang="en-US" sz="1400" dirty="0">
                          <a:effectLst/>
                          <a:latin typeface="華康中圓體"/>
                        </a:rPr>
                        <a:t>貨物</a:t>
                      </a:r>
                      <a:r>
                        <a:rPr lang="zh-TW" altLang="en-US" sz="1400" dirty="0" smtClean="0">
                          <a:effectLst/>
                          <a:latin typeface="華康中圓體"/>
                        </a:rPr>
                        <a:t>裝卸</a:t>
                      </a:r>
                      <a:endParaRPr lang="en-US" altLang="zh-TW" sz="1400" dirty="0" smtClean="0">
                        <a:effectLst/>
                        <a:latin typeface="華康中圓體"/>
                      </a:endParaRP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04522">
                <a:tc rowSpan="2">
                  <a:txBody>
                    <a:bodyPr/>
                    <a:lstStyle/>
                    <a:p>
                      <a:pPr algn="ctr">
                        <a:spcAft>
                          <a:spcPts val="0"/>
                        </a:spcAft>
                      </a:pPr>
                      <a:r>
                        <a:rPr lang="zh-TW" altLang="en-US" sz="2000" b="1" dirty="0" smtClean="0">
                          <a:effectLst/>
                          <a:latin typeface="標楷體"/>
                        </a:rPr>
                        <a:t>空   運</a:t>
                      </a:r>
                      <a:endParaRPr lang="zh-TW" altLang="en-US" sz="2000" b="1" dirty="0">
                        <a:effectLst/>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200" dirty="0">
                          <a:effectLst/>
                          <a:latin typeface="華康中圓體"/>
                        </a:rPr>
                        <a:t>銷售及行銷</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en-US" sz="1400" dirty="0">
                          <a:effectLst/>
                          <a:latin typeface="華康中圓體"/>
                        </a:rPr>
                        <a:t> </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12315">
                <a:tc vMerge="1">
                  <a:txBody>
                    <a:bodyPr/>
                    <a:lstStyle/>
                    <a:p>
                      <a:endParaRPr lang="zh-TW" altLang="en-US"/>
                    </a:p>
                  </a:txBody>
                  <a:tcPr/>
                </a:tc>
                <a:tc>
                  <a:txBody>
                    <a:bodyPr/>
                    <a:lstStyle/>
                    <a:p>
                      <a:pPr algn="ctr">
                        <a:spcAft>
                          <a:spcPts val="0"/>
                        </a:spcAft>
                      </a:pPr>
                      <a:r>
                        <a:rPr lang="zh-TW" altLang="en-US" sz="1200" dirty="0">
                          <a:effectLst/>
                          <a:latin typeface="華康中圓體"/>
                        </a:rPr>
                        <a:t>航空貨物集散站經營</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en-US" sz="1400" dirty="0">
                          <a:effectLst/>
                          <a:latin typeface="華康中圓體"/>
                        </a:rPr>
                        <a:t> </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318472">
                <a:tc rowSpan="2">
                  <a:txBody>
                    <a:bodyPr/>
                    <a:lstStyle/>
                    <a:p>
                      <a:pPr algn="ctr">
                        <a:spcAft>
                          <a:spcPts val="0"/>
                        </a:spcAft>
                      </a:pPr>
                      <a:r>
                        <a:rPr lang="zh-TW" altLang="en-US" sz="2000" b="1" dirty="0">
                          <a:effectLst/>
                          <a:latin typeface="標楷體"/>
                        </a:rPr>
                        <a:t>各類運輸之輔助性服務</a:t>
                      </a:r>
                      <a:endParaRPr lang="zh-TW" altLang="en-US" sz="2000" b="1" dirty="0">
                        <a:effectLst/>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200" dirty="0">
                          <a:effectLst/>
                          <a:latin typeface="華康中圓體"/>
                        </a:rPr>
                        <a:t>倉儲</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倉庫</a:t>
                      </a:r>
                      <a:r>
                        <a:rPr lang="zh-TW" altLang="en-US" sz="1400" dirty="0" smtClean="0">
                          <a:effectLst/>
                          <a:latin typeface="華康中圓體"/>
                        </a:rPr>
                        <a:t>經營</a:t>
                      </a:r>
                      <a:r>
                        <a:rPr lang="zh-TW" altLang="en-US" sz="1400" baseline="0" dirty="0" smtClean="0">
                          <a:effectLst/>
                          <a:latin typeface="華康中圓體"/>
                        </a:rPr>
                        <a:t>     </a:t>
                      </a:r>
                      <a:r>
                        <a:rPr lang="zh-TW" altLang="en-US" sz="1400" dirty="0" smtClean="0">
                          <a:effectLst/>
                          <a:latin typeface="華康中圓體"/>
                        </a:rPr>
                        <a:t>堆棧經營</a:t>
                      </a:r>
                      <a:r>
                        <a:rPr lang="zh-TW" altLang="en-US" sz="1400" baseline="0" dirty="0" smtClean="0">
                          <a:effectLst/>
                          <a:latin typeface="華康中圓體"/>
                        </a:rPr>
                        <a:t>     </a:t>
                      </a:r>
                      <a:r>
                        <a:rPr lang="zh-TW" altLang="en-US" sz="1400" dirty="0" smtClean="0">
                          <a:effectLst/>
                          <a:latin typeface="華康中圓體"/>
                        </a:rPr>
                        <a:t>棚</a:t>
                      </a:r>
                      <a:r>
                        <a:rPr lang="zh-TW" altLang="en-US" sz="1400" dirty="0">
                          <a:effectLst/>
                          <a:latin typeface="華康中圓體"/>
                        </a:rPr>
                        <a:t>棧經營</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622960">
                <a:tc vMerge="1">
                  <a:txBody>
                    <a:bodyPr/>
                    <a:lstStyle/>
                    <a:p>
                      <a:endParaRPr lang="zh-TW" altLang="en-US"/>
                    </a:p>
                  </a:txBody>
                  <a:tcPr/>
                </a:tc>
                <a:tc>
                  <a:txBody>
                    <a:bodyPr/>
                    <a:lstStyle/>
                    <a:p>
                      <a:pPr algn="ctr">
                        <a:spcAft>
                          <a:spcPts val="0"/>
                        </a:spcAft>
                      </a:pPr>
                      <a:r>
                        <a:rPr lang="zh-TW" altLang="en-US" sz="1200" dirty="0">
                          <a:effectLst/>
                          <a:latin typeface="華康中圓體"/>
                        </a:rPr>
                        <a:t>貨運承攬</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陸路貨運</a:t>
                      </a:r>
                      <a:r>
                        <a:rPr lang="zh-TW" altLang="en-US" sz="1400" dirty="0" smtClean="0">
                          <a:effectLst/>
                          <a:latin typeface="華康中圓體"/>
                        </a:rPr>
                        <a:t>承攬</a:t>
                      </a:r>
                      <a:r>
                        <a:rPr lang="zh-TW" altLang="en-US" sz="1400" baseline="0" dirty="0" smtClean="0">
                          <a:effectLst/>
                          <a:latin typeface="華康中圓體"/>
                        </a:rPr>
                        <a:t>       </a:t>
                      </a:r>
                      <a:r>
                        <a:rPr lang="zh-TW" altLang="en-US" sz="1400" dirty="0" smtClean="0">
                          <a:effectLst/>
                          <a:latin typeface="華康中圓體"/>
                        </a:rPr>
                        <a:t>鐵路</a:t>
                      </a:r>
                      <a:r>
                        <a:rPr lang="zh-TW" altLang="en-US" sz="1400" dirty="0">
                          <a:effectLst/>
                          <a:latin typeface="華康中圓體"/>
                        </a:rPr>
                        <a:t>貨運</a:t>
                      </a:r>
                      <a:r>
                        <a:rPr lang="zh-TW" altLang="en-US" sz="1400" dirty="0" smtClean="0">
                          <a:effectLst/>
                          <a:latin typeface="華康中圓體"/>
                        </a:rPr>
                        <a:t>承攬</a:t>
                      </a:r>
                      <a:endParaRPr lang="en-US" altLang="zh-TW" sz="1400" dirty="0" smtClean="0">
                        <a:effectLst/>
                        <a:latin typeface="華康中圓體"/>
                      </a:endParaRPr>
                    </a:p>
                    <a:p>
                      <a:pPr algn="ctr">
                        <a:spcAft>
                          <a:spcPts val="0"/>
                        </a:spcAft>
                      </a:pPr>
                      <a:r>
                        <a:rPr lang="zh-TW" altLang="en-US" sz="1400" dirty="0" smtClean="0">
                          <a:effectLst/>
                          <a:latin typeface="華康中圓體"/>
                        </a:rPr>
                        <a:t>陸上</a:t>
                      </a:r>
                      <a:r>
                        <a:rPr lang="zh-TW" altLang="en-US" sz="1400" dirty="0">
                          <a:effectLst/>
                          <a:latin typeface="華康中圓體"/>
                        </a:rPr>
                        <a:t>行李包裹拖</a:t>
                      </a:r>
                      <a:r>
                        <a:rPr lang="zh-TW" altLang="en-US" sz="1400" dirty="0" smtClean="0">
                          <a:effectLst/>
                          <a:latin typeface="華康中圓體"/>
                        </a:rPr>
                        <a:t>運</a:t>
                      </a:r>
                      <a:r>
                        <a:rPr lang="zh-TW" altLang="en-US" sz="1400" baseline="0" dirty="0" smtClean="0">
                          <a:effectLst/>
                          <a:latin typeface="華康中圓體"/>
                        </a:rPr>
                        <a:t>   </a:t>
                      </a:r>
                      <a:r>
                        <a:rPr lang="zh-TW" altLang="en-US" sz="1400" dirty="0" smtClean="0">
                          <a:effectLst/>
                          <a:latin typeface="華康中圓體"/>
                        </a:rPr>
                        <a:t>海洋</a:t>
                      </a:r>
                      <a:r>
                        <a:rPr lang="zh-TW" altLang="en-US" sz="1400" dirty="0">
                          <a:effectLst/>
                          <a:latin typeface="華康中圓體"/>
                        </a:rPr>
                        <a:t>貨運</a:t>
                      </a:r>
                      <a:r>
                        <a:rPr lang="zh-TW" altLang="en-US" sz="1400" dirty="0" smtClean="0">
                          <a:effectLst/>
                          <a:latin typeface="華康中圓體"/>
                        </a:rPr>
                        <a:t>承攬</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12315">
                <a:tc rowSpan="7">
                  <a:txBody>
                    <a:bodyPr/>
                    <a:lstStyle/>
                    <a:p>
                      <a:pPr algn="ctr">
                        <a:spcAft>
                          <a:spcPts val="0"/>
                        </a:spcAft>
                      </a:pPr>
                      <a:r>
                        <a:rPr lang="zh-TW" altLang="en-US" sz="2000" b="1" dirty="0" smtClean="0">
                          <a:effectLst/>
                          <a:latin typeface="標楷體"/>
                        </a:rPr>
                        <a:t>運輸 服務</a:t>
                      </a:r>
                      <a:endParaRPr lang="zh-TW" altLang="en-US" sz="2000" b="1" dirty="0">
                        <a:effectLst/>
                      </a:endParaRP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200" dirty="0">
                          <a:effectLst/>
                          <a:latin typeface="華康中圓體"/>
                        </a:rPr>
                        <a:t>旅客貨運</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附駕駛之小客車租賃</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613566">
                <a:tc vMerge="1">
                  <a:txBody>
                    <a:bodyPr/>
                    <a:lstStyle/>
                    <a:p>
                      <a:endParaRPr lang="zh-TW" altLang="en-US"/>
                    </a:p>
                  </a:txBody>
                  <a:tcPr/>
                </a:tc>
                <a:tc>
                  <a:txBody>
                    <a:bodyPr/>
                    <a:lstStyle/>
                    <a:p>
                      <a:pPr algn="ctr">
                        <a:spcAft>
                          <a:spcPts val="0"/>
                        </a:spcAft>
                      </a:pPr>
                      <a:r>
                        <a:rPr lang="zh-TW" altLang="en-US" sz="1200" dirty="0">
                          <a:effectLst/>
                          <a:latin typeface="華康中圓體"/>
                        </a:rPr>
                        <a:t>貨物運輸</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汽車</a:t>
                      </a:r>
                      <a:r>
                        <a:rPr lang="zh-TW" altLang="en-US" sz="1400" dirty="0" smtClean="0">
                          <a:effectLst/>
                          <a:latin typeface="華康中圓體"/>
                        </a:rPr>
                        <a:t>貨運          貨櫃貨運</a:t>
                      </a:r>
                      <a:endParaRPr lang="zh-TW" altLang="en-US" sz="1400" dirty="0">
                        <a:effectLst/>
                        <a:latin typeface="華康中圓體"/>
                      </a:endParaRPr>
                    </a:p>
                    <a:p>
                      <a:pPr algn="ctr">
                        <a:spcAft>
                          <a:spcPts val="0"/>
                        </a:spcAft>
                      </a:pPr>
                      <a:r>
                        <a:rPr lang="zh-TW" altLang="en-US" sz="1400" dirty="0">
                          <a:effectLst/>
                          <a:latin typeface="華康中圓體"/>
                        </a:rPr>
                        <a:t>附駕駛之貨車</a:t>
                      </a:r>
                      <a:r>
                        <a:rPr lang="zh-TW" altLang="en-US" sz="1400" dirty="0" smtClean="0">
                          <a:effectLst/>
                          <a:latin typeface="華康中圓體"/>
                        </a:rPr>
                        <a:t>租賃</a:t>
                      </a:r>
                      <a:endParaRPr lang="zh-TW" altLang="en-US" sz="1400" dirty="0">
                        <a:effectLst/>
                        <a:latin typeface="華康中圓體"/>
                      </a:endParaRPr>
                    </a:p>
                    <a:p>
                      <a:pPr algn="ctr">
                        <a:spcAft>
                          <a:spcPts val="0"/>
                        </a:spcAft>
                      </a:pPr>
                      <a:r>
                        <a:rPr lang="zh-TW" altLang="en-US" sz="1400" dirty="0">
                          <a:effectLst/>
                          <a:latin typeface="華康中圓體"/>
                        </a:rPr>
                        <a:t>搬家運送服務</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12315">
                <a:tc vMerge="1">
                  <a:txBody>
                    <a:bodyPr/>
                    <a:lstStyle/>
                    <a:p>
                      <a:endParaRPr lang="zh-TW" altLang="en-US"/>
                    </a:p>
                  </a:txBody>
                  <a:tcPr/>
                </a:tc>
                <a:tc>
                  <a:txBody>
                    <a:bodyPr/>
                    <a:lstStyle/>
                    <a:p>
                      <a:pPr algn="ctr">
                        <a:spcAft>
                          <a:spcPts val="0"/>
                        </a:spcAft>
                      </a:pPr>
                      <a:r>
                        <a:rPr lang="zh-TW" altLang="en-US" sz="1200" dirty="0">
                          <a:effectLst/>
                          <a:latin typeface="華康中圓體"/>
                        </a:rPr>
                        <a:t>公路運輸設備維修</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同「設備維修」</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318472">
                <a:tc vMerge="1">
                  <a:txBody>
                    <a:bodyPr/>
                    <a:lstStyle/>
                    <a:p>
                      <a:endParaRPr lang="zh-TW" altLang="en-US"/>
                    </a:p>
                  </a:txBody>
                  <a:tcPr/>
                </a:tc>
                <a:tc>
                  <a:txBody>
                    <a:bodyPr/>
                    <a:lstStyle/>
                    <a:p>
                      <a:pPr algn="ctr">
                        <a:spcAft>
                          <a:spcPts val="0"/>
                        </a:spcAft>
                      </a:pPr>
                      <a:r>
                        <a:rPr lang="zh-TW" altLang="en-US" sz="1200" dirty="0">
                          <a:effectLst/>
                          <a:latin typeface="華康中圓體"/>
                        </a:rPr>
                        <a:t>公路客運轉運調度站</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公路客運</a:t>
                      </a:r>
                      <a:r>
                        <a:rPr lang="zh-TW" altLang="en-US" sz="1400" dirty="0" smtClean="0">
                          <a:effectLst/>
                          <a:latin typeface="華康中圓體"/>
                        </a:rPr>
                        <a:t>轉運站    調度站</a:t>
                      </a:r>
                      <a:r>
                        <a:rPr lang="zh-TW" altLang="en-US" sz="1400" baseline="0" dirty="0" smtClean="0">
                          <a:effectLst/>
                          <a:latin typeface="華康中圓體"/>
                        </a:rPr>
                        <a:t>    </a:t>
                      </a:r>
                      <a:r>
                        <a:rPr lang="zh-TW" altLang="en-US" sz="1400" dirty="0" smtClean="0">
                          <a:effectLst/>
                          <a:latin typeface="華康中圓體"/>
                        </a:rPr>
                        <a:t>車站</a:t>
                      </a:r>
                      <a:endParaRPr lang="zh-TW" altLang="en-US" sz="1400" dirty="0">
                        <a:effectLst/>
                        <a:latin typeface="華康中圓體"/>
                      </a:endParaRP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12315">
                <a:tc vMerge="1">
                  <a:txBody>
                    <a:bodyPr/>
                    <a:lstStyle/>
                    <a:p>
                      <a:endParaRPr lang="zh-TW" altLang="en-US"/>
                    </a:p>
                  </a:txBody>
                  <a:tcPr/>
                </a:tc>
                <a:tc>
                  <a:txBody>
                    <a:bodyPr/>
                    <a:lstStyle/>
                    <a:p>
                      <a:pPr algn="ctr">
                        <a:spcAft>
                          <a:spcPts val="0"/>
                        </a:spcAft>
                      </a:pPr>
                      <a:r>
                        <a:rPr lang="zh-TW" altLang="en-US" sz="1200" dirty="0">
                          <a:effectLst/>
                          <a:latin typeface="華康中圓體"/>
                        </a:rPr>
                        <a:t>公路橋樑及隧道管理</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橋樑</a:t>
                      </a:r>
                      <a:r>
                        <a:rPr lang="zh-TW" altLang="en-US" sz="1400" dirty="0" smtClean="0">
                          <a:effectLst/>
                          <a:latin typeface="華康中圓體"/>
                        </a:rPr>
                        <a:t>管理</a:t>
                      </a:r>
                      <a:r>
                        <a:rPr lang="zh-TW" altLang="en-US" sz="1400" baseline="0" dirty="0" smtClean="0">
                          <a:effectLst/>
                          <a:latin typeface="華康中圓體"/>
                        </a:rPr>
                        <a:t>      </a:t>
                      </a:r>
                      <a:r>
                        <a:rPr lang="zh-TW" altLang="en-US" sz="1400" dirty="0" smtClean="0">
                          <a:effectLst/>
                          <a:latin typeface="華康中圓體"/>
                        </a:rPr>
                        <a:t>隧道</a:t>
                      </a:r>
                      <a:r>
                        <a:rPr lang="zh-TW" altLang="en-US" sz="1400" dirty="0">
                          <a:effectLst/>
                          <a:latin typeface="華康中圓體"/>
                        </a:rPr>
                        <a:t>管理</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12315">
                <a:tc vMerge="1">
                  <a:txBody>
                    <a:bodyPr/>
                    <a:lstStyle/>
                    <a:p>
                      <a:endParaRPr lang="zh-TW" altLang="en-US"/>
                    </a:p>
                  </a:txBody>
                  <a:tcPr/>
                </a:tc>
                <a:tc>
                  <a:txBody>
                    <a:bodyPr/>
                    <a:lstStyle/>
                    <a:p>
                      <a:pPr algn="ctr">
                        <a:spcAft>
                          <a:spcPts val="0"/>
                        </a:spcAft>
                      </a:pPr>
                      <a:r>
                        <a:rPr lang="zh-TW" altLang="en-US" sz="1200" dirty="0">
                          <a:effectLst/>
                          <a:latin typeface="華康中圓體"/>
                        </a:rPr>
                        <a:t>停車場</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zh-TW" altLang="en-US" sz="1400" dirty="0">
                          <a:effectLst/>
                          <a:latin typeface="華康中圓體"/>
                        </a:rPr>
                        <a:t>車輛</a:t>
                      </a:r>
                      <a:r>
                        <a:rPr lang="zh-TW" altLang="en-US" sz="1400" dirty="0" smtClean="0">
                          <a:effectLst/>
                          <a:latin typeface="華康中圓體"/>
                        </a:rPr>
                        <a:t>保管</a:t>
                      </a:r>
                      <a:r>
                        <a:rPr lang="zh-TW" altLang="en-US" sz="1400" baseline="0" dirty="0" smtClean="0">
                          <a:effectLst/>
                          <a:latin typeface="華康中圓體"/>
                        </a:rPr>
                        <a:t>    </a:t>
                      </a:r>
                      <a:r>
                        <a:rPr lang="zh-TW" altLang="en-US" sz="1400" dirty="0" smtClean="0">
                          <a:effectLst/>
                          <a:latin typeface="華康中圓體"/>
                        </a:rPr>
                        <a:t>停車場</a:t>
                      </a:r>
                      <a:r>
                        <a:rPr lang="zh-TW" altLang="en-US" sz="1400" dirty="0">
                          <a:effectLst/>
                          <a:latin typeface="華康中圓體"/>
                        </a:rPr>
                        <a:t>管理</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r h="204522">
                <a:tc vMerge="1">
                  <a:txBody>
                    <a:bodyPr/>
                    <a:lstStyle/>
                    <a:p>
                      <a:endParaRPr lang="zh-TW" altLang="en-US"/>
                    </a:p>
                  </a:txBody>
                  <a:tcPr/>
                </a:tc>
                <a:tc>
                  <a:txBody>
                    <a:bodyPr/>
                    <a:lstStyle/>
                    <a:p>
                      <a:pPr algn="ctr">
                        <a:spcAft>
                          <a:spcPts val="0"/>
                        </a:spcAft>
                      </a:pPr>
                      <a:r>
                        <a:rPr lang="zh-TW" altLang="en-US" sz="1200" dirty="0">
                          <a:effectLst/>
                          <a:latin typeface="華康中圓體"/>
                        </a:rPr>
                        <a:t>空中纜車</a:t>
                      </a:r>
                    </a:p>
                  </a:txBody>
                  <a:tcPr marL="27597" marR="275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c>
                  <a:txBody>
                    <a:bodyPr/>
                    <a:lstStyle/>
                    <a:p>
                      <a:pPr algn="ctr">
                        <a:spcAft>
                          <a:spcPts val="0"/>
                        </a:spcAft>
                      </a:pPr>
                      <a:r>
                        <a:rPr lang="en-US" sz="1400" dirty="0">
                          <a:effectLst/>
                          <a:latin typeface="華康中圓體"/>
                        </a:rPr>
                        <a:t> </a:t>
                      </a:r>
                    </a:p>
                  </a:txBody>
                  <a:tcPr marL="27597" marR="275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8000">
                          <a:schemeClr val="accent1">
                            <a:tint val="66000"/>
                            <a:satMod val="160000"/>
                            <a:alpha val="59000"/>
                          </a:schemeClr>
                        </a:gs>
                        <a:gs pos="100000">
                          <a:schemeClr val="accent1">
                            <a:tint val="23500"/>
                            <a:satMod val="160000"/>
                          </a:schemeClr>
                        </a:gs>
                      </a:gsLst>
                      <a:path path="rect">
                        <a:fillToRect l="50000" t="50000" r="50000" b="50000"/>
                      </a:path>
                      <a:tileRect/>
                    </a:gradFill>
                  </a:tcPr>
                </a:tc>
              </a:tr>
            </a:tbl>
          </a:graphicData>
        </a:graphic>
      </p:graphicFrame>
      <p:sp>
        <p:nvSpPr>
          <p:cNvPr id="5" name="Rectangle 1"/>
          <p:cNvSpPr>
            <a:spLocks noChangeArrowheads="1"/>
          </p:cNvSpPr>
          <p:nvPr/>
        </p:nvSpPr>
        <p:spPr bwMode="auto">
          <a:xfrm>
            <a:off x="3611563" y="1317323"/>
            <a:ext cx="184731" cy="784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1pPr>
            <a:lvl2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2pPr>
            <a:lvl3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3pPr>
            <a:lvl4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4pPr>
            <a:lvl5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5pPr>
            <a:lvl6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6pPr>
            <a:lvl7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7pPr>
            <a:lvl8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8pPr>
            <a:lvl9pPr fontAlgn="base">
              <a:spcBef>
                <a:spcPct val="0"/>
              </a:spcBef>
              <a:spcAft>
                <a:spcPct val="0"/>
              </a:spcAft>
              <a:defRPr kumimoji="1">
                <a:solidFill>
                  <a:schemeClr val="tx1"/>
                </a:solidFill>
                <a:latin typeface="Arial" pitchFamily="34" charset="0"/>
                <a:ea typeface="新細明體" pitchFamily="18" charset="-120"/>
                <a:cs typeface="新細明體" pitchFamily="18"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r>
            <a:br>
              <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b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矩形 5"/>
          <p:cNvSpPr/>
          <p:nvPr/>
        </p:nvSpPr>
        <p:spPr>
          <a:xfrm>
            <a:off x="2627784" y="6165304"/>
            <a:ext cx="6577461" cy="400110"/>
          </a:xfrm>
          <a:prstGeom prst="rect">
            <a:avLst/>
          </a:prstGeom>
        </p:spPr>
        <p:txBody>
          <a:bodyPr wrap="square">
            <a:spAutoFit/>
          </a:bodyPr>
          <a:lstStyle/>
          <a:p>
            <a:r>
              <a:rPr lang="zh-TW" altLang="en-US" sz="2000" b="1" dirty="0">
                <a:solidFill>
                  <a:srgbClr val="FFFF00"/>
                </a:solidFill>
              </a:rPr>
              <a:t>資料來源：陸委會網站、台大教授鄭秀玲整理：李彥謀</a:t>
            </a:r>
          </a:p>
        </p:txBody>
      </p:sp>
    </p:spTree>
  </p:cSld>
  <p:clrMapOvr>
    <a:masterClrMapping/>
  </p:clrMapOvr>
  <mc:AlternateContent xmlns:mc="http://schemas.openxmlformats.org/markup-compatibility/2006">
    <mc:Choice xmlns:p14="http://schemas.microsoft.com/office/powerpoint/2010/main" xmlns="" Requires="p14">
      <p:transition spd="slow" p14:dur="2000" advTm="3596"/>
    </mc:Choice>
    <mc:Fallback>
      <p:transition spd="slow" advTm="3596"/>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559</TotalTime>
  <Words>1688</Words>
  <Application>Microsoft Office PowerPoint</Application>
  <PresentationFormat>如螢幕大小 (4:3)</PresentationFormat>
  <Paragraphs>157</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匯合</vt:lpstr>
      <vt:lpstr>兩 岸 服 貿 協 議 對金融業與運輸業之影響關係</vt:lpstr>
      <vt:lpstr>投影片 2</vt:lpstr>
      <vt:lpstr>兩 岸 服 貿 的 內 容 大 綱</vt:lpstr>
      <vt:lpstr>金    融    業(Part.1) 大陸對台灣開放的項目</vt:lpstr>
      <vt:lpstr>金    融    業(Part.2) 台灣對大陸開放的項目</vt:lpstr>
      <vt:lpstr>支 持 服 貿 金 融 開 放 的 觀 點 </vt:lpstr>
      <vt:lpstr>反 對 服 貿 金 融 開 放 的 觀 點</vt:lpstr>
      <vt:lpstr>運   輸   業(Part.1) 大陸對台灣開放的項目  </vt:lpstr>
      <vt:lpstr>運   輸   業(Part.1) 台灣對大陸開放的項目(圖表內項目非完整項目) </vt:lpstr>
      <vt:lpstr>支 持 服 貿 運 輸 開 放 的 觀 點 </vt:lpstr>
      <vt:lpstr>反 對 服 貿 運 輸 開 放 的 觀 點 </vt:lpstr>
      <vt:lpstr>投影片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兩岸服貿協議的利害關係</dc:title>
  <dc:creator>geoffrey</dc:creator>
  <cp:lastModifiedBy>AU</cp:lastModifiedBy>
  <cp:revision>57</cp:revision>
  <dcterms:created xsi:type="dcterms:W3CDTF">2015-10-17T13:36:06Z</dcterms:created>
  <dcterms:modified xsi:type="dcterms:W3CDTF">2013-12-11T00:22:06Z</dcterms:modified>
</cp:coreProperties>
</file>