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colors2.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diagrams/quickStyle2.xml" ContentType="application/vnd.openxmlformats-officedocument.drawingml.diagramStyl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Lst>
  <p:sldSz cx="32918400" cy="43889613"/>
  <p:notesSz cx="6858000" cy="9144000"/>
  <p:defaultTextStyle>
    <a:defPPr>
      <a:defRPr lang="zh-TW"/>
    </a:defPPr>
    <a:lvl1pPr marL="0" algn="l" defTabSz="4389029" rtl="0" eaLnBrk="1" latinLnBrk="0" hangingPunct="1">
      <a:defRPr sz="8600" kern="1200">
        <a:solidFill>
          <a:schemeClr val="tx1"/>
        </a:solidFill>
        <a:latin typeface="+mn-lt"/>
        <a:ea typeface="+mn-ea"/>
        <a:cs typeface="+mn-cs"/>
      </a:defRPr>
    </a:lvl1pPr>
    <a:lvl2pPr marL="2194514" algn="l" defTabSz="4389029" rtl="0" eaLnBrk="1" latinLnBrk="0" hangingPunct="1">
      <a:defRPr sz="8600" kern="1200">
        <a:solidFill>
          <a:schemeClr val="tx1"/>
        </a:solidFill>
        <a:latin typeface="+mn-lt"/>
        <a:ea typeface="+mn-ea"/>
        <a:cs typeface="+mn-cs"/>
      </a:defRPr>
    </a:lvl2pPr>
    <a:lvl3pPr marL="4389029" algn="l" defTabSz="4389029" rtl="0" eaLnBrk="1" latinLnBrk="0" hangingPunct="1">
      <a:defRPr sz="8600" kern="1200">
        <a:solidFill>
          <a:schemeClr val="tx1"/>
        </a:solidFill>
        <a:latin typeface="+mn-lt"/>
        <a:ea typeface="+mn-ea"/>
        <a:cs typeface="+mn-cs"/>
      </a:defRPr>
    </a:lvl3pPr>
    <a:lvl4pPr marL="6583543" algn="l" defTabSz="4389029" rtl="0" eaLnBrk="1" latinLnBrk="0" hangingPunct="1">
      <a:defRPr sz="8600" kern="1200">
        <a:solidFill>
          <a:schemeClr val="tx1"/>
        </a:solidFill>
        <a:latin typeface="+mn-lt"/>
        <a:ea typeface="+mn-ea"/>
        <a:cs typeface="+mn-cs"/>
      </a:defRPr>
    </a:lvl4pPr>
    <a:lvl5pPr marL="8778057" algn="l" defTabSz="4389029" rtl="0" eaLnBrk="1" latinLnBrk="0" hangingPunct="1">
      <a:defRPr sz="8600" kern="1200">
        <a:solidFill>
          <a:schemeClr val="tx1"/>
        </a:solidFill>
        <a:latin typeface="+mn-lt"/>
        <a:ea typeface="+mn-ea"/>
        <a:cs typeface="+mn-cs"/>
      </a:defRPr>
    </a:lvl5pPr>
    <a:lvl6pPr marL="10972571" algn="l" defTabSz="4389029" rtl="0" eaLnBrk="1" latinLnBrk="0" hangingPunct="1">
      <a:defRPr sz="8600" kern="1200">
        <a:solidFill>
          <a:schemeClr val="tx1"/>
        </a:solidFill>
        <a:latin typeface="+mn-lt"/>
        <a:ea typeface="+mn-ea"/>
        <a:cs typeface="+mn-cs"/>
      </a:defRPr>
    </a:lvl6pPr>
    <a:lvl7pPr marL="13167086" algn="l" defTabSz="4389029" rtl="0" eaLnBrk="1" latinLnBrk="0" hangingPunct="1">
      <a:defRPr sz="8600" kern="1200">
        <a:solidFill>
          <a:schemeClr val="tx1"/>
        </a:solidFill>
        <a:latin typeface="+mn-lt"/>
        <a:ea typeface="+mn-ea"/>
        <a:cs typeface="+mn-cs"/>
      </a:defRPr>
    </a:lvl7pPr>
    <a:lvl8pPr marL="15361600" algn="l" defTabSz="4389029" rtl="0" eaLnBrk="1" latinLnBrk="0" hangingPunct="1">
      <a:defRPr sz="8600" kern="1200">
        <a:solidFill>
          <a:schemeClr val="tx1"/>
        </a:solidFill>
        <a:latin typeface="+mn-lt"/>
        <a:ea typeface="+mn-ea"/>
        <a:cs typeface="+mn-cs"/>
      </a:defRPr>
    </a:lvl8pPr>
    <a:lvl9pPr marL="17556114" algn="l" defTabSz="4389029" rtl="0" eaLnBrk="1" latinLnBrk="0" hangingPunct="1">
      <a:defRPr sz="8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20" d="100"/>
          <a:sy n="20" d="100"/>
        </p:scale>
        <p:origin x="-1212" y="-90"/>
      </p:cViewPr>
      <p:guideLst>
        <p:guide orient="horz" pos="13824"/>
        <p:guide pos="10368"/>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0531E06-E0E5-4882-BBF3-B676BE6AFE7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zh-TW" altLang="en-US"/>
        </a:p>
      </dgm:t>
    </dgm:pt>
    <dgm:pt modelId="{24648113-DDC1-4D5D-947F-59B2028F457C}">
      <dgm:prSet custT="1">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n-US" sz="3600" dirty="0" smtClean="0">
              <a:solidFill>
                <a:schemeClr val="bg1"/>
              </a:solidFill>
            </a:rPr>
            <a:t>(</a:t>
          </a:r>
          <a:r>
            <a:rPr lang="zh-TW" sz="3600" dirty="0" smtClean="0">
              <a:solidFill>
                <a:schemeClr val="bg1"/>
              </a:solidFill>
            </a:rPr>
            <a:t>一</a:t>
          </a:r>
          <a:r>
            <a:rPr lang="en-US" sz="3600" dirty="0" smtClean="0">
              <a:solidFill>
                <a:schemeClr val="bg1"/>
              </a:solidFill>
            </a:rPr>
            <a:t>) </a:t>
          </a:r>
          <a:r>
            <a:rPr lang="zh-TW" sz="3600" dirty="0" smtClean="0">
              <a:solidFill>
                <a:schemeClr val="bg1"/>
              </a:solidFill>
            </a:rPr>
            <a:t>國際短期資金移轉出入迅速、失業率飆升</a:t>
          </a:r>
          <a:endParaRPr lang="zh-TW" sz="3600" dirty="0">
            <a:solidFill>
              <a:schemeClr val="bg1"/>
            </a:solidFill>
          </a:endParaRPr>
        </a:p>
      </dgm:t>
    </dgm:pt>
    <dgm:pt modelId="{FD65C759-C6F9-4271-93AB-D08A619A2798}" type="parTrans" cxnId="{B1CFF7BB-2C04-4360-8BF0-23126B3F43AA}">
      <dgm:prSet/>
      <dgm:spPr/>
      <dgm:t>
        <a:bodyPr/>
        <a:lstStyle/>
        <a:p>
          <a:endParaRPr lang="zh-TW" altLang="en-US"/>
        </a:p>
      </dgm:t>
    </dgm:pt>
    <dgm:pt modelId="{D4A6478F-C50B-4616-AC36-794A7B33052A}" type="sibTrans" cxnId="{B1CFF7BB-2C04-4360-8BF0-23126B3F43AA}">
      <dgm:prSet/>
      <dgm:spPr/>
      <dgm:t>
        <a:bodyPr/>
        <a:lstStyle/>
        <a:p>
          <a:endParaRPr lang="zh-TW" altLang="en-US"/>
        </a:p>
      </dgm:t>
    </dgm:pt>
    <dgm:pt modelId="{CF8679D6-371B-44C9-9E95-17AAB8A671B3}">
      <dgm:prSet custT="1">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n-US" sz="3600" dirty="0" smtClean="0">
              <a:solidFill>
                <a:schemeClr val="bg1"/>
              </a:solidFill>
            </a:rPr>
            <a:t>(</a:t>
          </a:r>
          <a:r>
            <a:rPr lang="zh-TW" sz="3600" dirty="0" smtClean="0">
              <a:solidFill>
                <a:schemeClr val="bg1"/>
              </a:solidFill>
            </a:rPr>
            <a:t>二</a:t>
          </a:r>
          <a:r>
            <a:rPr lang="en-US" sz="3600" dirty="0" smtClean="0">
              <a:solidFill>
                <a:schemeClr val="bg1"/>
              </a:solidFill>
            </a:rPr>
            <a:t>)</a:t>
          </a:r>
          <a:r>
            <a:rPr lang="zh-TW" sz="3600" dirty="0" smtClean="0">
              <a:solidFill>
                <a:schemeClr val="bg1"/>
              </a:solidFill>
            </a:rPr>
            <a:t>不願貨幣貶值來助長負債國的巨幅虧空</a:t>
          </a:r>
          <a:endParaRPr lang="zh-TW" sz="3600" dirty="0">
            <a:solidFill>
              <a:schemeClr val="bg1"/>
            </a:solidFill>
          </a:endParaRPr>
        </a:p>
      </dgm:t>
    </dgm:pt>
    <dgm:pt modelId="{C822CE85-2ADB-41D1-BA40-9C0F579DA73E}" type="parTrans" cxnId="{932887F4-258B-4D47-85F4-3470312EC229}">
      <dgm:prSet/>
      <dgm:spPr/>
      <dgm:t>
        <a:bodyPr/>
        <a:lstStyle/>
        <a:p>
          <a:endParaRPr lang="zh-TW" altLang="en-US"/>
        </a:p>
      </dgm:t>
    </dgm:pt>
    <dgm:pt modelId="{119067EA-3CE9-4C30-AEE0-587C4C97F9F4}" type="sibTrans" cxnId="{932887F4-258B-4D47-85F4-3470312EC229}">
      <dgm:prSet/>
      <dgm:spPr/>
      <dgm:t>
        <a:bodyPr/>
        <a:lstStyle/>
        <a:p>
          <a:endParaRPr lang="zh-TW" altLang="en-US"/>
        </a:p>
      </dgm:t>
    </dgm:pt>
    <dgm:pt modelId="{562FE952-CB5B-4233-8643-0230DA966582}">
      <dgm:prSet custT="1">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n-US" sz="3600" dirty="0" smtClean="0">
              <a:solidFill>
                <a:schemeClr val="bg1"/>
              </a:solidFill>
            </a:rPr>
            <a:t>(</a:t>
          </a:r>
          <a:r>
            <a:rPr lang="zh-TW" sz="3600" dirty="0" smtClean="0">
              <a:solidFill>
                <a:schemeClr val="bg1"/>
              </a:solidFill>
            </a:rPr>
            <a:t>三</a:t>
          </a:r>
          <a:r>
            <a:rPr lang="en-US" sz="3600" dirty="0" smtClean="0">
              <a:solidFill>
                <a:schemeClr val="bg1"/>
              </a:solidFill>
            </a:rPr>
            <a:t>)</a:t>
          </a:r>
          <a:r>
            <a:rPr lang="zh-TW" sz="3600" dirty="0" smtClean="0">
              <a:solidFill>
                <a:schemeClr val="bg1"/>
              </a:solidFill>
            </a:rPr>
            <a:t>經濟看法不同、互信不足造成危機爆發</a:t>
          </a:r>
          <a:endParaRPr lang="zh-TW" sz="3600" dirty="0">
            <a:solidFill>
              <a:schemeClr val="bg1"/>
            </a:solidFill>
          </a:endParaRPr>
        </a:p>
      </dgm:t>
    </dgm:pt>
    <dgm:pt modelId="{5195190E-0186-4283-96CA-C601C7C91E81}" type="parTrans" cxnId="{6CB353E9-8C65-427C-96ED-C08ACA73FEA8}">
      <dgm:prSet/>
      <dgm:spPr/>
      <dgm:t>
        <a:bodyPr/>
        <a:lstStyle/>
        <a:p>
          <a:endParaRPr lang="zh-TW" altLang="en-US"/>
        </a:p>
      </dgm:t>
    </dgm:pt>
    <dgm:pt modelId="{3599B0F7-D901-4BC9-9E0F-166D79C65E66}" type="sibTrans" cxnId="{6CB353E9-8C65-427C-96ED-C08ACA73FEA8}">
      <dgm:prSet/>
      <dgm:spPr/>
      <dgm:t>
        <a:bodyPr/>
        <a:lstStyle/>
        <a:p>
          <a:endParaRPr lang="zh-TW" altLang="en-US"/>
        </a:p>
      </dgm:t>
    </dgm:pt>
    <dgm:pt modelId="{4633A31B-FD6F-4C90-95F8-825BC8FFAD44}" type="pres">
      <dgm:prSet presAssocID="{D0531E06-E0E5-4882-BBF3-B676BE6AFE71}" presName="linear" presStyleCnt="0">
        <dgm:presLayoutVars>
          <dgm:animLvl val="lvl"/>
          <dgm:resizeHandles val="exact"/>
        </dgm:presLayoutVars>
      </dgm:prSet>
      <dgm:spPr/>
      <dgm:t>
        <a:bodyPr/>
        <a:lstStyle/>
        <a:p>
          <a:endParaRPr lang="zh-TW" altLang="en-US"/>
        </a:p>
      </dgm:t>
    </dgm:pt>
    <dgm:pt modelId="{06643D14-905C-4534-995B-6EF99471D6C3}" type="pres">
      <dgm:prSet presAssocID="{562FE952-CB5B-4233-8643-0230DA966582}" presName="parentText" presStyleLbl="node1" presStyleIdx="0" presStyleCnt="3" custScaleY="48796" custLinFactY="153982" custLinFactNeighborY="200000">
        <dgm:presLayoutVars>
          <dgm:chMax val="0"/>
          <dgm:bulletEnabled val="1"/>
        </dgm:presLayoutVars>
      </dgm:prSet>
      <dgm:spPr/>
      <dgm:t>
        <a:bodyPr/>
        <a:lstStyle/>
        <a:p>
          <a:endParaRPr lang="zh-TW" altLang="en-US"/>
        </a:p>
      </dgm:t>
    </dgm:pt>
    <dgm:pt modelId="{85FEF3CA-41EB-48D6-A008-347AF08088B5}" type="pres">
      <dgm:prSet presAssocID="{3599B0F7-D901-4BC9-9E0F-166D79C65E66}" presName="spacer" presStyleCnt="0"/>
      <dgm:spPr/>
    </dgm:pt>
    <dgm:pt modelId="{772E1D54-8C6D-4D51-8150-83604EC9B234}" type="pres">
      <dgm:prSet presAssocID="{CF8679D6-371B-44C9-9E95-17AAB8A671B3}" presName="parentText" presStyleLbl="node1" presStyleIdx="1" presStyleCnt="3" custScaleY="51313" custLinFactY="-113113" custLinFactNeighborY="-200000">
        <dgm:presLayoutVars>
          <dgm:chMax val="0"/>
          <dgm:bulletEnabled val="1"/>
        </dgm:presLayoutVars>
      </dgm:prSet>
      <dgm:spPr/>
      <dgm:t>
        <a:bodyPr/>
        <a:lstStyle/>
        <a:p>
          <a:endParaRPr lang="zh-TW" altLang="en-US"/>
        </a:p>
      </dgm:t>
    </dgm:pt>
    <dgm:pt modelId="{5188D4DD-93AA-4A5E-B558-330C2D7278FD}" type="pres">
      <dgm:prSet presAssocID="{119067EA-3CE9-4C30-AEE0-587C4C97F9F4}" presName="spacer" presStyleCnt="0"/>
      <dgm:spPr/>
    </dgm:pt>
    <dgm:pt modelId="{CE1DAC48-B42E-49D5-BCF7-37D3AE515398}" type="pres">
      <dgm:prSet presAssocID="{24648113-DDC1-4D5D-947F-59B2028F457C}" presName="parentText" presStyleLbl="node1" presStyleIdx="2" presStyleCnt="3" custScaleY="58315" custLinFactY="-504366" custLinFactNeighborY="-600000">
        <dgm:presLayoutVars>
          <dgm:chMax val="0"/>
          <dgm:bulletEnabled val="1"/>
        </dgm:presLayoutVars>
      </dgm:prSet>
      <dgm:spPr/>
      <dgm:t>
        <a:bodyPr/>
        <a:lstStyle/>
        <a:p>
          <a:endParaRPr lang="zh-TW" altLang="en-US"/>
        </a:p>
      </dgm:t>
    </dgm:pt>
  </dgm:ptLst>
  <dgm:cxnLst>
    <dgm:cxn modelId="{BF8E80AE-B127-4EA3-BA8B-C83409583BBB}" type="presOf" srcId="{24648113-DDC1-4D5D-947F-59B2028F457C}" destId="{CE1DAC48-B42E-49D5-BCF7-37D3AE515398}" srcOrd="0" destOrd="0" presId="urn:microsoft.com/office/officeart/2005/8/layout/vList2"/>
    <dgm:cxn modelId="{B1CFF7BB-2C04-4360-8BF0-23126B3F43AA}" srcId="{D0531E06-E0E5-4882-BBF3-B676BE6AFE71}" destId="{24648113-DDC1-4D5D-947F-59B2028F457C}" srcOrd="2" destOrd="0" parTransId="{FD65C759-C6F9-4271-93AB-D08A619A2798}" sibTransId="{D4A6478F-C50B-4616-AC36-794A7B33052A}"/>
    <dgm:cxn modelId="{90DF9455-6506-4747-8FD0-D75059A96136}" type="presOf" srcId="{CF8679D6-371B-44C9-9E95-17AAB8A671B3}" destId="{772E1D54-8C6D-4D51-8150-83604EC9B234}" srcOrd="0" destOrd="0" presId="urn:microsoft.com/office/officeart/2005/8/layout/vList2"/>
    <dgm:cxn modelId="{932887F4-258B-4D47-85F4-3470312EC229}" srcId="{D0531E06-E0E5-4882-BBF3-B676BE6AFE71}" destId="{CF8679D6-371B-44C9-9E95-17AAB8A671B3}" srcOrd="1" destOrd="0" parTransId="{C822CE85-2ADB-41D1-BA40-9C0F579DA73E}" sibTransId="{119067EA-3CE9-4C30-AEE0-587C4C97F9F4}"/>
    <dgm:cxn modelId="{4D3CF11E-2BFF-4D95-8BC4-3633241A775C}" type="presOf" srcId="{562FE952-CB5B-4233-8643-0230DA966582}" destId="{06643D14-905C-4534-995B-6EF99471D6C3}" srcOrd="0" destOrd="0" presId="urn:microsoft.com/office/officeart/2005/8/layout/vList2"/>
    <dgm:cxn modelId="{6CB353E9-8C65-427C-96ED-C08ACA73FEA8}" srcId="{D0531E06-E0E5-4882-BBF3-B676BE6AFE71}" destId="{562FE952-CB5B-4233-8643-0230DA966582}" srcOrd="0" destOrd="0" parTransId="{5195190E-0186-4283-96CA-C601C7C91E81}" sibTransId="{3599B0F7-D901-4BC9-9E0F-166D79C65E66}"/>
    <dgm:cxn modelId="{2595AFD5-6A4C-4FA7-8CF0-C68C43EB8B8F}" type="presOf" srcId="{D0531E06-E0E5-4882-BBF3-B676BE6AFE71}" destId="{4633A31B-FD6F-4C90-95F8-825BC8FFAD44}" srcOrd="0" destOrd="0" presId="urn:microsoft.com/office/officeart/2005/8/layout/vList2"/>
    <dgm:cxn modelId="{96F0E3B2-7782-40C3-8B60-3AE8FC0761EB}" type="presParOf" srcId="{4633A31B-FD6F-4C90-95F8-825BC8FFAD44}" destId="{06643D14-905C-4534-995B-6EF99471D6C3}" srcOrd="0" destOrd="0" presId="urn:microsoft.com/office/officeart/2005/8/layout/vList2"/>
    <dgm:cxn modelId="{5374F2A7-4A31-4747-ABD1-CC7F56F653AE}" type="presParOf" srcId="{4633A31B-FD6F-4C90-95F8-825BC8FFAD44}" destId="{85FEF3CA-41EB-48D6-A008-347AF08088B5}" srcOrd="1" destOrd="0" presId="urn:microsoft.com/office/officeart/2005/8/layout/vList2"/>
    <dgm:cxn modelId="{F71EED6E-8212-4001-8F39-205BCDDE801F}" type="presParOf" srcId="{4633A31B-FD6F-4C90-95F8-825BC8FFAD44}" destId="{772E1D54-8C6D-4D51-8150-83604EC9B234}" srcOrd="2" destOrd="0" presId="urn:microsoft.com/office/officeart/2005/8/layout/vList2"/>
    <dgm:cxn modelId="{61C39788-8F9A-44CD-94AF-BEF53B7AF8C3}" type="presParOf" srcId="{4633A31B-FD6F-4C90-95F8-825BC8FFAD44}" destId="{5188D4DD-93AA-4A5E-B558-330C2D7278FD}" srcOrd="3" destOrd="0" presId="urn:microsoft.com/office/officeart/2005/8/layout/vList2"/>
    <dgm:cxn modelId="{EEC1BF2F-8F2A-4BEF-8A12-EDF2E52D0F8A}" type="presParOf" srcId="{4633A31B-FD6F-4C90-95F8-825BC8FFAD44}" destId="{CE1DAC48-B42E-49D5-BCF7-37D3AE515398}" srcOrd="4"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0531E06-E0E5-4882-BBF3-B676BE6AFE71}"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zh-TW" altLang="en-US"/>
        </a:p>
      </dgm:t>
    </dgm:pt>
    <dgm:pt modelId="{24648113-DDC1-4D5D-947F-59B2028F457C}">
      <dgm:prSet custT="1">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n-US" sz="3600" dirty="0" smtClean="0">
              <a:solidFill>
                <a:schemeClr val="bg1"/>
              </a:solidFill>
            </a:rPr>
            <a:t>(</a:t>
          </a:r>
          <a:r>
            <a:rPr lang="zh-TW" sz="3600" dirty="0" smtClean="0">
              <a:solidFill>
                <a:schemeClr val="bg1"/>
              </a:solidFill>
            </a:rPr>
            <a:t>一</a:t>
          </a:r>
          <a:r>
            <a:rPr lang="en-US" sz="3600" dirty="0" smtClean="0">
              <a:solidFill>
                <a:schemeClr val="bg1"/>
              </a:solidFill>
            </a:rPr>
            <a:t>) </a:t>
          </a:r>
          <a:r>
            <a:rPr lang="zh-TW" sz="3600" dirty="0" smtClean="0">
              <a:solidFill>
                <a:schemeClr val="bg1"/>
              </a:solidFill>
            </a:rPr>
            <a:t>銀行擠兌潮的風暴</a:t>
          </a:r>
          <a:endParaRPr lang="zh-TW" sz="3600" dirty="0">
            <a:solidFill>
              <a:schemeClr val="bg1"/>
            </a:solidFill>
          </a:endParaRPr>
        </a:p>
      </dgm:t>
    </dgm:pt>
    <dgm:pt modelId="{FD65C759-C6F9-4271-93AB-D08A619A2798}" type="parTrans" cxnId="{B1CFF7BB-2C04-4360-8BF0-23126B3F43AA}">
      <dgm:prSet/>
      <dgm:spPr/>
      <dgm:t>
        <a:bodyPr/>
        <a:lstStyle/>
        <a:p>
          <a:endParaRPr lang="zh-TW" altLang="en-US"/>
        </a:p>
      </dgm:t>
    </dgm:pt>
    <dgm:pt modelId="{D4A6478F-C50B-4616-AC36-794A7B33052A}" type="sibTrans" cxnId="{B1CFF7BB-2C04-4360-8BF0-23126B3F43AA}">
      <dgm:prSet/>
      <dgm:spPr/>
      <dgm:t>
        <a:bodyPr/>
        <a:lstStyle/>
        <a:p>
          <a:endParaRPr lang="zh-TW" altLang="en-US"/>
        </a:p>
      </dgm:t>
    </dgm:pt>
    <dgm:pt modelId="{CF8679D6-371B-44C9-9E95-17AAB8A671B3}">
      <dgm:prSet custT="1">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n-US" sz="3600" dirty="0" smtClean="0">
              <a:solidFill>
                <a:schemeClr val="bg1"/>
              </a:solidFill>
            </a:rPr>
            <a:t>(</a:t>
          </a:r>
          <a:r>
            <a:rPr lang="zh-TW" sz="3600" dirty="0" smtClean="0">
              <a:solidFill>
                <a:schemeClr val="bg1"/>
              </a:solidFill>
            </a:rPr>
            <a:t>二</a:t>
          </a:r>
          <a:r>
            <a:rPr lang="en-US" sz="3600" dirty="0" smtClean="0">
              <a:solidFill>
                <a:schemeClr val="bg1"/>
              </a:solidFill>
            </a:rPr>
            <a:t>)</a:t>
          </a:r>
          <a:r>
            <a:rPr lang="zh-TW" sz="3600" dirty="0" smtClean="0">
              <a:solidFill>
                <a:schemeClr val="bg1"/>
              </a:solidFill>
            </a:rPr>
            <a:t>經濟崩解的混亂失序</a:t>
          </a:r>
          <a:endParaRPr lang="zh-TW" sz="3600" dirty="0">
            <a:solidFill>
              <a:schemeClr val="bg1"/>
            </a:solidFill>
          </a:endParaRPr>
        </a:p>
      </dgm:t>
    </dgm:pt>
    <dgm:pt modelId="{C822CE85-2ADB-41D1-BA40-9C0F579DA73E}" type="parTrans" cxnId="{932887F4-258B-4D47-85F4-3470312EC229}">
      <dgm:prSet/>
      <dgm:spPr/>
      <dgm:t>
        <a:bodyPr/>
        <a:lstStyle/>
        <a:p>
          <a:endParaRPr lang="zh-TW" altLang="en-US"/>
        </a:p>
      </dgm:t>
    </dgm:pt>
    <dgm:pt modelId="{119067EA-3CE9-4C30-AEE0-587C4C97F9F4}" type="sibTrans" cxnId="{932887F4-258B-4D47-85F4-3470312EC229}">
      <dgm:prSet/>
      <dgm:spPr/>
      <dgm:t>
        <a:bodyPr/>
        <a:lstStyle/>
        <a:p>
          <a:endParaRPr lang="zh-TW" altLang="en-US"/>
        </a:p>
      </dgm:t>
    </dgm:pt>
    <dgm:pt modelId="{562FE952-CB5B-4233-8643-0230DA966582}">
      <dgm:prSet custT="1">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n-US" sz="3600" dirty="0" smtClean="0">
              <a:solidFill>
                <a:schemeClr val="bg1"/>
              </a:solidFill>
            </a:rPr>
            <a:t>(</a:t>
          </a:r>
          <a:r>
            <a:rPr lang="zh-TW" sz="3600" dirty="0" smtClean="0">
              <a:solidFill>
                <a:schemeClr val="bg1"/>
              </a:solidFill>
            </a:rPr>
            <a:t>三</a:t>
          </a:r>
          <a:r>
            <a:rPr lang="en-US" sz="3600" dirty="0" smtClean="0">
              <a:solidFill>
                <a:schemeClr val="bg1"/>
              </a:solidFill>
            </a:rPr>
            <a:t>)</a:t>
          </a:r>
          <a:r>
            <a:rPr lang="zh-TW" sz="3600" dirty="0" smtClean="0">
              <a:solidFill>
                <a:schemeClr val="bg1"/>
              </a:solidFill>
            </a:rPr>
            <a:t>債務產生的巨幅虧空</a:t>
          </a:r>
          <a:endParaRPr lang="zh-TW" sz="3600" dirty="0">
            <a:solidFill>
              <a:schemeClr val="bg1"/>
            </a:solidFill>
          </a:endParaRPr>
        </a:p>
      </dgm:t>
    </dgm:pt>
    <dgm:pt modelId="{5195190E-0186-4283-96CA-C601C7C91E81}" type="parTrans" cxnId="{6CB353E9-8C65-427C-96ED-C08ACA73FEA8}">
      <dgm:prSet/>
      <dgm:spPr/>
      <dgm:t>
        <a:bodyPr/>
        <a:lstStyle/>
        <a:p>
          <a:endParaRPr lang="zh-TW" altLang="en-US"/>
        </a:p>
      </dgm:t>
    </dgm:pt>
    <dgm:pt modelId="{3599B0F7-D901-4BC9-9E0F-166D79C65E66}" type="sibTrans" cxnId="{6CB353E9-8C65-427C-96ED-C08ACA73FEA8}">
      <dgm:prSet/>
      <dgm:spPr/>
      <dgm:t>
        <a:bodyPr/>
        <a:lstStyle/>
        <a:p>
          <a:endParaRPr lang="zh-TW" altLang="en-US"/>
        </a:p>
      </dgm:t>
    </dgm:pt>
    <dgm:pt modelId="{351CBEED-D363-47E0-AF5C-F9F500DF590E}">
      <dgm:prSet custT="1">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en-US" altLang="zh-TW" sz="3600" dirty="0" smtClean="0">
              <a:solidFill>
                <a:schemeClr val="bg1"/>
              </a:solidFill>
            </a:rPr>
            <a:t>(</a:t>
          </a:r>
          <a:r>
            <a:rPr lang="zh-TW" altLang="en-US" sz="3600" dirty="0" smtClean="0">
              <a:solidFill>
                <a:schemeClr val="bg1"/>
              </a:solidFill>
            </a:rPr>
            <a:t>四</a:t>
          </a:r>
          <a:r>
            <a:rPr lang="en-US" altLang="zh-TW" sz="3600" dirty="0" smtClean="0">
              <a:solidFill>
                <a:schemeClr val="bg1"/>
              </a:solidFill>
            </a:rPr>
            <a:t>)</a:t>
          </a:r>
          <a:r>
            <a:rPr lang="zh-TW" sz="3600" dirty="0" smtClean="0">
              <a:solidFill>
                <a:schemeClr val="bg1"/>
              </a:solidFill>
            </a:rPr>
            <a:t>大量的企業破產</a:t>
          </a:r>
          <a:endParaRPr lang="zh-TW" sz="3600" dirty="0">
            <a:solidFill>
              <a:schemeClr val="bg1"/>
            </a:solidFill>
          </a:endParaRPr>
        </a:p>
      </dgm:t>
    </dgm:pt>
    <dgm:pt modelId="{DD2255DB-038C-419B-9C2B-18AC759B8312}" type="parTrans" cxnId="{3FEFF65A-25EB-4FA7-9250-96D6C2D22196}">
      <dgm:prSet/>
      <dgm:spPr/>
      <dgm:t>
        <a:bodyPr/>
        <a:lstStyle/>
        <a:p>
          <a:endParaRPr lang="zh-TW" altLang="en-US"/>
        </a:p>
      </dgm:t>
    </dgm:pt>
    <dgm:pt modelId="{A01812EF-7BD1-42DD-A7B3-C469FEDA7A72}" type="sibTrans" cxnId="{3FEFF65A-25EB-4FA7-9250-96D6C2D22196}">
      <dgm:prSet/>
      <dgm:spPr/>
      <dgm:t>
        <a:bodyPr/>
        <a:lstStyle/>
        <a:p>
          <a:endParaRPr lang="zh-TW" altLang="en-US"/>
        </a:p>
      </dgm:t>
    </dgm:pt>
    <dgm:pt modelId="{4633A31B-FD6F-4C90-95F8-825BC8FFAD44}" type="pres">
      <dgm:prSet presAssocID="{D0531E06-E0E5-4882-BBF3-B676BE6AFE71}" presName="linear" presStyleCnt="0">
        <dgm:presLayoutVars>
          <dgm:animLvl val="lvl"/>
          <dgm:resizeHandles val="exact"/>
        </dgm:presLayoutVars>
      </dgm:prSet>
      <dgm:spPr/>
      <dgm:t>
        <a:bodyPr/>
        <a:lstStyle/>
        <a:p>
          <a:endParaRPr lang="zh-TW" altLang="en-US"/>
        </a:p>
      </dgm:t>
    </dgm:pt>
    <dgm:pt modelId="{06643D14-905C-4534-995B-6EF99471D6C3}" type="pres">
      <dgm:prSet presAssocID="{562FE952-CB5B-4233-8643-0230DA966582}" presName="parentText" presStyleLbl="node1" presStyleIdx="0" presStyleCnt="4" custScaleY="48796" custLinFactY="107649" custLinFactNeighborY="200000">
        <dgm:presLayoutVars>
          <dgm:chMax val="0"/>
          <dgm:bulletEnabled val="1"/>
        </dgm:presLayoutVars>
      </dgm:prSet>
      <dgm:spPr/>
      <dgm:t>
        <a:bodyPr/>
        <a:lstStyle/>
        <a:p>
          <a:endParaRPr lang="zh-TW" altLang="en-US"/>
        </a:p>
      </dgm:t>
    </dgm:pt>
    <dgm:pt modelId="{85FEF3CA-41EB-48D6-A008-347AF08088B5}" type="pres">
      <dgm:prSet presAssocID="{3599B0F7-D901-4BC9-9E0F-166D79C65E66}" presName="spacer" presStyleCnt="0"/>
      <dgm:spPr/>
    </dgm:pt>
    <dgm:pt modelId="{772E1D54-8C6D-4D51-8150-83604EC9B234}" type="pres">
      <dgm:prSet presAssocID="{CF8679D6-371B-44C9-9E95-17AAB8A671B3}" presName="parentText" presStyleLbl="node1" presStyleIdx="1" presStyleCnt="4" custScaleY="51313" custLinFactY="-270277" custLinFactNeighborX="-976" custLinFactNeighborY="-300000">
        <dgm:presLayoutVars>
          <dgm:chMax val="0"/>
          <dgm:bulletEnabled val="1"/>
        </dgm:presLayoutVars>
      </dgm:prSet>
      <dgm:spPr/>
      <dgm:t>
        <a:bodyPr/>
        <a:lstStyle/>
        <a:p>
          <a:endParaRPr lang="zh-TW" altLang="en-US"/>
        </a:p>
      </dgm:t>
    </dgm:pt>
    <dgm:pt modelId="{5188D4DD-93AA-4A5E-B558-330C2D7278FD}" type="pres">
      <dgm:prSet presAssocID="{119067EA-3CE9-4C30-AEE0-587C4C97F9F4}" presName="spacer" presStyleCnt="0"/>
      <dgm:spPr/>
    </dgm:pt>
    <dgm:pt modelId="{CE1DAC48-B42E-49D5-BCF7-37D3AE515398}" type="pres">
      <dgm:prSet presAssocID="{24648113-DDC1-4D5D-947F-59B2028F457C}" presName="parentText" presStyleLbl="node1" presStyleIdx="2" presStyleCnt="4" custScaleY="58315" custLinFactY="-760655" custLinFactNeighborY="-800000">
        <dgm:presLayoutVars>
          <dgm:chMax val="0"/>
          <dgm:bulletEnabled val="1"/>
        </dgm:presLayoutVars>
      </dgm:prSet>
      <dgm:spPr/>
      <dgm:t>
        <a:bodyPr/>
        <a:lstStyle/>
        <a:p>
          <a:endParaRPr lang="zh-TW" altLang="en-US"/>
        </a:p>
      </dgm:t>
    </dgm:pt>
    <dgm:pt modelId="{0A60A975-3E22-4E8E-8F71-D377A0773BB4}" type="pres">
      <dgm:prSet presAssocID="{D4A6478F-C50B-4616-AC36-794A7B33052A}" presName="spacer" presStyleCnt="0"/>
      <dgm:spPr/>
    </dgm:pt>
    <dgm:pt modelId="{6240D013-6539-4D2D-BEB5-A44DFD70D3B8}" type="pres">
      <dgm:prSet presAssocID="{351CBEED-D363-47E0-AF5C-F9F500DF590E}" presName="parentText" presStyleLbl="node1" presStyleIdx="3" presStyleCnt="4" custScaleY="48218" custLinFactY="197575" custLinFactNeighborX="488" custLinFactNeighborY="200000">
        <dgm:presLayoutVars>
          <dgm:chMax val="0"/>
          <dgm:bulletEnabled val="1"/>
        </dgm:presLayoutVars>
      </dgm:prSet>
      <dgm:spPr/>
      <dgm:t>
        <a:bodyPr/>
        <a:lstStyle/>
        <a:p>
          <a:endParaRPr lang="zh-TW" altLang="en-US"/>
        </a:p>
      </dgm:t>
    </dgm:pt>
  </dgm:ptLst>
  <dgm:cxnLst>
    <dgm:cxn modelId="{1521BB30-43D9-4191-B5BE-F92148FE2302}" type="presOf" srcId="{562FE952-CB5B-4233-8643-0230DA966582}" destId="{06643D14-905C-4534-995B-6EF99471D6C3}" srcOrd="0" destOrd="0" presId="urn:microsoft.com/office/officeart/2005/8/layout/vList2"/>
    <dgm:cxn modelId="{B1CFF7BB-2C04-4360-8BF0-23126B3F43AA}" srcId="{D0531E06-E0E5-4882-BBF3-B676BE6AFE71}" destId="{24648113-DDC1-4D5D-947F-59B2028F457C}" srcOrd="2" destOrd="0" parTransId="{FD65C759-C6F9-4271-93AB-D08A619A2798}" sibTransId="{D4A6478F-C50B-4616-AC36-794A7B33052A}"/>
    <dgm:cxn modelId="{8D9EAED3-D739-4126-8C87-C0243754FDC2}" type="presOf" srcId="{CF8679D6-371B-44C9-9E95-17AAB8A671B3}" destId="{772E1D54-8C6D-4D51-8150-83604EC9B234}" srcOrd="0" destOrd="0" presId="urn:microsoft.com/office/officeart/2005/8/layout/vList2"/>
    <dgm:cxn modelId="{932887F4-258B-4D47-85F4-3470312EC229}" srcId="{D0531E06-E0E5-4882-BBF3-B676BE6AFE71}" destId="{CF8679D6-371B-44C9-9E95-17AAB8A671B3}" srcOrd="1" destOrd="0" parTransId="{C822CE85-2ADB-41D1-BA40-9C0F579DA73E}" sibTransId="{119067EA-3CE9-4C30-AEE0-587C4C97F9F4}"/>
    <dgm:cxn modelId="{3FEFF65A-25EB-4FA7-9250-96D6C2D22196}" srcId="{D0531E06-E0E5-4882-BBF3-B676BE6AFE71}" destId="{351CBEED-D363-47E0-AF5C-F9F500DF590E}" srcOrd="3" destOrd="0" parTransId="{DD2255DB-038C-419B-9C2B-18AC759B8312}" sibTransId="{A01812EF-7BD1-42DD-A7B3-C469FEDA7A72}"/>
    <dgm:cxn modelId="{11C76B41-5003-47A0-959B-9C756A70C013}" type="presOf" srcId="{24648113-DDC1-4D5D-947F-59B2028F457C}" destId="{CE1DAC48-B42E-49D5-BCF7-37D3AE515398}" srcOrd="0" destOrd="0" presId="urn:microsoft.com/office/officeart/2005/8/layout/vList2"/>
    <dgm:cxn modelId="{DB60FE42-ED8C-4414-95BA-2FB46739C840}" type="presOf" srcId="{D0531E06-E0E5-4882-BBF3-B676BE6AFE71}" destId="{4633A31B-FD6F-4C90-95F8-825BC8FFAD44}" srcOrd="0" destOrd="0" presId="urn:microsoft.com/office/officeart/2005/8/layout/vList2"/>
    <dgm:cxn modelId="{6CB353E9-8C65-427C-96ED-C08ACA73FEA8}" srcId="{D0531E06-E0E5-4882-BBF3-B676BE6AFE71}" destId="{562FE952-CB5B-4233-8643-0230DA966582}" srcOrd="0" destOrd="0" parTransId="{5195190E-0186-4283-96CA-C601C7C91E81}" sibTransId="{3599B0F7-D901-4BC9-9E0F-166D79C65E66}"/>
    <dgm:cxn modelId="{CA0610BF-25B4-42DA-82D3-21F04643A1E3}" type="presOf" srcId="{351CBEED-D363-47E0-AF5C-F9F500DF590E}" destId="{6240D013-6539-4D2D-BEB5-A44DFD70D3B8}" srcOrd="0" destOrd="0" presId="urn:microsoft.com/office/officeart/2005/8/layout/vList2"/>
    <dgm:cxn modelId="{22BC0045-1F87-4517-B60D-D9D77C1249B4}" type="presParOf" srcId="{4633A31B-FD6F-4C90-95F8-825BC8FFAD44}" destId="{06643D14-905C-4534-995B-6EF99471D6C3}" srcOrd="0" destOrd="0" presId="urn:microsoft.com/office/officeart/2005/8/layout/vList2"/>
    <dgm:cxn modelId="{27ED5642-497A-4411-BCA3-2096D601415C}" type="presParOf" srcId="{4633A31B-FD6F-4C90-95F8-825BC8FFAD44}" destId="{85FEF3CA-41EB-48D6-A008-347AF08088B5}" srcOrd="1" destOrd="0" presId="urn:microsoft.com/office/officeart/2005/8/layout/vList2"/>
    <dgm:cxn modelId="{B80CEBAA-33DF-4AAB-AE0F-6F43F60714C3}" type="presParOf" srcId="{4633A31B-FD6F-4C90-95F8-825BC8FFAD44}" destId="{772E1D54-8C6D-4D51-8150-83604EC9B234}" srcOrd="2" destOrd="0" presId="urn:microsoft.com/office/officeart/2005/8/layout/vList2"/>
    <dgm:cxn modelId="{E675752F-001C-4517-B728-7231A258177D}" type="presParOf" srcId="{4633A31B-FD6F-4C90-95F8-825BC8FFAD44}" destId="{5188D4DD-93AA-4A5E-B558-330C2D7278FD}" srcOrd="3" destOrd="0" presId="urn:microsoft.com/office/officeart/2005/8/layout/vList2"/>
    <dgm:cxn modelId="{39E9DFE6-C1AB-4B8C-A435-9328D73C5149}" type="presParOf" srcId="{4633A31B-FD6F-4C90-95F8-825BC8FFAD44}" destId="{CE1DAC48-B42E-49D5-BCF7-37D3AE515398}" srcOrd="4" destOrd="0" presId="urn:microsoft.com/office/officeart/2005/8/layout/vList2"/>
    <dgm:cxn modelId="{0E9DC646-CA92-4D49-A24A-4B94A9631718}" type="presParOf" srcId="{4633A31B-FD6F-4C90-95F8-825BC8FFAD44}" destId="{0A60A975-3E22-4E8E-8F71-D377A0773BB4}" srcOrd="5" destOrd="0" presId="urn:microsoft.com/office/officeart/2005/8/layout/vList2"/>
    <dgm:cxn modelId="{E43776EC-9627-4AD4-BD1E-C9CDA9E3149A}" type="presParOf" srcId="{4633A31B-FD6F-4C90-95F8-825BC8FFAD44}" destId="{6240D013-6539-4D2D-BEB5-A44DFD70D3B8}" srcOrd="6" destOrd="0" presId="urn:microsoft.com/office/officeart/2005/8/layout/vList2"/>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6643D14-905C-4534-995B-6EF99471D6C3}">
      <dsp:nvSpPr>
        <dsp:cNvPr id="0" name=""/>
        <dsp:cNvSpPr/>
      </dsp:nvSpPr>
      <dsp:spPr>
        <a:xfrm>
          <a:off x="0" y="5256588"/>
          <a:ext cx="14761639" cy="584615"/>
        </a:xfrm>
        <a:prstGeom prst="roundRect">
          <a:avLst/>
        </a:prstGeom>
        <a:solidFill>
          <a:schemeClr val="accent2"/>
        </a:solidFill>
        <a:ln w="19050" cap="flat" cmpd="sng"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en-US" sz="3600" kern="1200" dirty="0" smtClean="0">
              <a:solidFill>
                <a:schemeClr val="bg1"/>
              </a:solidFill>
            </a:rPr>
            <a:t>(</a:t>
          </a:r>
          <a:r>
            <a:rPr lang="zh-TW" sz="3600" kern="1200" dirty="0" smtClean="0">
              <a:solidFill>
                <a:schemeClr val="bg1"/>
              </a:solidFill>
            </a:rPr>
            <a:t>三</a:t>
          </a:r>
          <a:r>
            <a:rPr lang="en-US" sz="3600" kern="1200" dirty="0" smtClean="0">
              <a:solidFill>
                <a:schemeClr val="bg1"/>
              </a:solidFill>
            </a:rPr>
            <a:t>)</a:t>
          </a:r>
          <a:r>
            <a:rPr lang="zh-TW" sz="3600" kern="1200" dirty="0" smtClean="0">
              <a:solidFill>
                <a:schemeClr val="bg1"/>
              </a:solidFill>
            </a:rPr>
            <a:t>經濟看法不同、互信不足造成危機爆發</a:t>
          </a:r>
          <a:endParaRPr lang="zh-TW" sz="3600" kern="1200" dirty="0">
            <a:solidFill>
              <a:schemeClr val="bg1"/>
            </a:solidFill>
          </a:endParaRPr>
        </a:p>
      </dsp:txBody>
      <dsp:txXfrm>
        <a:off x="0" y="5256588"/>
        <a:ext cx="14761639" cy="584615"/>
      </dsp:txXfrm>
    </dsp:sp>
    <dsp:sp modelId="{772E1D54-8C6D-4D51-8150-83604EC9B234}">
      <dsp:nvSpPr>
        <dsp:cNvPr id="0" name=""/>
        <dsp:cNvSpPr/>
      </dsp:nvSpPr>
      <dsp:spPr>
        <a:xfrm>
          <a:off x="0" y="2088231"/>
          <a:ext cx="14761639" cy="614770"/>
        </a:xfrm>
        <a:prstGeom prst="roundRect">
          <a:avLst/>
        </a:prstGeom>
        <a:solidFill>
          <a:schemeClr val="accent2"/>
        </a:solidFill>
        <a:ln w="19050" cap="flat" cmpd="sng"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en-US" sz="3600" kern="1200" dirty="0" smtClean="0">
              <a:solidFill>
                <a:schemeClr val="bg1"/>
              </a:solidFill>
            </a:rPr>
            <a:t>(</a:t>
          </a:r>
          <a:r>
            <a:rPr lang="zh-TW" sz="3600" kern="1200" dirty="0" smtClean="0">
              <a:solidFill>
                <a:schemeClr val="bg1"/>
              </a:solidFill>
            </a:rPr>
            <a:t>二</a:t>
          </a:r>
          <a:r>
            <a:rPr lang="en-US" sz="3600" kern="1200" dirty="0" smtClean="0">
              <a:solidFill>
                <a:schemeClr val="bg1"/>
              </a:solidFill>
            </a:rPr>
            <a:t>)</a:t>
          </a:r>
          <a:r>
            <a:rPr lang="zh-TW" sz="3600" kern="1200" dirty="0" smtClean="0">
              <a:solidFill>
                <a:schemeClr val="bg1"/>
              </a:solidFill>
            </a:rPr>
            <a:t>不願貨幣貶值來助長負債國的巨幅虧空</a:t>
          </a:r>
          <a:endParaRPr lang="zh-TW" sz="3600" kern="1200" dirty="0">
            <a:solidFill>
              <a:schemeClr val="bg1"/>
            </a:solidFill>
          </a:endParaRPr>
        </a:p>
      </dsp:txBody>
      <dsp:txXfrm>
        <a:off x="0" y="2088231"/>
        <a:ext cx="14761639" cy="614770"/>
      </dsp:txXfrm>
    </dsp:sp>
    <dsp:sp modelId="{CE1DAC48-B42E-49D5-BCF7-37D3AE515398}">
      <dsp:nvSpPr>
        <dsp:cNvPr id="0" name=""/>
        <dsp:cNvSpPr/>
      </dsp:nvSpPr>
      <dsp:spPr>
        <a:xfrm>
          <a:off x="0" y="0"/>
          <a:ext cx="14761639" cy="698660"/>
        </a:xfrm>
        <a:prstGeom prst="roundRect">
          <a:avLst/>
        </a:prstGeom>
        <a:solidFill>
          <a:schemeClr val="accent2"/>
        </a:solidFill>
        <a:ln w="19050" cap="flat" cmpd="sng"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en-US" sz="3600" kern="1200" dirty="0" smtClean="0">
              <a:solidFill>
                <a:schemeClr val="bg1"/>
              </a:solidFill>
            </a:rPr>
            <a:t>(</a:t>
          </a:r>
          <a:r>
            <a:rPr lang="zh-TW" sz="3600" kern="1200" dirty="0" smtClean="0">
              <a:solidFill>
                <a:schemeClr val="bg1"/>
              </a:solidFill>
            </a:rPr>
            <a:t>一</a:t>
          </a:r>
          <a:r>
            <a:rPr lang="en-US" sz="3600" kern="1200" dirty="0" smtClean="0">
              <a:solidFill>
                <a:schemeClr val="bg1"/>
              </a:solidFill>
            </a:rPr>
            <a:t>) </a:t>
          </a:r>
          <a:r>
            <a:rPr lang="zh-TW" sz="3600" kern="1200" dirty="0" smtClean="0">
              <a:solidFill>
                <a:schemeClr val="bg1"/>
              </a:solidFill>
            </a:rPr>
            <a:t>國際短期資金移轉出入迅速、失業率飆升</a:t>
          </a:r>
          <a:endParaRPr lang="zh-TW" sz="3600" kern="1200" dirty="0">
            <a:solidFill>
              <a:schemeClr val="bg1"/>
            </a:solidFill>
          </a:endParaRPr>
        </a:p>
      </dsp:txBody>
      <dsp:txXfrm>
        <a:off x="0" y="0"/>
        <a:ext cx="14761639" cy="69866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6643D14-905C-4534-995B-6EF99471D6C3}">
      <dsp:nvSpPr>
        <dsp:cNvPr id="0" name=""/>
        <dsp:cNvSpPr/>
      </dsp:nvSpPr>
      <dsp:spPr>
        <a:xfrm>
          <a:off x="0" y="7848868"/>
          <a:ext cx="14761639" cy="584615"/>
        </a:xfrm>
        <a:prstGeom prst="roundRect">
          <a:avLst/>
        </a:prstGeom>
        <a:solidFill>
          <a:schemeClr val="accent2"/>
        </a:solidFill>
        <a:ln w="19050" cap="flat" cmpd="sng"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en-US" sz="3600" kern="1200" dirty="0" smtClean="0">
              <a:solidFill>
                <a:schemeClr val="bg1"/>
              </a:solidFill>
            </a:rPr>
            <a:t>(</a:t>
          </a:r>
          <a:r>
            <a:rPr lang="zh-TW" sz="3600" kern="1200" dirty="0" smtClean="0">
              <a:solidFill>
                <a:schemeClr val="bg1"/>
              </a:solidFill>
            </a:rPr>
            <a:t>三</a:t>
          </a:r>
          <a:r>
            <a:rPr lang="en-US" sz="3600" kern="1200" dirty="0" smtClean="0">
              <a:solidFill>
                <a:schemeClr val="bg1"/>
              </a:solidFill>
            </a:rPr>
            <a:t>)</a:t>
          </a:r>
          <a:r>
            <a:rPr lang="zh-TW" sz="3600" kern="1200" dirty="0" smtClean="0">
              <a:solidFill>
                <a:schemeClr val="bg1"/>
              </a:solidFill>
            </a:rPr>
            <a:t>債務產生的巨幅虧空</a:t>
          </a:r>
          <a:endParaRPr lang="zh-TW" sz="3600" kern="1200" dirty="0">
            <a:solidFill>
              <a:schemeClr val="bg1"/>
            </a:solidFill>
          </a:endParaRPr>
        </a:p>
      </dsp:txBody>
      <dsp:txXfrm>
        <a:off x="0" y="7848868"/>
        <a:ext cx="14761639" cy="584615"/>
      </dsp:txXfrm>
    </dsp:sp>
    <dsp:sp modelId="{772E1D54-8C6D-4D51-8150-83604EC9B234}">
      <dsp:nvSpPr>
        <dsp:cNvPr id="0" name=""/>
        <dsp:cNvSpPr/>
      </dsp:nvSpPr>
      <dsp:spPr>
        <a:xfrm>
          <a:off x="0" y="3168348"/>
          <a:ext cx="14761639" cy="614770"/>
        </a:xfrm>
        <a:prstGeom prst="roundRect">
          <a:avLst/>
        </a:prstGeom>
        <a:solidFill>
          <a:schemeClr val="accent2"/>
        </a:solidFill>
        <a:ln w="19050" cap="flat" cmpd="sng"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en-US" sz="3600" kern="1200" dirty="0" smtClean="0">
              <a:solidFill>
                <a:schemeClr val="bg1"/>
              </a:solidFill>
            </a:rPr>
            <a:t>(</a:t>
          </a:r>
          <a:r>
            <a:rPr lang="zh-TW" sz="3600" kern="1200" dirty="0" smtClean="0">
              <a:solidFill>
                <a:schemeClr val="bg1"/>
              </a:solidFill>
            </a:rPr>
            <a:t>二</a:t>
          </a:r>
          <a:r>
            <a:rPr lang="en-US" sz="3600" kern="1200" dirty="0" smtClean="0">
              <a:solidFill>
                <a:schemeClr val="bg1"/>
              </a:solidFill>
            </a:rPr>
            <a:t>)</a:t>
          </a:r>
          <a:r>
            <a:rPr lang="zh-TW" sz="3600" kern="1200" dirty="0" smtClean="0">
              <a:solidFill>
                <a:schemeClr val="bg1"/>
              </a:solidFill>
            </a:rPr>
            <a:t>經濟崩解的混亂失序</a:t>
          </a:r>
          <a:endParaRPr lang="zh-TW" sz="3600" kern="1200" dirty="0">
            <a:solidFill>
              <a:schemeClr val="bg1"/>
            </a:solidFill>
          </a:endParaRPr>
        </a:p>
      </dsp:txBody>
      <dsp:txXfrm>
        <a:off x="0" y="3168348"/>
        <a:ext cx="14761639" cy="614770"/>
      </dsp:txXfrm>
    </dsp:sp>
    <dsp:sp modelId="{CE1DAC48-B42E-49D5-BCF7-37D3AE515398}">
      <dsp:nvSpPr>
        <dsp:cNvPr id="0" name=""/>
        <dsp:cNvSpPr/>
      </dsp:nvSpPr>
      <dsp:spPr>
        <a:xfrm>
          <a:off x="0" y="0"/>
          <a:ext cx="14761639" cy="698660"/>
        </a:xfrm>
        <a:prstGeom prst="roundRect">
          <a:avLst/>
        </a:prstGeom>
        <a:solidFill>
          <a:schemeClr val="accent2"/>
        </a:solidFill>
        <a:ln w="19050" cap="flat" cmpd="sng"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en-US" sz="3600" kern="1200" dirty="0" smtClean="0">
              <a:solidFill>
                <a:schemeClr val="bg1"/>
              </a:solidFill>
            </a:rPr>
            <a:t>(</a:t>
          </a:r>
          <a:r>
            <a:rPr lang="zh-TW" sz="3600" kern="1200" dirty="0" smtClean="0">
              <a:solidFill>
                <a:schemeClr val="bg1"/>
              </a:solidFill>
            </a:rPr>
            <a:t>一</a:t>
          </a:r>
          <a:r>
            <a:rPr lang="en-US" sz="3600" kern="1200" dirty="0" smtClean="0">
              <a:solidFill>
                <a:schemeClr val="bg1"/>
              </a:solidFill>
            </a:rPr>
            <a:t>) </a:t>
          </a:r>
          <a:r>
            <a:rPr lang="zh-TW" sz="3600" kern="1200" dirty="0" smtClean="0">
              <a:solidFill>
                <a:schemeClr val="bg1"/>
              </a:solidFill>
            </a:rPr>
            <a:t>銀行擠兌潮的風暴</a:t>
          </a:r>
          <a:endParaRPr lang="zh-TW" sz="3600" kern="1200" dirty="0">
            <a:solidFill>
              <a:schemeClr val="bg1"/>
            </a:solidFill>
          </a:endParaRPr>
        </a:p>
      </dsp:txBody>
      <dsp:txXfrm>
        <a:off x="0" y="0"/>
        <a:ext cx="14761639" cy="698660"/>
      </dsp:txXfrm>
    </dsp:sp>
    <dsp:sp modelId="{6240D013-6539-4D2D-BEB5-A44DFD70D3B8}">
      <dsp:nvSpPr>
        <dsp:cNvPr id="0" name=""/>
        <dsp:cNvSpPr/>
      </dsp:nvSpPr>
      <dsp:spPr>
        <a:xfrm>
          <a:off x="0" y="11377260"/>
          <a:ext cx="14761639" cy="577690"/>
        </a:xfrm>
        <a:prstGeom prst="roundRect">
          <a:avLst/>
        </a:prstGeom>
        <a:solidFill>
          <a:schemeClr val="accent2"/>
        </a:solidFill>
        <a:ln w="19050" cap="flat" cmpd="sng"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137160" tIns="137160" rIns="137160" bIns="137160" numCol="1" spcCol="1270" anchor="ctr" anchorCtr="0">
          <a:noAutofit/>
        </a:bodyPr>
        <a:lstStyle/>
        <a:p>
          <a:pPr lvl="0" algn="l" defTabSz="1600200">
            <a:lnSpc>
              <a:spcPct val="90000"/>
            </a:lnSpc>
            <a:spcBef>
              <a:spcPct val="0"/>
            </a:spcBef>
            <a:spcAft>
              <a:spcPct val="35000"/>
            </a:spcAft>
          </a:pPr>
          <a:r>
            <a:rPr lang="en-US" altLang="zh-TW" sz="3600" kern="1200" dirty="0" smtClean="0">
              <a:solidFill>
                <a:schemeClr val="bg1"/>
              </a:solidFill>
            </a:rPr>
            <a:t>(</a:t>
          </a:r>
          <a:r>
            <a:rPr lang="zh-TW" altLang="en-US" sz="3600" kern="1200" dirty="0" smtClean="0">
              <a:solidFill>
                <a:schemeClr val="bg1"/>
              </a:solidFill>
            </a:rPr>
            <a:t>四</a:t>
          </a:r>
          <a:r>
            <a:rPr lang="en-US" altLang="zh-TW" sz="3600" kern="1200" dirty="0" smtClean="0">
              <a:solidFill>
                <a:schemeClr val="bg1"/>
              </a:solidFill>
            </a:rPr>
            <a:t>)</a:t>
          </a:r>
          <a:r>
            <a:rPr lang="zh-TW" sz="3600" kern="1200" dirty="0" smtClean="0">
              <a:solidFill>
                <a:schemeClr val="bg1"/>
              </a:solidFill>
            </a:rPr>
            <a:t>大量的企業破產</a:t>
          </a:r>
          <a:endParaRPr lang="zh-TW" sz="3600" kern="1200" dirty="0">
            <a:solidFill>
              <a:schemeClr val="bg1"/>
            </a:solidFill>
          </a:endParaRPr>
        </a:p>
      </dsp:txBody>
      <dsp:txXfrm>
        <a:off x="0" y="11377260"/>
        <a:ext cx="14761639" cy="57769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Ref idx="1002">
        <a:schemeClr val="bg2"/>
      </p:bgRef>
    </p:bg>
    <p:spTree>
      <p:nvGrpSpPr>
        <p:cNvPr id="1" name=""/>
        <p:cNvGrpSpPr/>
        <p:nvPr/>
      </p:nvGrpSpPr>
      <p:grpSpPr>
        <a:xfrm>
          <a:off x="0" y="0"/>
          <a:ext cx="0" cy="0"/>
          <a:chOff x="0" y="0"/>
          <a:chExt cx="0" cy="0"/>
        </a:xfrm>
      </p:grpSpPr>
      <p:sp>
        <p:nvSpPr>
          <p:cNvPr id="7" name="手繪多邊形 6"/>
          <p:cNvSpPr>
            <a:spLocks/>
          </p:cNvSpPr>
          <p:nvPr/>
        </p:nvSpPr>
        <p:spPr bwMode="auto">
          <a:xfrm>
            <a:off x="0" y="30412507"/>
            <a:ext cx="32918400" cy="13522468"/>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438903" tIns="219451" rIns="438903" bIns="219451" anchor="t" compatLnSpc="1"/>
          <a:lstStyle/>
          <a:p>
            <a:endParaRPr kumimoji="0" lang="en-US"/>
          </a:p>
        </p:txBody>
      </p:sp>
      <p:sp>
        <p:nvSpPr>
          <p:cNvPr id="8" name="手繪多邊形 7"/>
          <p:cNvSpPr>
            <a:spLocks/>
          </p:cNvSpPr>
          <p:nvPr/>
        </p:nvSpPr>
        <p:spPr bwMode="auto">
          <a:xfrm>
            <a:off x="21979892" y="0"/>
            <a:ext cx="10938510" cy="43889613"/>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438903" tIns="219451" rIns="438903" bIns="219451" anchor="t" compatLnSpc="1"/>
          <a:lstStyle/>
          <a:p>
            <a:endParaRPr kumimoji="0" lang="en-US"/>
          </a:p>
        </p:txBody>
      </p:sp>
      <p:sp>
        <p:nvSpPr>
          <p:cNvPr id="9" name="標題 8"/>
          <p:cNvSpPr>
            <a:spLocks noGrp="1"/>
          </p:cNvSpPr>
          <p:nvPr>
            <p:ph type="ctrTitle"/>
          </p:nvPr>
        </p:nvSpPr>
        <p:spPr>
          <a:xfrm>
            <a:off x="1544630" y="21359612"/>
            <a:ext cx="23328173" cy="14727403"/>
          </a:xfrm>
        </p:spPr>
        <p:txBody>
          <a:bodyPr rIns="219451"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zh-TW" altLang="en-US" smtClean="0"/>
              <a:t>按一下以編輯母片標題樣式</a:t>
            </a:r>
            <a:endParaRPr kumimoji="0" lang="en-US"/>
          </a:p>
        </p:txBody>
      </p:sp>
      <p:sp>
        <p:nvSpPr>
          <p:cNvPr id="17" name="副標題 16"/>
          <p:cNvSpPr>
            <a:spLocks noGrp="1"/>
          </p:cNvSpPr>
          <p:nvPr>
            <p:ph type="subTitle" idx="1"/>
          </p:nvPr>
        </p:nvSpPr>
        <p:spPr>
          <a:xfrm>
            <a:off x="1558980" y="9886440"/>
            <a:ext cx="23328173" cy="11216234"/>
          </a:xfrm>
        </p:spPr>
        <p:txBody>
          <a:bodyPr tIns="0" rIns="219451" bIns="0" anchor="b">
            <a:normAutofit/>
          </a:bodyPr>
          <a:lstStyle>
            <a:lvl1pPr marL="0" indent="0" algn="r">
              <a:buNone/>
              <a:defRPr sz="9600">
                <a:solidFill>
                  <a:schemeClr val="tx1"/>
                </a:solidFill>
                <a:effectLst/>
              </a:defRPr>
            </a:lvl1pPr>
            <a:lvl2pPr marL="2194514" indent="0" algn="ctr">
              <a:buNone/>
            </a:lvl2pPr>
            <a:lvl3pPr marL="4389029" indent="0" algn="ctr">
              <a:buNone/>
            </a:lvl3pPr>
            <a:lvl4pPr marL="6583543" indent="0" algn="ctr">
              <a:buNone/>
            </a:lvl4pPr>
            <a:lvl5pPr marL="8778057" indent="0" algn="ctr">
              <a:buNone/>
            </a:lvl5pPr>
            <a:lvl6pPr marL="10972571" indent="0" algn="ctr">
              <a:buNone/>
            </a:lvl6pPr>
            <a:lvl7pPr marL="13167086" indent="0" algn="ctr">
              <a:buNone/>
            </a:lvl7pPr>
            <a:lvl8pPr marL="15361600" indent="0" algn="ctr">
              <a:buNone/>
            </a:lvl8pPr>
            <a:lvl9pPr marL="17556114" indent="0" algn="ctr">
              <a:buNone/>
            </a:lvl9pPr>
          </a:lstStyle>
          <a:p>
            <a:r>
              <a:rPr kumimoji="0" lang="zh-TW" altLang="en-US" smtClean="0"/>
              <a:t>按一下以編輯母片副標題樣式</a:t>
            </a:r>
            <a:endParaRPr kumimoji="0" lang="en-US"/>
          </a:p>
        </p:txBody>
      </p:sp>
      <p:sp>
        <p:nvSpPr>
          <p:cNvPr id="30" name="日期版面配置區 29"/>
          <p:cNvSpPr>
            <a:spLocks noGrp="1"/>
          </p:cNvSpPr>
          <p:nvPr>
            <p:ph type="dt" sz="half" idx="10"/>
          </p:nvPr>
        </p:nvSpPr>
        <p:spPr/>
        <p:txBody>
          <a:bodyPr/>
          <a:lstStyle/>
          <a:p>
            <a:fld id="{E03531F1-51B4-4FBB-A090-554E34A5B4C2}" type="datetimeFigureOut">
              <a:rPr lang="zh-TW" altLang="en-US" smtClean="0"/>
              <a:pPr/>
              <a:t>2016/5/15</a:t>
            </a:fld>
            <a:endParaRPr lang="zh-TW" altLang="en-US"/>
          </a:p>
        </p:txBody>
      </p:sp>
      <p:sp>
        <p:nvSpPr>
          <p:cNvPr id="19" name="頁尾版面配置區 18"/>
          <p:cNvSpPr>
            <a:spLocks noGrp="1"/>
          </p:cNvSpPr>
          <p:nvPr>
            <p:ph type="ftr" sz="quarter" idx="11"/>
          </p:nvPr>
        </p:nvSpPr>
        <p:spPr/>
        <p:txBody>
          <a:bodyPr/>
          <a:lstStyle/>
          <a:p>
            <a:endParaRPr lang="zh-TW" altLang="en-US"/>
          </a:p>
        </p:txBody>
      </p:sp>
      <p:sp>
        <p:nvSpPr>
          <p:cNvPr id="27" name="投影片編號版面配置區 26"/>
          <p:cNvSpPr>
            <a:spLocks noGrp="1"/>
          </p:cNvSpPr>
          <p:nvPr>
            <p:ph type="sldNum" sz="quarter" idx="12"/>
          </p:nvPr>
        </p:nvSpPr>
        <p:spPr/>
        <p:txBody>
          <a:bodyPr/>
          <a:lstStyle/>
          <a:p>
            <a:fld id="{708D2B2C-2B7B-44CB-9E3E-4792FDB7750D}" type="slidenum">
              <a:rPr lang="zh-TW" altLang="en-US" smtClean="0"/>
              <a:pPr/>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E03531F1-51B4-4FBB-A090-554E34A5B4C2}" type="datetimeFigureOut">
              <a:rPr lang="zh-TW" altLang="en-US" smtClean="0"/>
              <a:pPr/>
              <a:t>2016/5/15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08D2B2C-2B7B-44CB-9E3E-4792FDB7750D}"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23865840" y="1757623"/>
            <a:ext cx="7406640" cy="37448406"/>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1645920" y="1757623"/>
            <a:ext cx="21671280" cy="37448406"/>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E03531F1-51B4-4FBB-A090-554E34A5B4C2}" type="datetimeFigureOut">
              <a:rPr lang="zh-TW" altLang="en-US" smtClean="0"/>
              <a:pPr/>
              <a:t>2016/5/15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08D2B2C-2B7B-44CB-9E3E-4792FDB7750D}"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lgn="l">
              <a:defRPr/>
            </a:lvl1pPr>
          </a:lstStyle>
          <a:p>
            <a:r>
              <a:rPr kumimoji="0" lang="zh-TW" altLang="en-US" smtClean="0"/>
              <a:t>按一下以編輯母片標題樣式</a:t>
            </a:r>
            <a:endParaRPr kumimoji="0" lang="en-US"/>
          </a:p>
        </p:txBody>
      </p:sp>
      <p:sp>
        <p:nvSpPr>
          <p:cNvPr id="3" name="內容版面配置區 2"/>
          <p:cNvSpPr>
            <a:spLocks noGrp="1"/>
          </p:cNvSpPr>
          <p:nvPr>
            <p:ph idx="1"/>
          </p:nvPr>
        </p:nvSpPr>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E03531F1-51B4-4FBB-A090-554E34A5B4C2}" type="datetimeFigureOut">
              <a:rPr lang="zh-TW" altLang="en-US" smtClean="0"/>
              <a:pPr/>
              <a:t>2016/5/15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08D2B2C-2B7B-44CB-9E3E-4792FDB7750D}"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區段標題">
    <p:bg>
      <p:bgRef idx="1002">
        <a:schemeClr val="bg2"/>
      </p:bgRef>
    </p:bg>
    <p:spTree>
      <p:nvGrpSpPr>
        <p:cNvPr id="1" name=""/>
        <p:cNvGrpSpPr/>
        <p:nvPr/>
      </p:nvGrpSpPr>
      <p:grpSpPr>
        <a:xfrm>
          <a:off x="0" y="0"/>
          <a:ext cx="0" cy="0"/>
          <a:chOff x="0" y="0"/>
          <a:chExt cx="0" cy="0"/>
        </a:xfrm>
      </p:grpSpPr>
      <p:sp>
        <p:nvSpPr>
          <p:cNvPr id="7" name="手繪多邊形 6"/>
          <p:cNvSpPr>
            <a:spLocks/>
          </p:cNvSpPr>
          <p:nvPr/>
        </p:nvSpPr>
        <p:spPr bwMode="auto">
          <a:xfrm>
            <a:off x="0" y="30412507"/>
            <a:ext cx="32918400" cy="13522468"/>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438903" tIns="219451" rIns="438903" bIns="219451" anchor="t" compatLnSpc="1"/>
          <a:lstStyle/>
          <a:p>
            <a:endParaRPr kumimoji="0" lang="en-US"/>
          </a:p>
        </p:txBody>
      </p:sp>
      <p:sp>
        <p:nvSpPr>
          <p:cNvPr id="9" name="手繪多邊形 8"/>
          <p:cNvSpPr>
            <a:spLocks/>
          </p:cNvSpPr>
          <p:nvPr/>
        </p:nvSpPr>
        <p:spPr bwMode="auto">
          <a:xfrm>
            <a:off x="21979892" y="0"/>
            <a:ext cx="10938510" cy="43889613"/>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438903" tIns="219451" rIns="438903" bIns="219451" anchor="t" compatLnSpc="1"/>
          <a:lstStyle/>
          <a:p>
            <a:endParaRPr kumimoji="0" lang="en-US"/>
          </a:p>
        </p:txBody>
      </p:sp>
      <p:sp>
        <p:nvSpPr>
          <p:cNvPr id="2" name="標題 1"/>
          <p:cNvSpPr>
            <a:spLocks noGrp="1"/>
          </p:cNvSpPr>
          <p:nvPr>
            <p:ph type="title"/>
          </p:nvPr>
        </p:nvSpPr>
        <p:spPr>
          <a:xfrm>
            <a:off x="2468880" y="22935730"/>
            <a:ext cx="23865840" cy="11688301"/>
          </a:xfrm>
        </p:spPr>
        <p:txBody>
          <a:bodyPr tIns="0" bIns="0" anchor="t"/>
          <a:lstStyle>
            <a:lvl1pPr algn="l">
              <a:buNone/>
              <a:defRPr sz="20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2468880" y="15908545"/>
            <a:ext cx="23865840" cy="6826556"/>
          </a:xfrm>
        </p:spPr>
        <p:txBody>
          <a:bodyPr lIns="219451" tIns="0" rIns="219451" bIns="0" anchor="b"/>
          <a:lstStyle>
            <a:lvl1pPr marL="0" indent="0" algn="l">
              <a:buNone/>
              <a:defRPr sz="9600">
                <a:solidFill>
                  <a:schemeClr val="tx1"/>
                </a:solidFill>
                <a:effectLst/>
              </a:defRPr>
            </a:lvl1pPr>
            <a:lvl2pPr>
              <a:buNone/>
              <a:defRPr sz="8600">
                <a:solidFill>
                  <a:schemeClr val="tx1">
                    <a:tint val="75000"/>
                  </a:schemeClr>
                </a:solidFill>
              </a:defRPr>
            </a:lvl2pPr>
            <a:lvl3pPr>
              <a:buNone/>
              <a:defRPr sz="7700">
                <a:solidFill>
                  <a:schemeClr val="tx1">
                    <a:tint val="75000"/>
                  </a:schemeClr>
                </a:solidFill>
              </a:defRPr>
            </a:lvl3pPr>
            <a:lvl4pPr>
              <a:buNone/>
              <a:defRPr sz="6700">
                <a:solidFill>
                  <a:schemeClr val="tx1">
                    <a:tint val="75000"/>
                  </a:schemeClr>
                </a:solidFill>
              </a:defRPr>
            </a:lvl4pPr>
            <a:lvl5pPr>
              <a:buNone/>
              <a:defRPr sz="6700">
                <a:solidFill>
                  <a:schemeClr val="tx1">
                    <a:tint val="75000"/>
                  </a:schemeClr>
                </a:solidFill>
              </a:defRPr>
            </a:lvl5pPr>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p:txBody>
          <a:bodyPr/>
          <a:lstStyle/>
          <a:p>
            <a:fld id="{E03531F1-51B4-4FBB-A090-554E34A5B4C2}" type="datetimeFigureOut">
              <a:rPr lang="zh-TW" altLang="en-US" smtClean="0"/>
              <a:pPr/>
              <a:t>2016/5/15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08D2B2C-2B7B-44CB-9E3E-4792FDB7750D}" type="slidenum">
              <a:rPr lang="zh-TW" altLang="en-US" smtClean="0"/>
              <a:pPr/>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1645920" y="1757619"/>
            <a:ext cx="26883360" cy="7314936"/>
          </a:xfrm>
        </p:spPr>
        <p:txBody>
          <a:bodyPr/>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1645920" y="10240913"/>
            <a:ext cx="13167360" cy="28965116"/>
          </a:xfrm>
        </p:spPr>
        <p:txBody>
          <a:bodyPr/>
          <a:lstStyle>
            <a:lvl1pPr>
              <a:defRPr sz="12500"/>
            </a:lvl1pPr>
            <a:lvl2pPr>
              <a:defRPr sz="10600"/>
            </a:lvl2pPr>
            <a:lvl3pPr>
              <a:defRPr sz="9600"/>
            </a:lvl3pPr>
            <a:lvl4pPr>
              <a:defRPr sz="8600"/>
            </a:lvl4pPr>
            <a:lvl5pPr>
              <a:defRPr sz="8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15361920" y="10240913"/>
            <a:ext cx="13167360" cy="28965116"/>
          </a:xfrm>
        </p:spPr>
        <p:txBody>
          <a:bodyPr/>
          <a:lstStyle>
            <a:lvl1pPr>
              <a:defRPr sz="12500"/>
            </a:lvl1pPr>
            <a:lvl2pPr>
              <a:defRPr sz="10600"/>
            </a:lvl2pPr>
            <a:lvl3pPr>
              <a:defRPr sz="9600"/>
            </a:lvl3pPr>
            <a:lvl4pPr>
              <a:defRPr sz="8600"/>
            </a:lvl4pPr>
            <a:lvl5pPr>
              <a:defRPr sz="8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E03531F1-51B4-4FBB-A090-554E34A5B4C2}" type="datetimeFigureOut">
              <a:rPr lang="zh-TW" altLang="en-US" smtClean="0"/>
              <a:pPr/>
              <a:t>2016/5/15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08D2B2C-2B7B-44CB-9E3E-4792FDB7750D}"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1645920" y="1747457"/>
            <a:ext cx="29626560" cy="7314936"/>
          </a:xfrm>
        </p:spPr>
        <p:txBody>
          <a:bodyPr anchor="ctr"/>
          <a:lstStyle>
            <a:lvl1pPr>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1645920" y="35111690"/>
            <a:ext cx="14544677" cy="5364286"/>
          </a:xfrm>
        </p:spPr>
        <p:txBody>
          <a:bodyPr anchor="t"/>
          <a:lstStyle>
            <a:lvl1pPr marL="0" indent="0">
              <a:buNone/>
              <a:defRPr sz="11500" b="1">
                <a:solidFill>
                  <a:schemeClr val="accent1"/>
                </a:solidFill>
              </a:defRPr>
            </a:lvl1pPr>
            <a:lvl2pPr>
              <a:buNone/>
              <a:defRPr sz="9600" b="1"/>
            </a:lvl2pPr>
            <a:lvl3pPr>
              <a:buNone/>
              <a:defRPr sz="8600" b="1"/>
            </a:lvl3pPr>
            <a:lvl4pPr>
              <a:buNone/>
              <a:defRPr sz="7700" b="1"/>
            </a:lvl4pPr>
            <a:lvl5pPr>
              <a:buNone/>
              <a:defRPr sz="7700" b="1"/>
            </a:lvl5pPr>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16722092" y="35111690"/>
            <a:ext cx="14550390" cy="5364286"/>
          </a:xfrm>
        </p:spPr>
        <p:txBody>
          <a:bodyPr anchor="t"/>
          <a:lstStyle>
            <a:lvl1pPr marL="0" indent="0">
              <a:buNone/>
              <a:defRPr sz="11500" b="1">
                <a:solidFill>
                  <a:schemeClr val="accent1"/>
                </a:solidFill>
              </a:defRPr>
            </a:lvl1pPr>
            <a:lvl2pPr>
              <a:buNone/>
              <a:defRPr sz="9600" b="1"/>
            </a:lvl2pPr>
            <a:lvl3pPr>
              <a:buNone/>
              <a:defRPr sz="8600" b="1"/>
            </a:lvl3pPr>
            <a:lvl4pPr>
              <a:buNone/>
              <a:defRPr sz="7700" b="1"/>
            </a:lvl4pPr>
            <a:lvl5pPr>
              <a:buNone/>
              <a:defRPr sz="7700" b="1"/>
            </a:lvl5pPr>
          </a:lstStyle>
          <a:p>
            <a:pPr lvl="0" eaLnBrk="1" latinLnBrk="0" hangingPunct="1"/>
            <a:r>
              <a:rPr kumimoji="0" lang="zh-TW" altLang="en-US" smtClean="0"/>
              <a:t>按一下以編輯母片文字樣式</a:t>
            </a:r>
          </a:p>
        </p:txBody>
      </p:sp>
      <p:sp>
        <p:nvSpPr>
          <p:cNvPr id="5" name="內容版面配置區 4"/>
          <p:cNvSpPr>
            <a:spLocks noGrp="1"/>
          </p:cNvSpPr>
          <p:nvPr>
            <p:ph sz="quarter" idx="2"/>
          </p:nvPr>
        </p:nvSpPr>
        <p:spPr>
          <a:xfrm>
            <a:off x="1645920" y="9707889"/>
            <a:ext cx="14544677" cy="25226371"/>
          </a:xfrm>
        </p:spPr>
        <p:txBody>
          <a:bodyPr/>
          <a:lstStyle>
            <a:lvl1pPr>
              <a:defRPr sz="11500"/>
            </a:lvl1pPr>
            <a:lvl2pPr>
              <a:defRPr sz="9600"/>
            </a:lvl2pPr>
            <a:lvl3pPr>
              <a:defRPr sz="8600"/>
            </a:lvl3pPr>
            <a:lvl4pPr>
              <a:defRPr sz="7700"/>
            </a:lvl4pPr>
            <a:lvl5pPr>
              <a:defRPr sz="77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6" name="內容版面配置區 5"/>
          <p:cNvSpPr>
            <a:spLocks noGrp="1"/>
          </p:cNvSpPr>
          <p:nvPr>
            <p:ph sz="quarter" idx="4"/>
          </p:nvPr>
        </p:nvSpPr>
        <p:spPr>
          <a:xfrm>
            <a:off x="16722092" y="9707889"/>
            <a:ext cx="14550390" cy="25226371"/>
          </a:xfrm>
        </p:spPr>
        <p:txBody>
          <a:bodyPr/>
          <a:lstStyle>
            <a:lvl1pPr>
              <a:defRPr sz="11500"/>
            </a:lvl1pPr>
            <a:lvl2pPr>
              <a:defRPr sz="9600"/>
            </a:lvl2pPr>
            <a:lvl3pPr>
              <a:defRPr sz="8600"/>
            </a:lvl3pPr>
            <a:lvl4pPr>
              <a:defRPr sz="7700"/>
            </a:lvl4pPr>
            <a:lvl5pPr>
              <a:defRPr sz="77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p>
            <a:fld id="{E03531F1-51B4-4FBB-A090-554E34A5B4C2}" type="datetimeFigureOut">
              <a:rPr lang="zh-TW" altLang="en-US" smtClean="0"/>
              <a:pPr/>
              <a:t>2016/5/15</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708D2B2C-2B7B-44CB-9E3E-4792FDB7750D}"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1645920" y="1755584"/>
            <a:ext cx="26894333" cy="7314936"/>
          </a:xfrm>
        </p:spPr>
        <p:txBody>
          <a:bodyPr anchor="ctr"/>
          <a:lstStyle>
            <a:lvl1pPr algn="l">
              <a:defRPr sz="22100"/>
            </a:lvl1pPr>
          </a:lstStyle>
          <a:p>
            <a:r>
              <a:rPr kumimoji="0" lang="zh-TW" altLang="en-US" smtClean="0"/>
              <a:t>按一下以編輯母片標題樣式</a:t>
            </a:r>
            <a:endParaRPr kumimoji="0" lang="en-US"/>
          </a:p>
        </p:txBody>
      </p:sp>
      <p:sp>
        <p:nvSpPr>
          <p:cNvPr id="7" name="日期版面配置區 6"/>
          <p:cNvSpPr>
            <a:spLocks noGrp="1"/>
          </p:cNvSpPr>
          <p:nvPr>
            <p:ph type="dt" sz="half" idx="10"/>
          </p:nvPr>
        </p:nvSpPr>
        <p:spPr/>
        <p:txBody>
          <a:bodyPr/>
          <a:lstStyle/>
          <a:p>
            <a:fld id="{E03531F1-51B4-4FBB-A090-554E34A5B4C2}" type="datetimeFigureOut">
              <a:rPr lang="zh-TW" altLang="en-US" smtClean="0"/>
              <a:pPr/>
              <a:t>2016/5/15</a:t>
            </a:fld>
            <a:endParaRPr lang="zh-TW" altLang="en-US"/>
          </a:p>
        </p:txBody>
      </p:sp>
      <p:sp>
        <p:nvSpPr>
          <p:cNvPr id="8" name="投影片編號版面配置區 7"/>
          <p:cNvSpPr>
            <a:spLocks noGrp="1"/>
          </p:cNvSpPr>
          <p:nvPr>
            <p:ph type="sldNum" sz="quarter" idx="11"/>
          </p:nvPr>
        </p:nvSpPr>
        <p:spPr/>
        <p:txBody>
          <a:bodyPr/>
          <a:lstStyle/>
          <a:p>
            <a:fld id="{708D2B2C-2B7B-44CB-9E3E-4792FDB7750D}" type="slidenum">
              <a:rPr lang="zh-TW" altLang="en-US" smtClean="0"/>
              <a:pPr/>
              <a:t>‹#›</a:t>
            </a:fld>
            <a:endParaRPr lang="zh-TW" altLang="en-US"/>
          </a:p>
        </p:txBody>
      </p:sp>
      <p:sp>
        <p:nvSpPr>
          <p:cNvPr id="9" name="頁尾版面配置區 8"/>
          <p:cNvSpPr>
            <a:spLocks noGrp="1"/>
          </p:cNvSpPr>
          <p:nvPr>
            <p:ph type="ftr" sz="quarter" idx="12"/>
          </p:nvPr>
        </p:nvSpPr>
        <p:spPr/>
        <p:txBody>
          <a:bodyPr/>
          <a:lstStyle/>
          <a:p>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E03531F1-51B4-4FBB-A090-554E34A5B4C2}" type="datetimeFigureOut">
              <a:rPr lang="zh-TW" altLang="en-US" smtClean="0"/>
              <a:pPr/>
              <a:t>2016/5/15</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708D2B2C-2B7B-44CB-9E3E-4792FDB7750D}"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1645920" y="7587105"/>
            <a:ext cx="11521440" cy="4673431"/>
          </a:xfrm>
        </p:spPr>
        <p:txBody>
          <a:bodyPr tIns="0" bIns="0" anchor="t"/>
          <a:lstStyle>
            <a:lvl1pPr algn="l">
              <a:buNone/>
              <a:defRPr sz="8600" b="1">
                <a:solidFill>
                  <a:schemeClr val="accent1"/>
                </a:solidFill>
              </a:defRPr>
            </a:lvl1pPr>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1645920" y="1372264"/>
            <a:ext cx="9875520" cy="5851948"/>
          </a:xfrm>
        </p:spPr>
        <p:txBody>
          <a:bodyPr lIns="219451" tIns="0" rIns="219451" bIns="0" anchor="b"/>
          <a:lstStyle>
            <a:lvl1pPr marL="0" indent="0" algn="l">
              <a:buNone/>
              <a:defRPr sz="6700"/>
            </a:lvl1pPr>
            <a:lvl2pPr>
              <a:buNone/>
              <a:defRPr sz="5800"/>
            </a:lvl2pPr>
            <a:lvl3pPr>
              <a:buNone/>
              <a:defRPr sz="4800"/>
            </a:lvl3pPr>
            <a:lvl4pPr>
              <a:buNone/>
              <a:defRPr sz="4300"/>
            </a:lvl4pPr>
            <a:lvl5pPr>
              <a:buNone/>
              <a:defRPr sz="4300"/>
            </a:lvl5pPr>
          </a:lstStyle>
          <a:p>
            <a:pPr lvl="0" eaLnBrk="1" latinLnBrk="0" hangingPunct="1"/>
            <a:r>
              <a:rPr kumimoji="0" lang="zh-TW" altLang="en-US" smtClean="0"/>
              <a:t>按一下以編輯母片文字樣式</a:t>
            </a:r>
          </a:p>
        </p:txBody>
      </p:sp>
      <p:sp>
        <p:nvSpPr>
          <p:cNvPr id="4" name="內容版面配置區 3"/>
          <p:cNvSpPr>
            <a:spLocks noGrp="1"/>
          </p:cNvSpPr>
          <p:nvPr>
            <p:ph sz="half" idx="1"/>
          </p:nvPr>
        </p:nvSpPr>
        <p:spPr>
          <a:xfrm>
            <a:off x="1645920" y="12679222"/>
            <a:ext cx="25511760" cy="24383118"/>
          </a:xfrm>
        </p:spPr>
        <p:txBody>
          <a:bodyPr/>
          <a:lstStyle>
            <a:lvl1pPr>
              <a:defRPr sz="13400"/>
            </a:lvl1pPr>
            <a:lvl2pPr>
              <a:defRPr sz="11500"/>
            </a:lvl2pPr>
            <a:lvl3pPr>
              <a:defRPr sz="10600"/>
            </a:lvl3pPr>
            <a:lvl4pPr>
              <a:defRPr sz="9600"/>
            </a:lvl4pPr>
            <a:lvl5pPr>
              <a:defRPr sz="9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E03531F1-51B4-4FBB-A090-554E34A5B4C2}" type="datetimeFigureOut">
              <a:rPr lang="zh-TW" altLang="en-US" smtClean="0"/>
              <a:pPr/>
              <a:t>2016/5/15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a:xfrm>
            <a:off x="29363213" y="41099726"/>
            <a:ext cx="2743200" cy="2336716"/>
          </a:xfrm>
        </p:spPr>
        <p:txBody>
          <a:bodyPr/>
          <a:lstStyle/>
          <a:p>
            <a:fld id="{708D2B2C-2B7B-44CB-9E3E-4792FDB7750D}"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20004235" y="10916143"/>
            <a:ext cx="10993925" cy="8024081"/>
          </a:xfrm>
        </p:spPr>
        <p:txBody>
          <a:bodyPr anchor="b"/>
          <a:lstStyle>
            <a:lvl1pPr algn="l">
              <a:buNone/>
              <a:defRPr sz="10600" b="1">
                <a:solidFill>
                  <a:schemeClr val="accent1"/>
                </a:solidFill>
              </a:defRPr>
            </a:lvl1pPr>
          </a:lstStyle>
          <a:p>
            <a:r>
              <a:rPr kumimoji="0" lang="zh-TW" altLang="en-US" smtClean="0"/>
              <a:t>按一下以編輯母片標題樣式</a:t>
            </a:r>
            <a:endParaRPr kumimoji="0" lang="en-US"/>
          </a:p>
        </p:txBody>
      </p:sp>
      <p:sp>
        <p:nvSpPr>
          <p:cNvPr id="3" name="圖片版面配置區 2"/>
          <p:cNvSpPr>
            <a:spLocks noGrp="1"/>
          </p:cNvSpPr>
          <p:nvPr>
            <p:ph type="pic" idx="1"/>
          </p:nvPr>
        </p:nvSpPr>
        <p:spPr>
          <a:xfrm>
            <a:off x="3836261" y="6527169"/>
            <a:ext cx="14813280" cy="26333768"/>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15400"/>
            </a:lvl1pPr>
          </a:lstStyle>
          <a:p>
            <a:r>
              <a:rPr kumimoji="0" lang="zh-TW" altLang="en-US" smtClean="0"/>
              <a:t>按一下圖示以新增圖片</a:t>
            </a:r>
            <a:endParaRPr kumimoji="0" lang="en-US" dirty="0"/>
          </a:p>
        </p:txBody>
      </p:sp>
      <p:sp>
        <p:nvSpPr>
          <p:cNvPr id="4" name="文字版面配置區 3"/>
          <p:cNvSpPr>
            <a:spLocks noGrp="1"/>
          </p:cNvSpPr>
          <p:nvPr>
            <p:ph type="body" sz="half" idx="2"/>
          </p:nvPr>
        </p:nvSpPr>
        <p:spPr>
          <a:xfrm>
            <a:off x="20004242" y="19191402"/>
            <a:ext cx="10993918" cy="17045668"/>
          </a:xfrm>
        </p:spPr>
        <p:txBody>
          <a:bodyPr lIns="219451" rIns="219451"/>
          <a:lstStyle>
            <a:lvl1pPr marL="0" indent="0">
              <a:buFontTx/>
              <a:buNone/>
              <a:defRPr sz="5800"/>
            </a:lvl1pPr>
            <a:lvl2pPr>
              <a:buFontTx/>
              <a:buNone/>
              <a:defRPr sz="5800"/>
            </a:lvl2pPr>
            <a:lvl3pPr>
              <a:buFontTx/>
              <a:buNone/>
              <a:defRPr sz="4800"/>
            </a:lvl3pPr>
            <a:lvl4pPr>
              <a:buFontTx/>
              <a:buNone/>
              <a:defRPr sz="4300"/>
            </a:lvl4pPr>
            <a:lvl5pPr>
              <a:buFontTx/>
              <a:buNone/>
              <a:defRPr sz="4300"/>
            </a:lvl5pPr>
          </a:lstStyle>
          <a:p>
            <a:pPr lvl="0" eaLnBrk="1" latinLnBrk="0" hangingPunct="1"/>
            <a:r>
              <a:rPr kumimoji="0" lang="zh-TW" altLang="en-US" smtClean="0"/>
              <a:t>按一下以編輯母片文字樣式</a:t>
            </a:r>
          </a:p>
        </p:txBody>
      </p:sp>
      <p:sp>
        <p:nvSpPr>
          <p:cNvPr id="5" name="日期版面配置區 4"/>
          <p:cNvSpPr>
            <a:spLocks noGrp="1"/>
          </p:cNvSpPr>
          <p:nvPr>
            <p:ph type="dt" sz="half" idx="10"/>
          </p:nvPr>
        </p:nvSpPr>
        <p:spPr>
          <a:xfrm>
            <a:off x="1645920" y="41099726"/>
            <a:ext cx="7680960" cy="2336716"/>
          </a:xfrm>
        </p:spPr>
        <p:txBody>
          <a:bodyPr/>
          <a:lstStyle/>
          <a:p>
            <a:fld id="{E03531F1-51B4-4FBB-A090-554E34A5B4C2}" type="datetimeFigureOut">
              <a:rPr lang="zh-TW" altLang="en-US" smtClean="0"/>
              <a:pPr/>
              <a:t>2016/5/15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08D2B2C-2B7B-44CB-9E3E-4792FDB7750D}"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手繪多邊形 11"/>
          <p:cNvSpPr>
            <a:spLocks/>
          </p:cNvSpPr>
          <p:nvPr/>
        </p:nvSpPr>
        <p:spPr bwMode="auto">
          <a:xfrm>
            <a:off x="0" y="30412507"/>
            <a:ext cx="32918400" cy="13522468"/>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438903" tIns="219451" rIns="438903" bIns="219451" anchor="t" compatLnSpc="1"/>
          <a:lstStyle/>
          <a:p>
            <a:endParaRPr kumimoji="0" lang="en-US"/>
          </a:p>
        </p:txBody>
      </p:sp>
      <p:sp>
        <p:nvSpPr>
          <p:cNvPr id="16" name="手繪多邊形 15"/>
          <p:cNvSpPr>
            <a:spLocks/>
          </p:cNvSpPr>
          <p:nvPr/>
        </p:nvSpPr>
        <p:spPr bwMode="auto">
          <a:xfrm>
            <a:off x="26334720" y="0"/>
            <a:ext cx="6583680" cy="43889613"/>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438903" tIns="219451" rIns="438903" bIns="219451" anchor="t" compatLnSpc="1"/>
          <a:lstStyle/>
          <a:p>
            <a:endParaRPr kumimoji="0" lang="en-US"/>
          </a:p>
        </p:txBody>
      </p:sp>
      <p:sp>
        <p:nvSpPr>
          <p:cNvPr id="9" name="標題版面配置區 8"/>
          <p:cNvSpPr>
            <a:spLocks noGrp="1"/>
          </p:cNvSpPr>
          <p:nvPr>
            <p:ph type="title"/>
          </p:nvPr>
        </p:nvSpPr>
        <p:spPr>
          <a:xfrm>
            <a:off x="1645920" y="1757619"/>
            <a:ext cx="26883360" cy="7314936"/>
          </a:xfrm>
          <a:prstGeom prst="rect">
            <a:avLst/>
          </a:prstGeom>
        </p:spPr>
        <p:txBody>
          <a:bodyPr vert="horz" lIns="219451" tIns="219451" rIns="219451" bIns="219451" anchor="ctr">
            <a:normAutofit/>
          </a:bodyPr>
          <a:lstStyle/>
          <a:p>
            <a:r>
              <a:rPr kumimoji="0" lang="zh-TW" altLang="en-US" smtClean="0"/>
              <a:t>按一下以編輯母片標題樣式</a:t>
            </a:r>
            <a:endParaRPr kumimoji="0" lang="en-US"/>
          </a:p>
        </p:txBody>
      </p:sp>
      <p:sp>
        <p:nvSpPr>
          <p:cNvPr id="30" name="文字版面配置區 29"/>
          <p:cNvSpPr>
            <a:spLocks noGrp="1"/>
          </p:cNvSpPr>
          <p:nvPr>
            <p:ph type="body" idx="1"/>
          </p:nvPr>
        </p:nvSpPr>
        <p:spPr>
          <a:xfrm>
            <a:off x="1645920" y="10240913"/>
            <a:ext cx="26883360" cy="28965116"/>
          </a:xfrm>
          <a:prstGeom prst="rect">
            <a:avLst/>
          </a:prstGeom>
        </p:spPr>
        <p:txBody>
          <a:bodyPr vert="horz" lIns="438903" tIns="219451" rIns="438903" bIns="219451">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0" name="日期版面配置區 9"/>
          <p:cNvSpPr>
            <a:spLocks noGrp="1"/>
          </p:cNvSpPr>
          <p:nvPr>
            <p:ph type="dt" sz="half" idx="2"/>
          </p:nvPr>
        </p:nvSpPr>
        <p:spPr>
          <a:xfrm>
            <a:off x="1645920" y="41099726"/>
            <a:ext cx="7680960" cy="2336716"/>
          </a:xfrm>
          <a:prstGeom prst="rect">
            <a:avLst/>
          </a:prstGeom>
        </p:spPr>
        <p:txBody>
          <a:bodyPr vert="horz" lIns="438903" tIns="219451" rIns="438903" bIns="0" anchor="b"/>
          <a:lstStyle>
            <a:lvl1pPr algn="l" eaLnBrk="1" latinLnBrk="0" hangingPunct="1">
              <a:defRPr kumimoji="0" sz="4800">
                <a:solidFill>
                  <a:schemeClr val="tx2">
                    <a:shade val="50000"/>
                  </a:schemeClr>
                </a:solidFill>
              </a:defRPr>
            </a:lvl1pPr>
          </a:lstStyle>
          <a:p>
            <a:fld id="{E03531F1-51B4-4FBB-A090-554E34A5B4C2}" type="datetimeFigureOut">
              <a:rPr lang="zh-TW" altLang="en-US" smtClean="0"/>
              <a:pPr/>
              <a:t>2016/5/15</a:t>
            </a:fld>
            <a:endParaRPr lang="zh-TW" altLang="en-US"/>
          </a:p>
        </p:txBody>
      </p:sp>
      <p:sp>
        <p:nvSpPr>
          <p:cNvPr id="22" name="頁尾版面配置區 21"/>
          <p:cNvSpPr>
            <a:spLocks noGrp="1"/>
          </p:cNvSpPr>
          <p:nvPr>
            <p:ph type="ftr" sz="quarter" idx="3"/>
          </p:nvPr>
        </p:nvSpPr>
        <p:spPr>
          <a:xfrm>
            <a:off x="11247120" y="41099726"/>
            <a:ext cx="10424160" cy="2336716"/>
          </a:xfrm>
          <a:prstGeom prst="rect">
            <a:avLst/>
          </a:prstGeom>
        </p:spPr>
        <p:txBody>
          <a:bodyPr vert="horz" lIns="0" tIns="219451" rIns="0" bIns="0" anchor="b"/>
          <a:lstStyle>
            <a:lvl1pPr algn="ctr" eaLnBrk="1" latinLnBrk="0" hangingPunct="1">
              <a:defRPr kumimoji="0" sz="4800">
                <a:solidFill>
                  <a:schemeClr val="tx2">
                    <a:shade val="50000"/>
                  </a:schemeClr>
                </a:solidFill>
              </a:defRPr>
            </a:lvl1pPr>
          </a:lstStyle>
          <a:p>
            <a:endParaRPr lang="zh-TW" altLang="en-US"/>
          </a:p>
        </p:txBody>
      </p:sp>
      <p:sp>
        <p:nvSpPr>
          <p:cNvPr id="18" name="投影片編號版面配置區 17"/>
          <p:cNvSpPr>
            <a:spLocks noGrp="1"/>
          </p:cNvSpPr>
          <p:nvPr>
            <p:ph type="sldNum" sz="quarter" idx="4"/>
          </p:nvPr>
        </p:nvSpPr>
        <p:spPr>
          <a:xfrm>
            <a:off x="29352240" y="41099726"/>
            <a:ext cx="2743200" cy="2336716"/>
          </a:xfrm>
          <a:prstGeom prst="rect">
            <a:avLst/>
          </a:prstGeom>
        </p:spPr>
        <p:txBody>
          <a:bodyPr vert="horz" lIns="0" tIns="0" rIns="0" bIns="0" anchor="b"/>
          <a:lstStyle>
            <a:lvl1pPr algn="r" eaLnBrk="1" latinLnBrk="0" hangingPunct="1">
              <a:defRPr kumimoji="0" sz="4800">
                <a:solidFill>
                  <a:schemeClr val="tx2">
                    <a:shade val="50000"/>
                  </a:schemeClr>
                </a:solidFill>
              </a:defRPr>
            </a:lvl1pPr>
          </a:lstStyle>
          <a:p>
            <a:fld id="{708D2B2C-2B7B-44CB-9E3E-4792FDB7750D}" type="slidenum">
              <a:rPr lang="zh-TW" altLang="en-US" smtClean="0"/>
              <a:pPr/>
              <a:t>‹#›</a:t>
            </a:fld>
            <a:endParaRPr lang="zh-TW" alt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22100" kern="1200">
          <a:solidFill>
            <a:schemeClr val="tx1"/>
          </a:solidFill>
          <a:latin typeface="+mj-lt"/>
          <a:ea typeface="+mj-ea"/>
          <a:cs typeface="+mj-cs"/>
        </a:defRPr>
      </a:lvl1pPr>
    </p:titleStyle>
    <p:bodyStyle>
      <a:lvl1pPr marL="2018953" indent="-1843392" algn="l" rtl="0" eaLnBrk="1" latinLnBrk="0" hangingPunct="1">
        <a:spcBef>
          <a:spcPct val="20000"/>
        </a:spcBef>
        <a:buClr>
          <a:schemeClr val="accent1"/>
        </a:buClr>
        <a:buSzPct val="80000"/>
        <a:buFont typeface="Wingdings 2"/>
        <a:buChar char=""/>
        <a:defRPr kumimoji="0" sz="14400" kern="1200">
          <a:solidFill>
            <a:schemeClr val="tx1"/>
          </a:solidFill>
          <a:latin typeface="+mn-lt"/>
          <a:ea typeface="+mn-ea"/>
          <a:cs typeface="+mn-cs"/>
        </a:defRPr>
      </a:lvl1pPr>
      <a:lvl2pPr marL="3467333" indent="-1316709" algn="l" rtl="0" eaLnBrk="1" latinLnBrk="0" hangingPunct="1">
        <a:spcBef>
          <a:spcPct val="20000"/>
        </a:spcBef>
        <a:buClr>
          <a:schemeClr val="accent1"/>
        </a:buClr>
        <a:buSzPct val="90000"/>
        <a:buFont typeface="Wingdings 2"/>
        <a:buChar char=""/>
        <a:defRPr kumimoji="0" sz="12500" kern="1200">
          <a:solidFill>
            <a:schemeClr val="tx1"/>
          </a:solidFill>
          <a:latin typeface="+mn-lt"/>
          <a:ea typeface="+mn-ea"/>
          <a:cs typeface="+mn-cs"/>
        </a:defRPr>
      </a:lvl2pPr>
      <a:lvl3pPr marL="4827931" indent="-1228928" algn="l" rtl="0" eaLnBrk="1" latinLnBrk="0" hangingPunct="1">
        <a:spcBef>
          <a:spcPct val="20000"/>
        </a:spcBef>
        <a:buClr>
          <a:schemeClr val="accent2"/>
        </a:buClr>
        <a:buSzPct val="85000"/>
        <a:buFont typeface="Arial"/>
        <a:buChar char="○"/>
        <a:defRPr kumimoji="0" sz="11500" kern="1200">
          <a:solidFill>
            <a:schemeClr val="tx1"/>
          </a:solidFill>
          <a:latin typeface="+mn-lt"/>
          <a:ea typeface="+mn-ea"/>
          <a:cs typeface="+mn-cs"/>
        </a:defRPr>
      </a:lvl3pPr>
      <a:lvl4pPr marL="6144640" indent="-1141147" algn="l" rtl="0" eaLnBrk="1" latinLnBrk="0" hangingPunct="1">
        <a:spcBef>
          <a:spcPct val="20000"/>
        </a:spcBef>
        <a:buClr>
          <a:schemeClr val="accent3"/>
        </a:buClr>
        <a:buSzPct val="90000"/>
        <a:buFont typeface="Wingdings 2"/>
        <a:buChar char=""/>
        <a:defRPr kumimoji="0" sz="9600" kern="1200">
          <a:solidFill>
            <a:schemeClr val="tx1"/>
          </a:solidFill>
          <a:latin typeface="+mn-lt"/>
          <a:ea typeface="+mn-ea"/>
          <a:cs typeface="+mn-cs"/>
        </a:defRPr>
      </a:lvl4pPr>
      <a:lvl5pPr marL="7154117" indent="-877806" algn="l" rtl="0" eaLnBrk="1" latinLnBrk="0" hangingPunct="1">
        <a:spcBef>
          <a:spcPct val="20000"/>
        </a:spcBef>
        <a:buClr>
          <a:schemeClr val="accent4"/>
        </a:buClr>
        <a:buSzPct val="100000"/>
        <a:buFont typeface="Arial"/>
        <a:buChar char="-"/>
        <a:defRPr kumimoji="0" sz="9600" kern="1200">
          <a:solidFill>
            <a:schemeClr val="tx1"/>
          </a:solidFill>
          <a:latin typeface="+mn-lt"/>
          <a:ea typeface="+mn-ea"/>
          <a:cs typeface="+mn-cs"/>
        </a:defRPr>
      </a:lvl5pPr>
      <a:lvl6pPr marL="8163593" indent="-877806" algn="l" rtl="0" eaLnBrk="1" latinLnBrk="0" hangingPunct="1">
        <a:spcBef>
          <a:spcPct val="20000"/>
        </a:spcBef>
        <a:buClr>
          <a:schemeClr val="accent5"/>
        </a:buClr>
        <a:buFont typeface="Arial"/>
        <a:buChar char="-"/>
        <a:defRPr kumimoji="0" sz="9600" kern="1200" baseline="0">
          <a:solidFill>
            <a:schemeClr val="tx1"/>
          </a:solidFill>
          <a:latin typeface="+mn-lt"/>
          <a:ea typeface="+mn-ea"/>
          <a:cs typeface="+mn-cs"/>
        </a:defRPr>
      </a:lvl6pPr>
      <a:lvl7pPr marL="9216960" indent="-877806" algn="l" rtl="0" eaLnBrk="1" latinLnBrk="0" hangingPunct="1">
        <a:spcBef>
          <a:spcPct val="20000"/>
        </a:spcBef>
        <a:buClr>
          <a:schemeClr val="accent6"/>
        </a:buClr>
        <a:buSzPct val="100000"/>
        <a:buFont typeface="Arial"/>
        <a:buChar char="•"/>
        <a:defRPr kumimoji="0" sz="8600" kern="1200" baseline="0">
          <a:solidFill>
            <a:schemeClr val="tx1"/>
          </a:solidFill>
          <a:latin typeface="+mn-lt"/>
          <a:ea typeface="+mn-ea"/>
          <a:cs typeface="+mn-cs"/>
        </a:defRPr>
      </a:lvl7pPr>
      <a:lvl8pPr marL="10270327" indent="-877806" algn="l" rtl="0" eaLnBrk="1" latinLnBrk="0" hangingPunct="1">
        <a:spcBef>
          <a:spcPct val="20000"/>
        </a:spcBef>
        <a:buClr>
          <a:schemeClr val="accent6"/>
        </a:buClr>
        <a:buFont typeface="Arial"/>
        <a:buChar char="▪"/>
        <a:defRPr kumimoji="0" sz="7700" kern="1200">
          <a:solidFill>
            <a:schemeClr val="tx1"/>
          </a:solidFill>
          <a:latin typeface="+mn-lt"/>
          <a:ea typeface="+mn-ea"/>
          <a:cs typeface="+mn-cs"/>
        </a:defRPr>
      </a:lvl8pPr>
      <a:lvl9pPr marL="11192023" indent="-877806" algn="l" rtl="0" eaLnBrk="1" latinLnBrk="0" hangingPunct="1">
        <a:spcBef>
          <a:spcPct val="20000"/>
        </a:spcBef>
        <a:buClr>
          <a:schemeClr val="accent6"/>
        </a:buClr>
        <a:buFont typeface="Arial"/>
        <a:buChar char="•"/>
        <a:defRPr kumimoji="0" sz="77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2194514" algn="l" rtl="0" eaLnBrk="1" latinLnBrk="0" hangingPunct="1">
        <a:defRPr kumimoji="0" kern="1200">
          <a:solidFill>
            <a:schemeClr val="tx1"/>
          </a:solidFill>
          <a:latin typeface="+mn-lt"/>
          <a:ea typeface="+mn-ea"/>
          <a:cs typeface="+mn-cs"/>
        </a:defRPr>
      </a:lvl2pPr>
      <a:lvl3pPr marL="4389029" algn="l" rtl="0" eaLnBrk="1" latinLnBrk="0" hangingPunct="1">
        <a:defRPr kumimoji="0" kern="1200">
          <a:solidFill>
            <a:schemeClr val="tx1"/>
          </a:solidFill>
          <a:latin typeface="+mn-lt"/>
          <a:ea typeface="+mn-ea"/>
          <a:cs typeface="+mn-cs"/>
        </a:defRPr>
      </a:lvl3pPr>
      <a:lvl4pPr marL="6583543" algn="l" rtl="0" eaLnBrk="1" latinLnBrk="0" hangingPunct="1">
        <a:defRPr kumimoji="0" kern="1200">
          <a:solidFill>
            <a:schemeClr val="tx1"/>
          </a:solidFill>
          <a:latin typeface="+mn-lt"/>
          <a:ea typeface="+mn-ea"/>
          <a:cs typeface="+mn-cs"/>
        </a:defRPr>
      </a:lvl4pPr>
      <a:lvl5pPr marL="8778057" algn="l" rtl="0" eaLnBrk="1" latinLnBrk="0" hangingPunct="1">
        <a:defRPr kumimoji="0" kern="1200">
          <a:solidFill>
            <a:schemeClr val="tx1"/>
          </a:solidFill>
          <a:latin typeface="+mn-lt"/>
          <a:ea typeface="+mn-ea"/>
          <a:cs typeface="+mn-cs"/>
        </a:defRPr>
      </a:lvl5pPr>
      <a:lvl6pPr marL="10972571" algn="l" rtl="0" eaLnBrk="1" latinLnBrk="0" hangingPunct="1">
        <a:defRPr kumimoji="0" kern="1200">
          <a:solidFill>
            <a:schemeClr val="tx1"/>
          </a:solidFill>
          <a:latin typeface="+mn-lt"/>
          <a:ea typeface="+mn-ea"/>
          <a:cs typeface="+mn-cs"/>
        </a:defRPr>
      </a:lvl6pPr>
      <a:lvl7pPr marL="13167086" algn="l" rtl="0" eaLnBrk="1" latinLnBrk="0" hangingPunct="1">
        <a:defRPr kumimoji="0" kern="1200">
          <a:solidFill>
            <a:schemeClr val="tx1"/>
          </a:solidFill>
          <a:latin typeface="+mn-lt"/>
          <a:ea typeface="+mn-ea"/>
          <a:cs typeface="+mn-cs"/>
        </a:defRPr>
      </a:lvl7pPr>
      <a:lvl8pPr marL="15361600" algn="l" rtl="0" eaLnBrk="1" latinLnBrk="0" hangingPunct="1">
        <a:defRPr kumimoji="0" kern="1200">
          <a:solidFill>
            <a:schemeClr val="tx1"/>
          </a:solidFill>
          <a:latin typeface="+mn-lt"/>
          <a:ea typeface="+mn-ea"/>
          <a:cs typeface="+mn-cs"/>
        </a:defRPr>
      </a:lvl8pPr>
      <a:lvl9pPr marL="17556114"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image" Target="../media/image1.wmf"/><Relationship Id="rId1" Type="http://schemas.openxmlformats.org/officeDocument/2006/relationships/slideLayout" Target="../slideLayouts/slideLayout7.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689448" y="5743006"/>
            <a:ext cx="15769752" cy="5976664"/>
          </a:xfrm>
          <a:prstGeom prst="rect">
            <a:avLst/>
          </a:prstGeom>
          <a:ln w="76200">
            <a:noFill/>
          </a:ln>
        </p:spPr>
        <p:style>
          <a:lnRef idx="2">
            <a:schemeClr val="accent6"/>
          </a:lnRef>
          <a:fillRef idx="1">
            <a:schemeClr val="lt1"/>
          </a:fillRef>
          <a:effectRef idx="0">
            <a:schemeClr val="accent6"/>
          </a:effectRef>
          <a:fontRef idx="minor">
            <a:schemeClr val="dk1"/>
          </a:fontRef>
        </p:style>
        <p:txBody>
          <a:bodyPr rtlCol="0" anchor="ctr"/>
          <a:lstStyle/>
          <a:p>
            <a:endParaRPr lang="zh-TW" altLang="en-US" sz="3600" dirty="0"/>
          </a:p>
        </p:txBody>
      </p:sp>
      <p:sp>
        <p:nvSpPr>
          <p:cNvPr id="2" name="矩形 1"/>
          <p:cNvSpPr/>
          <p:nvPr/>
        </p:nvSpPr>
        <p:spPr>
          <a:xfrm>
            <a:off x="617440" y="774454"/>
            <a:ext cx="31611512" cy="446449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3000" dirty="0" smtClean="0">
                <a:solidFill>
                  <a:schemeClr val="tx1"/>
                </a:solidFill>
                <a:latin typeface="文鼎粗圓" pitchFamily="49" charset="-120"/>
                <a:ea typeface="文鼎粗圓" pitchFamily="49" charset="-120"/>
              </a:rPr>
              <a:t>歐債危機</a:t>
            </a:r>
            <a:endParaRPr lang="en-US" altLang="zh-TW" sz="13000" dirty="0" smtClean="0">
              <a:solidFill>
                <a:schemeClr val="tx1"/>
              </a:solidFill>
              <a:latin typeface="文鼎粗圓" pitchFamily="49" charset="-120"/>
              <a:ea typeface="文鼎粗圓" pitchFamily="49" charset="-120"/>
            </a:endParaRPr>
          </a:p>
          <a:p>
            <a:pPr algn="ctr"/>
            <a:r>
              <a:rPr lang="zh-TW" altLang="en-US" sz="7200" b="1" dirty="0" smtClean="0">
                <a:solidFill>
                  <a:schemeClr val="tx1"/>
                </a:solidFill>
              </a:rPr>
              <a:t>高小為</a:t>
            </a:r>
            <a:endParaRPr lang="en-US" altLang="zh-TW" sz="7200" b="1" dirty="0" smtClean="0">
              <a:solidFill>
                <a:schemeClr val="tx1"/>
              </a:solidFill>
            </a:endParaRPr>
          </a:p>
          <a:p>
            <a:pPr algn="ctr"/>
            <a:r>
              <a:rPr lang="zh-TW" altLang="en-US" sz="7200" b="1" dirty="0" smtClean="0">
                <a:solidFill>
                  <a:schemeClr val="tx1"/>
                </a:solidFill>
              </a:rPr>
              <a:t>真理大學經濟一</a:t>
            </a:r>
            <a:r>
              <a:rPr lang="en-US" altLang="zh-TW" sz="7200" b="1" dirty="0" smtClean="0">
                <a:solidFill>
                  <a:schemeClr val="tx1"/>
                </a:solidFill>
              </a:rPr>
              <a:t>A</a:t>
            </a:r>
            <a:endParaRPr lang="zh-TW" altLang="en-US" sz="7200" b="1" dirty="0">
              <a:solidFill>
                <a:schemeClr val="tx1"/>
              </a:solidFill>
            </a:endParaRPr>
          </a:p>
        </p:txBody>
      </p:sp>
      <p:sp>
        <p:nvSpPr>
          <p:cNvPr id="4" name="矩形 3"/>
          <p:cNvSpPr/>
          <p:nvPr/>
        </p:nvSpPr>
        <p:spPr>
          <a:xfrm>
            <a:off x="16891248" y="5670998"/>
            <a:ext cx="15409712" cy="18650072"/>
          </a:xfrm>
          <a:prstGeom prst="rect">
            <a:avLst/>
          </a:prstGeom>
          <a:ln w="76200">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zh-TW" altLang="en-US"/>
          </a:p>
        </p:txBody>
      </p:sp>
      <p:sp>
        <p:nvSpPr>
          <p:cNvPr id="5" name="矩形 4"/>
          <p:cNvSpPr/>
          <p:nvPr/>
        </p:nvSpPr>
        <p:spPr>
          <a:xfrm>
            <a:off x="16891248" y="24681110"/>
            <a:ext cx="15409712" cy="16993888"/>
          </a:xfrm>
          <a:prstGeom prst="rect">
            <a:avLst/>
          </a:prstGeom>
          <a:ln w="76200">
            <a:solidFill>
              <a:schemeClr val="accent1">
                <a:lumMod val="9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zh-TW" altLang="en-US" dirty="0"/>
          </a:p>
        </p:txBody>
      </p:sp>
      <p:sp>
        <p:nvSpPr>
          <p:cNvPr id="10" name="文字方塊 9"/>
          <p:cNvSpPr txBox="1"/>
          <p:nvPr/>
        </p:nvSpPr>
        <p:spPr>
          <a:xfrm>
            <a:off x="1049488" y="6175054"/>
            <a:ext cx="14833648" cy="5632311"/>
          </a:xfrm>
          <a:prstGeom prst="rect">
            <a:avLst/>
          </a:prstGeom>
          <a:noFill/>
        </p:spPr>
        <p:txBody>
          <a:bodyPr wrap="square" rtlCol="0">
            <a:spAutoFit/>
          </a:bodyPr>
          <a:lstStyle/>
          <a:p>
            <a:endParaRPr lang="en-US" altLang="zh-TW" sz="3600" dirty="0" smtClean="0">
              <a:solidFill>
                <a:schemeClr val="bg1"/>
              </a:solidFill>
            </a:endParaRPr>
          </a:p>
          <a:p>
            <a:pPr algn="just"/>
            <a:r>
              <a:rPr lang="en-US" altLang="zh-TW" sz="3600" dirty="0" smtClean="0">
                <a:solidFill>
                  <a:schemeClr val="bg1"/>
                </a:solidFill>
              </a:rPr>
              <a:t> </a:t>
            </a:r>
            <a:r>
              <a:rPr lang="zh-TW" altLang="en-US" sz="3600" dirty="0" smtClean="0">
                <a:solidFill>
                  <a:schemeClr val="bg1"/>
                </a:solidFill>
              </a:rPr>
              <a:t>     </a:t>
            </a:r>
            <a:r>
              <a:rPr lang="en-US" altLang="zh-TW" sz="3600" dirty="0" smtClean="0">
                <a:solidFill>
                  <a:schemeClr val="bg1"/>
                </a:solidFill>
              </a:rPr>
              <a:t>1979</a:t>
            </a:r>
            <a:r>
              <a:rPr lang="zh-TW" altLang="zh-TW" sz="3600" dirty="0" smtClean="0">
                <a:solidFill>
                  <a:schemeClr val="bg1"/>
                </a:solidFill>
              </a:rPr>
              <a:t>年，德國、法國、荷蘭、義大利、盧森堡、丹麥與愛爾蘭等歐洲貨幣體制的創始國，共同設立歐洲貨幣體系與歐洲通貨單位</a:t>
            </a:r>
            <a:r>
              <a:rPr lang="en-US" altLang="zh-TW" sz="3600" dirty="0" smtClean="0">
                <a:solidFill>
                  <a:schemeClr val="bg1"/>
                </a:solidFill>
              </a:rPr>
              <a:t>(</a:t>
            </a:r>
            <a:r>
              <a:rPr lang="zh-TW" altLang="zh-TW" sz="3600" dirty="0" smtClean="0">
                <a:solidFill>
                  <a:schemeClr val="bg1"/>
                </a:solidFill>
              </a:rPr>
              <a:t>簡稱</a:t>
            </a:r>
            <a:r>
              <a:rPr lang="en-US" altLang="zh-TW" sz="3600" dirty="0" smtClean="0">
                <a:solidFill>
                  <a:schemeClr val="bg1"/>
                </a:solidFill>
              </a:rPr>
              <a:t>ECU)</a:t>
            </a:r>
            <a:r>
              <a:rPr lang="zh-TW" altLang="zh-TW" sz="3600" dirty="0" smtClean="0">
                <a:solidFill>
                  <a:schemeClr val="bg1"/>
                </a:solidFill>
              </a:rPr>
              <a:t>，確保各成員國貨幣之間固定比價跟波動幅度的標準，作為共同體各機構往來的記帳單位，以及各成員國的貨幣儲備資產，保證歐洲避免被匯率突變影響，同時保持各成員國經濟的趨同性。成員國的經濟實力與貨幣所占比例影響</a:t>
            </a:r>
            <a:r>
              <a:rPr lang="en-US" altLang="zh-TW" sz="3600" dirty="0" smtClean="0">
                <a:solidFill>
                  <a:schemeClr val="bg1"/>
                </a:solidFill>
              </a:rPr>
              <a:t>ECU</a:t>
            </a:r>
            <a:r>
              <a:rPr lang="zh-TW" altLang="zh-TW" sz="3600" dirty="0" smtClean="0">
                <a:solidFill>
                  <a:schemeClr val="bg1"/>
                </a:solidFill>
              </a:rPr>
              <a:t>，因此</a:t>
            </a:r>
            <a:r>
              <a:rPr lang="en-US" altLang="zh-TW" sz="3600" dirty="0" smtClean="0">
                <a:solidFill>
                  <a:schemeClr val="bg1"/>
                </a:solidFill>
              </a:rPr>
              <a:t>ECU</a:t>
            </a:r>
            <a:r>
              <a:rPr lang="zh-TW" altLang="zh-TW" sz="3600" dirty="0" smtClean="0">
                <a:solidFill>
                  <a:schemeClr val="bg1"/>
                </a:solidFill>
              </a:rPr>
              <a:t>被判定為預測貨幣劇烈波動的指標，也打下日後歐洲共同體貨幣的基礎，</a:t>
            </a:r>
            <a:r>
              <a:rPr lang="en-US" altLang="zh-TW" sz="3600" dirty="0" smtClean="0">
                <a:solidFill>
                  <a:schemeClr val="bg1"/>
                </a:solidFill>
              </a:rPr>
              <a:t>1999</a:t>
            </a:r>
            <a:r>
              <a:rPr lang="zh-TW" altLang="zh-TW" sz="3600" dirty="0" smtClean="0">
                <a:solidFill>
                  <a:schemeClr val="bg1"/>
                </a:solidFill>
              </a:rPr>
              <a:t>年</a:t>
            </a:r>
            <a:r>
              <a:rPr lang="en-US" altLang="zh-TW" sz="3600" dirty="0" smtClean="0">
                <a:solidFill>
                  <a:schemeClr val="bg1"/>
                </a:solidFill>
              </a:rPr>
              <a:t>1</a:t>
            </a:r>
            <a:r>
              <a:rPr lang="zh-TW" altLang="zh-TW" sz="3600" dirty="0" smtClean="0">
                <a:solidFill>
                  <a:schemeClr val="bg1"/>
                </a:solidFill>
              </a:rPr>
              <a:t>月</a:t>
            </a:r>
            <a:r>
              <a:rPr lang="en-US" altLang="zh-TW" sz="3600" dirty="0" smtClean="0">
                <a:solidFill>
                  <a:schemeClr val="bg1"/>
                </a:solidFill>
              </a:rPr>
              <a:t>1</a:t>
            </a:r>
            <a:r>
              <a:rPr lang="zh-TW" altLang="zh-TW" sz="3600" dirty="0" smtClean="0">
                <a:solidFill>
                  <a:schemeClr val="bg1"/>
                </a:solidFill>
              </a:rPr>
              <a:t>日，</a:t>
            </a:r>
            <a:r>
              <a:rPr lang="en-US" altLang="zh-TW" sz="3600" dirty="0" smtClean="0">
                <a:solidFill>
                  <a:schemeClr val="bg1"/>
                </a:solidFill>
              </a:rPr>
              <a:t>ECU</a:t>
            </a:r>
            <a:r>
              <a:rPr lang="zh-TW" altLang="zh-TW" sz="3600" dirty="0" smtClean="0">
                <a:solidFill>
                  <a:schemeClr val="bg1"/>
                </a:solidFill>
              </a:rPr>
              <a:t>以</a:t>
            </a:r>
            <a:r>
              <a:rPr lang="en-US" altLang="zh-TW" sz="3600" dirty="0" smtClean="0">
                <a:solidFill>
                  <a:schemeClr val="bg1"/>
                </a:solidFill>
              </a:rPr>
              <a:t>1</a:t>
            </a:r>
            <a:r>
              <a:rPr lang="zh-TW" altLang="zh-TW" sz="3600" dirty="0" smtClean="0">
                <a:solidFill>
                  <a:schemeClr val="bg1"/>
                </a:solidFill>
              </a:rPr>
              <a:t>比</a:t>
            </a:r>
            <a:r>
              <a:rPr lang="en-US" altLang="zh-TW" sz="3600" dirty="0" smtClean="0">
                <a:solidFill>
                  <a:schemeClr val="bg1"/>
                </a:solidFill>
              </a:rPr>
              <a:t>1</a:t>
            </a:r>
            <a:r>
              <a:rPr lang="zh-TW" altLang="zh-TW" sz="3600" dirty="0" smtClean="0">
                <a:solidFill>
                  <a:schemeClr val="bg1"/>
                </a:solidFill>
              </a:rPr>
              <a:t>的兌換匯率轉換為歐元，</a:t>
            </a:r>
            <a:r>
              <a:rPr lang="en-US" altLang="zh-TW" sz="3600" dirty="0" smtClean="0">
                <a:solidFill>
                  <a:schemeClr val="bg1"/>
                </a:solidFill>
              </a:rPr>
              <a:t>ECU</a:t>
            </a:r>
            <a:r>
              <a:rPr lang="zh-TW" altLang="zh-TW" sz="3600" dirty="0" smtClean="0">
                <a:solidFill>
                  <a:schemeClr val="bg1"/>
                </a:solidFill>
              </a:rPr>
              <a:t>停止使用。</a:t>
            </a:r>
            <a:r>
              <a:rPr lang="en-US" altLang="zh-TW" sz="3600" dirty="0" smtClean="0">
                <a:solidFill>
                  <a:schemeClr val="bg1"/>
                </a:solidFill>
              </a:rPr>
              <a:t>2002</a:t>
            </a:r>
            <a:r>
              <a:rPr lang="zh-TW" altLang="zh-TW" sz="3600" dirty="0" smtClean="0">
                <a:solidFill>
                  <a:schemeClr val="bg1"/>
                </a:solidFill>
              </a:rPr>
              <a:t>年</a:t>
            </a:r>
            <a:r>
              <a:rPr lang="en-US" altLang="zh-TW" sz="3600" dirty="0" smtClean="0">
                <a:solidFill>
                  <a:schemeClr val="bg1"/>
                </a:solidFill>
              </a:rPr>
              <a:t>1</a:t>
            </a:r>
            <a:r>
              <a:rPr lang="zh-TW" altLang="zh-TW" sz="3600" dirty="0" smtClean="0">
                <a:solidFill>
                  <a:schemeClr val="bg1"/>
                </a:solidFill>
              </a:rPr>
              <a:t>月</a:t>
            </a:r>
            <a:r>
              <a:rPr lang="en-US" altLang="zh-TW" sz="3600" dirty="0" smtClean="0">
                <a:solidFill>
                  <a:schemeClr val="bg1"/>
                </a:solidFill>
              </a:rPr>
              <a:t>1</a:t>
            </a:r>
            <a:r>
              <a:rPr lang="zh-TW" altLang="zh-TW" sz="3600" dirty="0" smtClean="0">
                <a:solidFill>
                  <a:schemeClr val="bg1"/>
                </a:solidFill>
              </a:rPr>
              <a:t>日發行歐元紙鈔和硬幣。</a:t>
            </a:r>
            <a:r>
              <a:rPr lang="en-US" altLang="zh-TW" sz="3600" dirty="0" smtClean="0"/>
              <a:t/>
            </a:r>
            <a:br>
              <a:rPr lang="en-US" altLang="zh-TW" sz="3600" dirty="0" smtClean="0"/>
            </a:br>
            <a:endParaRPr lang="zh-TW" altLang="en-US" sz="3600" dirty="0">
              <a:solidFill>
                <a:schemeClr val="bg1"/>
              </a:solidFill>
            </a:endParaRPr>
          </a:p>
        </p:txBody>
      </p:sp>
      <p:sp>
        <p:nvSpPr>
          <p:cNvPr id="13" name="圓角化單一角落矩形 12"/>
          <p:cNvSpPr/>
          <p:nvPr/>
        </p:nvSpPr>
        <p:spPr>
          <a:xfrm>
            <a:off x="689448" y="5670998"/>
            <a:ext cx="6048672" cy="936104"/>
          </a:xfrm>
          <a:prstGeom prst="round1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TW" altLang="en-US"/>
          </a:p>
        </p:txBody>
      </p:sp>
      <p:sp>
        <p:nvSpPr>
          <p:cNvPr id="14" name="文字方塊 13"/>
          <p:cNvSpPr txBox="1"/>
          <p:nvPr/>
        </p:nvSpPr>
        <p:spPr>
          <a:xfrm>
            <a:off x="977480" y="5815014"/>
            <a:ext cx="5544616" cy="646331"/>
          </a:xfrm>
          <a:prstGeom prst="rect">
            <a:avLst/>
          </a:prstGeom>
          <a:noFill/>
        </p:spPr>
        <p:txBody>
          <a:bodyPr wrap="square" rtlCol="0">
            <a:spAutoFit/>
          </a:bodyPr>
          <a:lstStyle/>
          <a:p>
            <a:r>
              <a:rPr lang="zh-TW" altLang="zh-TW" sz="3600" b="1" dirty="0" smtClean="0"/>
              <a:t>一、歐洲貨幣體系與歐元</a:t>
            </a:r>
            <a:endParaRPr lang="zh-TW" altLang="zh-TW" sz="3600" b="1" dirty="0"/>
          </a:p>
        </p:txBody>
      </p:sp>
      <p:sp>
        <p:nvSpPr>
          <p:cNvPr id="15" name="矩形 14"/>
          <p:cNvSpPr/>
          <p:nvPr/>
        </p:nvSpPr>
        <p:spPr>
          <a:xfrm>
            <a:off x="761456" y="12223726"/>
            <a:ext cx="15625736" cy="13249472"/>
          </a:xfrm>
          <a:prstGeom prst="rect">
            <a:avLst/>
          </a:prstGeom>
          <a:ln w="76200">
            <a:noFill/>
          </a:ln>
        </p:spPr>
        <p:style>
          <a:lnRef idx="2">
            <a:schemeClr val="accent6"/>
          </a:lnRef>
          <a:fillRef idx="1">
            <a:schemeClr val="lt1"/>
          </a:fillRef>
          <a:effectRef idx="0">
            <a:schemeClr val="accent6"/>
          </a:effectRef>
          <a:fontRef idx="minor">
            <a:schemeClr val="dk1"/>
          </a:fontRef>
        </p:style>
        <p:txBody>
          <a:bodyPr rtlCol="0" anchor="ctr"/>
          <a:lstStyle/>
          <a:p>
            <a:endParaRPr lang="zh-TW" altLang="en-US" sz="3600" dirty="0"/>
          </a:p>
        </p:txBody>
      </p:sp>
      <p:sp>
        <p:nvSpPr>
          <p:cNvPr id="17" name="圓角化單一角落矩形 16"/>
          <p:cNvSpPr/>
          <p:nvPr/>
        </p:nvSpPr>
        <p:spPr>
          <a:xfrm>
            <a:off x="689448" y="12151718"/>
            <a:ext cx="8280920" cy="864096"/>
          </a:xfrm>
          <a:prstGeom prst="round1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zh-TW" altLang="en-US"/>
          </a:p>
        </p:txBody>
      </p:sp>
      <p:sp>
        <p:nvSpPr>
          <p:cNvPr id="19" name="圓角化單一角落矩形 18"/>
          <p:cNvSpPr/>
          <p:nvPr/>
        </p:nvSpPr>
        <p:spPr>
          <a:xfrm>
            <a:off x="16891248" y="5598990"/>
            <a:ext cx="5040560" cy="936104"/>
          </a:xfrm>
          <a:prstGeom prst="round1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r>
              <a:rPr lang="zh-TW" altLang="en-US" sz="3600" b="1" dirty="0" smtClean="0"/>
              <a:t>   </a:t>
            </a:r>
            <a:r>
              <a:rPr lang="zh-TW" altLang="zh-TW" sz="3600" b="1" dirty="0" smtClean="0"/>
              <a:t>四</a:t>
            </a:r>
            <a:r>
              <a:rPr lang="zh-TW" altLang="en-US" sz="3600" b="1" dirty="0" smtClean="0"/>
              <a:t> </a:t>
            </a:r>
            <a:r>
              <a:rPr lang="zh-TW" altLang="zh-TW" sz="3600" b="1" dirty="0" smtClean="0"/>
              <a:t>、</a:t>
            </a:r>
            <a:r>
              <a:rPr lang="en-US" altLang="zh-TW" sz="3600" b="1" dirty="0" smtClean="0"/>
              <a:t>PIIGS</a:t>
            </a:r>
            <a:r>
              <a:rPr lang="zh-TW" altLang="zh-TW" sz="3600" b="1" dirty="0" smtClean="0"/>
              <a:t>國內情況 </a:t>
            </a:r>
            <a:endParaRPr lang="zh-TW" altLang="zh-TW" sz="3600" b="1" dirty="0"/>
          </a:p>
        </p:txBody>
      </p:sp>
      <p:sp>
        <p:nvSpPr>
          <p:cNvPr id="20" name="文字方塊 19"/>
          <p:cNvSpPr txBox="1"/>
          <p:nvPr/>
        </p:nvSpPr>
        <p:spPr>
          <a:xfrm>
            <a:off x="1121496" y="13375854"/>
            <a:ext cx="14761640" cy="11726287"/>
          </a:xfrm>
          <a:prstGeom prst="rect">
            <a:avLst/>
          </a:prstGeom>
          <a:noFill/>
        </p:spPr>
        <p:txBody>
          <a:bodyPr wrap="square" rtlCol="0">
            <a:spAutoFit/>
          </a:bodyPr>
          <a:lstStyle/>
          <a:p>
            <a:pPr algn="just"/>
            <a:r>
              <a:rPr lang="zh-TW" altLang="zh-TW" sz="3600" dirty="0" smtClean="0"/>
              <a:t>布萊</a:t>
            </a:r>
            <a:r>
              <a:rPr lang="zh-TW" altLang="zh-TW" sz="3600" dirty="0" smtClean="0">
                <a:solidFill>
                  <a:schemeClr val="bg1"/>
                </a:solidFill>
              </a:rPr>
              <a:t>頓森林制度是在</a:t>
            </a:r>
            <a:r>
              <a:rPr lang="en-US" altLang="zh-TW" sz="3600" dirty="0" smtClean="0">
                <a:solidFill>
                  <a:schemeClr val="bg1"/>
                </a:solidFill>
              </a:rPr>
              <a:t>1929</a:t>
            </a:r>
            <a:r>
              <a:rPr lang="zh-TW" altLang="zh-TW" sz="3600" dirty="0" smtClean="0">
                <a:solidFill>
                  <a:schemeClr val="bg1"/>
                </a:solidFill>
              </a:rPr>
              <a:t>年經濟大恐慌、</a:t>
            </a:r>
            <a:r>
              <a:rPr lang="en-US" altLang="zh-TW" sz="3600" dirty="0" smtClean="0">
                <a:solidFill>
                  <a:schemeClr val="bg1"/>
                </a:solidFill>
              </a:rPr>
              <a:t>1945</a:t>
            </a:r>
            <a:r>
              <a:rPr lang="zh-TW" altLang="zh-TW" sz="3600" dirty="0" smtClean="0">
                <a:solidFill>
                  <a:schemeClr val="bg1"/>
                </a:solidFill>
              </a:rPr>
              <a:t>年第二次世界大戰結束之後設立，用意為重建國際貨幣秩序，恢復國際貿易的自由進行，但是布萊森制度卻有三項政策彼此矛盾，稱為「不可能的三位一體」—固定匯率制度、資本自由進出、獨立自主的貨幣政策」假設一國採用固定匯率和獨立自主的貨幣政策，如果此國為了增加投資和促進經濟成長而降低利率，則會引起資金外流跟外匯管制，進而限制資本在國際市場上的自由移動；假設一國採用固定匯率與允許資本自由往來，會造成此國無法實施本身所需要的貨幣政策，而被迫配合貿易夥伴的貨幣政策；假設一國採用獨立自主的貨幣政策跟資本自由進出，此國就無法採用固定匯率，只能實施浮動匯率。</a:t>
            </a:r>
          </a:p>
          <a:p>
            <a:r>
              <a:rPr lang="en-US" altLang="zh-TW" sz="3600" dirty="0" smtClean="0">
                <a:solidFill>
                  <a:schemeClr val="bg1"/>
                </a:solidFill>
              </a:rPr>
              <a:t> </a:t>
            </a:r>
            <a:endParaRPr lang="zh-TW" altLang="zh-TW" sz="3600" dirty="0" smtClean="0">
              <a:solidFill>
                <a:schemeClr val="bg1"/>
              </a:solidFill>
            </a:endParaRPr>
          </a:p>
          <a:p>
            <a:pPr algn="just"/>
            <a:r>
              <a:rPr lang="zh-TW" altLang="en-US" sz="3600" dirty="0" smtClean="0">
                <a:solidFill>
                  <a:schemeClr val="bg1"/>
                </a:solidFill>
              </a:rPr>
              <a:t>        </a:t>
            </a:r>
            <a:r>
              <a:rPr lang="zh-TW" altLang="zh-TW" sz="3600" dirty="0" smtClean="0">
                <a:solidFill>
                  <a:schemeClr val="bg1"/>
                </a:solidFill>
              </a:rPr>
              <a:t>歐洲貨幣體系的成員國使用</a:t>
            </a:r>
            <a:r>
              <a:rPr lang="en-US" altLang="zh-TW" sz="3600" dirty="0" smtClean="0">
                <a:solidFill>
                  <a:schemeClr val="bg1"/>
                </a:solidFill>
              </a:rPr>
              <a:t>ECU</a:t>
            </a:r>
            <a:r>
              <a:rPr lang="zh-TW" altLang="zh-TW" sz="3600" dirty="0" smtClean="0">
                <a:solidFill>
                  <a:schemeClr val="bg1"/>
                </a:solidFill>
              </a:rPr>
              <a:t>為基礎，建立歐洲匯率機制</a:t>
            </a:r>
            <a:r>
              <a:rPr lang="en-US" altLang="zh-TW" sz="3600" dirty="0" smtClean="0">
                <a:solidFill>
                  <a:schemeClr val="bg1"/>
                </a:solidFill>
              </a:rPr>
              <a:t>(</a:t>
            </a:r>
            <a:r>
              <a:rPr lang="zh-TW" altLang="zh-TW" sz="3600" dirty="0" smtClean="0">
                <a:solidFill>
                  <a:schemeClr val="bg1"/>
                </a:solidFill>
              </a:rPr>
              <a:t>簡稱</a:t>
            </a:r>
            <a:r>
              <a:rPr lang="en-US" altLang="zh-TW" sz="3600" dirty="0" smtClean="0">
                <a:solidFill>
                  <a:schemeClr val="bg1"/>
                </a:solidFill>
              </a:rPr>
              <a:t>ERM)</a:t>
            </a:r>
            <a:r>
              <a:rPr lang="zh-TW" altLang="zh-TW" sz="3600" dirty="0" smtClean="0">
                <a:solidFill>
                  <a:schemeClr val="bg1"/>
                </a:solidFill>
              </a:rPr>
              <a:t>，仿效「布萊頓森林制度」，各成員國先建立本國貨幣與</a:t>
            </a:r>
            <a:r>
              <a:rPr lang="en-US" altLang="zh-TW" sz="3600" dirty="0" smtClean="0">
                <a:solidFill>
                  <a:schemeClr val="bg1"/>
                </a:solidFill>
              </a:rPr>
              <a:t>ECU</a:t>
            </a:r>
            <a:r>
              <a:rPr lang="zh-TW" altLang="zh-TW" sz="3600" dirty="0" smtClean="0">
                <a:solidFill>
                  <a:schemeClr val="bg1"/>
                </a:solidFill>
              </a:rPr>
              <a:t>之間的中心匯率，再由市場決定</a:t>
            </a:r>
            <a:r>
              <a:rPr lang="en-US" altLang="zh-TW" sz="3600" dirty="0" smtClean="0">
                <a:solidFill>
                  <a:schemeClr val="bg1"/>
                </a:solidFill>
              </a:rPr>
              <a:t>ECU</a:t>
            </a:r>
            <a:r>
              <a:rPr lang="zh-TW" altLang="zh-TW" sz="3600" dirty="0" smtClean="0">
                <a:solidFill>
                  <a:schemeClr val="bg1"/>
                </a:solidFill>
              </a:rPr>
              <a:t>對其他貨幣的匯率。歐洲匯率機制</a:t>
            </a:r>
            <a:r>
              <a:rPr lang="en-US" altLang="zh-TW" sz="3600" dirty="0" smtClean="0">
                <a:solidFill>
                  <a:schemeClr val="bg1"/>
                </a:solidFill>
              </a:rPr>
              <a:t>(</a:t>
            </a:r>
            <a:r>
              <a:rPr lang="zh-TW" altLang="zh-TW" sz="3600" dirty="0" smtClean="0">
                <a:solidFill>
                  <a:schemeClr val="bg1"/>
                </a:solidFill>
              </a:rPr>
              <a:t>簡稱</a:t>
            </a:r>
            <a:r>
              <a:rPr lang="en-US" altLang="zh-TW" sz="3600" dirty="0" smtClean="0">
                <a:solidFill>
                  <a:schemeClr val="bg1"/>
                </a:solidFill>
              </a:rPr>
              <a:t>ERM)</a:t>
            </a:r>
            <a:r>
              <a:rPr lang="zh-TW" altLang="zh-TW" sz="3600" dirty="0" smtClean="0">
                <a:solidFill>
                  <a:schemeClr val="bg1"/>
                </a:solidFill>
              </a:rPr>
              <a:t>的成員國相互之間，</a:t>
            </a:r>
            <a:r>
              <a:rPr lang="en-US" altLang="zh-TW" sz="3600" dirty="0" smtClean="0">
                <a:solidFill>
                  <a:schemeClr val="bg1"/>
                </a:solidFill>
              </a:rPr>
              <a:t>ERM</a:t>
            </a:r>
            <a:r>
              <a:rPr lang="zh-TW" altLang="zh-TW" sz="3600" dirty="0" smtClean="0">
                <a:solidFill>
                  <a:schemeClr val="bg1"/>
                </a:solidFill>
              </a:rPr>
              <a:t>是固定匯率制度，對非會員國而言，</a:t>
            </a:r>
            <a:r>
              <a:rPr lang="en-US" altLang="zh-TW" sz="3600" dirty="0" smtClean="0">
                <a:solidFill>
                  <a:schemeClr val="bg1"/>
                </a:solidFill>
              </a:rPr>
              <a:t>ERM</a:t>
            </a:r>
            <a:r>
              <a:rPr lang="zh-TW" altLang="zh-TW" sz="3600" dirty="0" smtClean="0">
                <a:solidFill>
                  <a:schemeClr val="bg1"/>
                </a:solidFill>
              </a:rPr>
              <a:t>是浮動匯率制度。「不可能的三位一體」在理論上必然會失敗，由於歐洲是經濟共同體而非單一國家，才能用此制度共同抵禦</a:t>
            </a:r>
            <a:r>
              <a:rPr lang="en-US" altLang="zh-TW" sz="3600" dirty="0" smtClean="0">
                <a:solidFill>
                  <a:schemeClr val="bg1"/>
                </a:solidFill>
              </a:rPr>
              <a:t>1990</a:t>
            </a:r>
            <a:r>
              <a:rPr lang="zh-TW" altLang="zh-TW" sz="3600" dirty="0" smtClean="0">
                <a:solidFill>
                  <a:schemeClr val="bg1"/>
                </a:solidFill>
              </a:rPr>
              <a:t>年代國際投機客的攻擊，當時的國際貿易較不發達，因此沒有太多資本無法自由進出的問題，但隨著交通與科技的進步，資本的交流逐漸頻繁，現今的歐盟仍採用單一貨幣政策與固定匯率制度，造成資本進出的阻礙，歐洲經濟體的崩壞，引起歐債危機。</a:t>
            </a:r>
            <a:endParaRPr lang="zh-TW" altLang="en-US" sz="3600" dirty="0">
              <a:solidFill>
                <a:schemeClr val="bg1"/>
              </a:solidFill>
            </a:endParaRPr>
          </a:p>
        </p:txBody>
      </p:sp>
      <p:sp>
        <p:nvSpPr>
          <p:cNvPr id="23" name="文字方塊 22"/>
          <p:cNvSpPr txBox="1"/>
          <p:nvPr/>
        </p:nvSpPr>
        <p:spPr>
          <a:xfrm>
            <a:off x="1049488" y="12295734"/>
            <a:ext cx="7560840" cy="1200329"/>
          </a:xfrm>
          <a:prstGeom prst="rect">
            <a:avLst/>
          </a:prstGeom>
          <a:noFill/>
        </p:spPr>
        <p:txBody>
          <a:bodyPr wrap="square" rtlCol="0">
            <a:spAutoFit/>
          </a:bodyPr>
          <a:lstStyle/>
          <a:p>
            <a:r>
              <a:rPr lang="zh-TW" altLang="zh-TW" sz="3600" b="1" dirty="0" smtClean="0"/>
              <a:t>二、布萊頓森林制度與單一貨幣政策</a:t>
            </a:r>
          </a:p>
          <a:p>
            <a:endParaRPr lang="zh-TW" altLang="en-US" sz="3600" dirty="0"/>
          </a:p>
        </p:txBody>
      </p:sp>
      <p:sp>
        <p:nvSpPr>
          <p:cNvPr id="24" name="矩形 23"/>
          <p:cNvSpPr/>
          <p:nvPr/>
        </p:nvSpPr>
        <p:spPr>
          <a:xfrm>
            <a:off x="761456" y="26049262"/>
            <a:ext cx="15625736" cy="17497944"/>
          </a:xfrm>
          <a:prstGeom prst="rect">
            <a:avLst/>
          </a:prstGeom>
          <a:ln w="76200">
            <a:noFill/>
          </a:ln>
        </p:spPr>
        <p:style>
          <a:lnRef idx="2">
            <a:schemeClr val="accent6"/>
          </a:lnRef>
          <a:fillRef idx="1">
            <a:schemeClr val="lt1"/>
          </a:fillRef>
          <a:effectRef idx="0">
            <a:schemeClr val="accent6"/>
          </a:effectRef>
          <a:fontRef idx="minor">
            <a:schemeClr val="dk1"/>
          </a:fontRef>
        </p:style>
        <p:txBody>
          <a:bodyPr rtlCol="0" anchor="ctr"/>
          <a:lstStyle/>
          <a:p>
            <a:endParaRPr lang="zh-TW" altLang="en-US" sz="3600" dirty="0"/>
          </a:p>
        </p:txBody>
      </p:sp>
      <p:sp>
        <p:nvSpPr>
          <p:cNvPr id="25" name="圓角化單一角落矩形 24"/>
          <p:cNvSpPr/>
          <p:nvPr/>
        </p:nvSpPr>
        <p:spPr>
          <a:xfrm>
            <a:off x="761456" y="25977254"/>
            <a:ext cx="4968552" cy="936104"/>
          </a:xfrm>
          <a:prstGeom prst="round1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r>
              <a:rPr lang="zh-TW" altLang="en-US" sz="3600" b="1" dirty="0" smtClean="0"/>
              <a:t>  三、歐債危機的開端    </a:t>
            </a:r>
            <a:endParaRPr lang="zh-TW" altLang="en-US" sz="3600" b="1" dirty="0"/>
          </a:p>
        </p:txBody>
      </p:sp>
      <p:pic>
        <p:nvPicPr>
          <p:cNvPr id="1026" name="Picture 2" descr="C:\Program Files (x86)\Microsoft Office\MEDIA\CAGCAT10\j0222021.wmf"/>
          <p:cNvPicPr>
            <a:picLocks noChangeAspect="1" noChangeArrowheads="1"/>
          </p:cNvPicPr>
          <p:nvPr/>
        </p:nvPicPr>
        <p:blipFill>
          <a:blip r:embed="rId2" cstate="print">
            <a:lum bright="100000" contrast="100000"/>
          </a:blip>
          <a:srcRect/>
          <a:stretch>
            <a:fillRect/>
          </a:stretch>
        </p:blipFill>
        <p:spPr bwMode="auto">
          <a:xfrm>
            <a:off x="27620440" y="1350518"/>
            <a:ext cx="3456384" cy="3468706"/>
          </a:xfrm>
          <a:prstGeom prst="rect">
            <a:avLst/>
          </a:prstGeom>
          <a:noFill/>
        </p:spPr>
      </p:pic>
      <p:sp>
        <p:nvSpPr>
          <p:cNvPr id="21" name="文字方塊 20"/>
          <p:cNvSpPr txBox="1"/>
          <p:nvPr/>
        </p:nvSpPr>
        <p:spPr>
          <a:xfrm>
            <a:off x="1121496" y="27129382"/>
            <a:ext cx="14977664" cy="7848302"/>
          </a:xfrm>
          <a:prstGeom prst="rect">
            <a:avLst/>
          </a:prstGeom>
          <a:noFill/>
        </p:spPr>
        <p:txBody>
          <a:bodyPr wrap="square" rtlCol="0">
            <a:spAutoFit/>
          </a:bodyPr>
          <a:lstStyle/>
          <a:p>
            <a:pPr algn="just"/>
            <a:r>
              <a:rPr lang="zh-TW" altLang="en-US" sz="3600" dirty="0" smtClean="0">
                <a:solidFill>
                  <a:schemeClr val="bg1"/>
                </a:solidFill>
              </a:rPr>
              <a:t>       </a:t>
            </a:r>
            <a:r>
              <a:rPr lang="zh-TW" altLang="zh-TW" sz="3600" dirty="0" smtClean="0">
                <a:solidFill>
                  <a:schemeClr val="bg1"/>
                </a:solidFill>
              </a:rPr>
              <a:t>歐元普遍流通後，曾經使傳統經濟大國如德、法、奧的經貿成長數據屢創新高，新興的西班牙、愛爾蘭、冰島等國經濟卓越的成長，當歐元區各成員國間之內部經濟體質互異、幣制的自主性喪失、以及歐洲央行在執行貨幣政策時無法兼顧各成員國之狀況與需要，造成葡萄牙、愛爾蘭、義大利、希臘、西班牙</a:t>
            </a:r>
            <a:r>
              <a:rPr lang="en-US" altLang="zh-TW" sz="3600" dirty="0" smtClean="0">
                <a:solidFill>
                  <a:schemeClr val="bg1"/>
                </a:solidFill>
              </a:rPr>
              <a:t>(</a:t>
            </a:r>
            <a:r>
              <a:rPr lang="zh-TW" altLang="zh-TW" sz="3600" dirty="0" smtClean="0">
                <a:solidFill>
                  <a:schemeClr val="bg1"/>
                </a:solidFill>
              </a:rPr>
              <a:t>簡稱</a:t>
            </a:r>
            <a:r>
              <a:rPr lang="en-US" altLang="zh-TW" sz="3600" dirty="0" smtClean="0">
                <a:solidFill>
                  <a:schemeClr val="bg1"/>
                </a:solidFill>
              </a:rPr>
              <a:t>PIIGS)</a:t>
            </a:r>
            <a:r>
              <a:rPr lang="zh-TW" altLang="zh-TW" sz="3600" dirty="0" smtClean="0">
                <a:solidFill>
                  <a:schemeClr val="bg1"/>
                </a:solidFill>
              </a:rPr>
              <a:t>等國家財政的瀕危與破產。歐債危機爆發前，</a:t>
            </a:r>
            <a:r>
              <a:rPr lang="en-US" altLang="zh-TW" sz="3600" dirty="0" smtClean="0">
                <a:solidFill>
                  <a:schemeClr val="bg1"/>
                </a:solidFill>
              </a:rPr>
              <a:t>PIIGS</a:t>
            </a:r>
            <a:r>
              <a:rPr lang="zh-TW" altLang="zh-TW" sz="3600" dirty="0" smtClean="0">
                <a:solidFill>
                  <a:schemeClr val="bg1"/>
                </a:solidFill>
              </a:rPr>
              <a:t>靠舉債發展經濟，財政盈餘時未先償還債務，反而更大幅舉債來拓展國內公共支出，致使債務不斷的快速累積。</a:t>
            </a:r>
            <a:r>
              <a:rPr lang="en-US" altLang="zh-TW" sz="3600" dirty="0" smtClean="0">
                <a:solidFill>
                  <a:schemeClr val="bg1"/>
                </a:solidFill>
              </a:rPr>
              <a:t>2008</a:t>
            </a:r>
            <a:r>
              <a:rPr lang="zh-TW" altLang="zh-TW" sz="3600" dirty="0" smtClean="0">
                <a:solidFill>
                  <a:schemeClr val="bg1"/>
                </a:solidFill>
              </a:rPr>
              <a:t>年金融海嘯引爆歐債危機，</a:t>
            </a:r>
            <a:r>
              <a:rPr lang="en-US" altLang="zh-TW" sz="3600" dirty="0" smtClean="0">
                <a:solidFill>
                  <a:schemeClr val="bg1"/>
                </a:solidFill>
              </a:rPr>
              <a:t>PIIGS</a:t>
            </a:r>
            <a:r>
              <a:rPr lang="zh-TW" altLang="zh-TW" sz="3600" dirty="0" smtClean="0">
                <a:solidFill>
                  <a:schemeClr val="bg1"/>
                </a:solidFill>
              </a:rPr>
              <a:t>在危機發生前大幅舉債，企圖運用大量財政支出來促成經濟的揚升榮景，進而帶動房地產價格的上漲，在經濟短期明顯好轉的假象時，也因國際投機外資大量流入而造成短暫性的資金寬鬆狀態，使得短期間國內的商品與勞務需求增加而造成通貨膨脹，削弱該國對外貿易之競爭力，當來自國外的資金挹注因通膨壓力而遭到緊縮或甚至凍結，資金缺口與償債壓力負擔加重，造成下列情況：</a:t>
            </a:r>
          </a:p>
          <a:p>
            <a:endParaRPr lang="zh-TW" altLang="en-US" sz="3600" dirty="0">
              <a:solidFill>
                <a:schemeClr val="bg1"/>
              </a:solidFill>
            </a:endParaRPr>
          </a:p>
        </p:txBody>
      </p:sp>
      <p:graphicFrame>
        <p:nvGraphicFramePr>
          <p:cNvPr id="22" name="資料庫圖表 21"/>
          <p:cNvGraphicFramePr/>
          <p:nvPr/>
        </p:nvGraphicFramePr>
        <p:xfrm>
          <a:off x="1193504" y="34402190"/>
          <a:ext cx="14761640" cy="83529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6" name="文字方塊 25"/>
          <p:cNvSpPr txBox="1"/>
          <p:nvPr/>
        </p:nvSpPr>
        <p:spPr>
          <a:xfrm>
            <a:off x="1265512" y="35218085"/>
            <a:ext cx="14617624" cy="1200329"/>
          </a:xfrm>
          <a:prstGeom prst="rect">
            <a:avLst/>
          </a:prstGeom>
          <a:noFill/>
        </p:spPr>
        <p:txBody>
          <a:bodyPr wrap="square" rtlCol="0">
            <a:spAutoFit/>
          </a:bodyPr>
          <a:lstStyle/>
          <a:p>
            <a:pPr algn="just"/>
            <a:r>
              <a:rPr lang="zh-TW" altLang="en-US" sz="3600" dirty="0" smtClean="0">
                <a:solidFill>
                  <a:schemeClr val="bg1"/>
                </a:solidFill>
              </a:rPr>
              <a:t>        </a:t>
            </a:r>
            <a:r>
              <a:rPr lang="zh-TW" altLang="zh-TW" sz="3600" dirty="0" smtClean="0">
                <a:solidFill>
                  <a:schemeClr val="bg1"/>
                </a:solidFill>
              </a:rPr>
              <a:t>國內需求大幅減少，國內企業利潤與國家稅收同時減少，國民收入降低、失業率也急遽攀升，政府的負債難以按期清償，面臨破產的窘境。</a:t>
            </a:r>
            <a:endParaRPr lang="zh-TW" altLang="en-US" sz="3600" dirty="0"/>
          </a:p>
        </p:txBody>
      </p:sp>
      <p:sp>
        <p:nvSpPr>
          <p:cNvPr id="27" name="文字方塊 26"/>
          <p:cNvSpPr txBox="1"/>
          <p:nvPr/>
        </p:nvSpPr>
        <p:spPr>
          <a:xfrm>
            <a:off x="1265512" y="37278442"/>
            <a:ext cx="14689632" cy="2308324"/>
          </a:xfrm>
          <a:prstGeom prst="rect">
            <a:avLst/>
          </a:prstGeom>
          <a:noFill/>
        </p:spPr>
        <p:txBody>
          <a:bodyPr wrap="square" rtlCol="0">
            <a:spAutoFit/>
          </a:bodyPr>
          <a:lstStyle/>
          <a:p>
            <a:pPr algn="just"/>
            <a:r>
              <a:rPr lang="zh-TW" altLang="en-US" sz="3600" dirty="0" smtClean="0">
                <a:solidFill>
                  <a:schemeClr val="bg1"/>
                </a:solidFill>
              </a:rPr>
              <a:t>       </a:t>
            </a:r>
            <a:r>
              <a:rPr lang="en-US" altLang="zh-TW" sz="3600" dirty="0" smtClean="0">
                <a:solidFill>
                  <a:schemeClr val="bg1"/>
                </a:solidFill>
              </a:rPr>
              <a:t>PIIGS</a:t>
            </a:r>
            <a:r>
              <a:rPr lang="zh-TW" altLang="zh-TW" sz="3600" dirty="0" smtClean="0">
                <a:solidFill>
                  <a:schemeClr val="bg1"/>
                </a:solidFill>
              </a:rPr>
              <a:t>希望歐元能夠適時貶值，採取寬鬆貨幣政策，振興競爭與提高競爭力，但</a:t>
            </a:r>
            <a:r>
              <a:rPr lang="en-US" altLang="zh-TW" sz="3600" dirty="0" smtClean="0">
                <a:solidFill>
                  <a:schemeClr val="bg1"/>
                </a:solidFill>
              </a:rPr>
              <a:t>PIIGS</a:t>
            </a:r>
            <a:r>
              <a:rPr lang="zh-TW" altLang="zh-TW" sz="3600" dirty="0" smtClean="0">
                <a:solidFill>
                  <a:schemeClr val="bg1"/>
                </a:solidFill>
              </a:rPr>
              <a:t>以外的歐洲國家經濟發展相對穩定且公債較少，財政盈餘，反對歐元貶值，傾向緊縮貨幣政策，歐洲央行提出的紓困方案條件，決定國家對歐盟央銀的支持與不支持。</a:t>
            </a:r>
            <a:endParaRPr lang="zh-TW" altLang="en-US" sz="3600" dirty="0"/>
          </a:p>
        </p:txBody>
      </p:sp>
      <p:sp>
        <p:nvSpPr>
          <p:cNvPr id="28" name="文字方塊 27"/>
          <p:cNvSpPr txBox="1"/>
          <p:nvPr/>
        </p:nvSpPr>
        <p:spPr>
          <a:xfrm>
            <a:off x="1337520" y="40396852"/>
            <a:ext cx="14545616" cy="2862322"/>
          </a:xfrm>
          <a:prstGeom prst="rect">
            <a:avLst/>
          </a:prstGeom>
          <a:noFill/>
        </p:spPr>
        <p:txBody>
          <a:bodyPr wrap="square" rtlCol="0">
            <a:spAutoFit/>
          </a:bodyPr>
          <a:lstStyle/>
          <a:p>
            <a:r>
              <a:rPr lang="zh-TW" altLang="en-US" sz="3600" dirty="0" smtClean="0">
                <a:solidFill>
                  <a:schemeClr val="bg1"/>
                </a:solidFill>
              </a:rPr>
              <a:t>        </a:t>
            </a:r>
            <a:r>
              <a:rPr lang="en-US" altLang="zh-TW" sz="3600" dirty="0" smtClean="0">
                <a:solidFill>
                  <a:schemeClr val="bg1"/>
                </a:solidFill>
              </a:rPr>
              <a:t>PIIGS</a:t>
            </a:r>
            <a:r>
              <a:rPr lang="zh-TW" altLang="zh-TW" sz="3600" dirty="0" smtClean="0">
                <a:solidFill>
                  <a:schemeClr val="bg1"/>
                </a:solidFill>
              </a:rPr>
              <a:t>缺乏有效之矯正經濟方法，無法以貶值方式來提振出口與觀光利益；又不能調降利率或增加貨幣供給額以增加銀行貸款與刺激消費，也無統一之財稅經貿與勞工政策協助解決問題，在金融海嘯來襲後，引發希臘債信危機衝擊全球股、匯市、財政健全、與金融穩定，進而防害經濟發展與復甦。</a:t>
            </a:r>
            <a:endParaRPr lang="zh-TW" altLang="en-US" sz="3600" dirty="0">
              <a:solidFill>
                <a:schemeClr val="bg1"/>
              </a:solidFill>
            </a:endParaRPr>
          </a:p>
        </p:txBody>
      </p:sp>
      <p:sp>
        <p:nvSpPr>
          <p:cNvPr id="29" name="矩形 28"/>
          <p:cNvSpPr/>
          <p:nvPr/>
        </p:nvSpPr>
        <p:spPr>
          <a:xfrm>
            <a:off x="16819240" y="41891022"/>
            <a:ext cx="15481720" cy="172819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2" name="圓角化單一角落矩形 31"/>
          <p:cNvSpPr/>
          <p:nvPr/>
        </p:nvSpPr>
        <p:spPr>
          <a:xfrm>
            <a:off x="16819240" y="24609102"/>
            <a:ext cx="6048672" cy="936104"/>
          </a:xfrm>
          <a:prstGeom prst="round1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zh-TW" altLang="zh-TW" sz="3600" b="1" dirty="0" smtClean="0"/>
              <a:t>五、</a:t>
            </a:r>
            <a:r>
              <a:rPr lang="zh-TW" altLang="zh-TW" sz="3600" b="1" dirty="0" smtClean="0"/>
              <a:t>解決方法</a:t>
            </a:r>
            <a:r>
              <a:rPr lang="zh-TW" altLang="en-US" sz="3600" b="1" dirty="0" smtClean="0"/>
              <a:t>與各國作法</a:t>
            </a:r>
            <a:endParaRPr lang="zh-TW" altLang="en-US" sz="3600" b="1" dirty="0"/>
          </a:p>
        </p:txBody>
      </p:sp>
      <p:sp>
        <p:nvSpPr>
          <p:cNvPr id="34" name="文字方塊 33"/>
          <p:cNvSpPr txBox="1"/>
          <p:nvPr/>
        </p:nvSpPr>
        <p:spPr>
          <a:xfrm>
            <a:off x="17107272" y="6647166"/>
            <a:ext cx="14833648" cy="2862322"/>
          </a:xfrm>
          <a:prstGeom prst="rect">
            <a:avLst/>
          </a:prstGeom>
          <a:noFill/>
        </p:spPr>
        <p:txBody>
          <a:bodyPr wrap="square" rtlCol="0">
            <a:spAutoFit/>
          </a:bodyPr>
          <a:lstStyle/>
          <a:p>
            <a:r>
              <a:rPr lang="zh-TW" altLang="en-US" sz="3600" dirty="0" smtClean="0">
                <a:solidFill>
                  <a:schemeClr val="bg1"/>
                </a:solidFill>
              </a:rPr>
              <a:t>       </a:t>
            </a:r>
            <a:r>
              <a:rPr lang="zh-TW" altLang="zh-TW" sz="3600" dirty="0" smtClean="0">
                <a:solidFill>
                  <a:schemeClr val="bg1"/>
                </a:solidFill>
              </a:rPr>
              <a:t>在此歐洲債務爆發中，</a:t>
            </a:r>
            <a:r>
              <a:rPr lang="en-US" altLang="zh-TW" sz="3600" dirty="0" smtClean="0">
                <a:solidFill>
                  <a:schemeClr val="bg1"/>
                </a:solidFill>
              </a:rPr>
              <a:t>PIIGS</a:t>
            </a:r>
            <a:r>
              <a:rPr lang="zh-TW" altLang="zh-TW" sz="3600" dirty="0" smtClean="0">
                <a:solidFill>
                  <a:schemeClr val="bg1"/>
                </a:solidFill>
              </a:rPr>
              <a:t>以希臘與西班牙是歐洲央行，所要資金融通挹注上大傷腦筋的成員國，由於以德國為首的歐洲央行所提出的樽節支出的紓困方案在財政破產後的希臘與財政困窘的西班牙都造成了極大的反彈，此兩國內趁勢而起的激進民族主義者揚言退出歐元區，重新使用自己的貨幣，而這一舉動勢將使得歐元區面臨重大的危機：</a:t>
            </a:r>
            <a:endParaRPr lang="zh-TW" altLang="en-US" sz="3600" dirty="0">
              <a:solidFill>
                <a:schemeClr val="bg1"/>
              </a:solidFill>
            </a:endParaRPr>
          </a:p>
        </p:txBody>
      </p:sp>
      <p:graphicFrame>
        <p:nvGraphicFramePr>
          <p:cNvPr id="35" name="資料庫圖表 34"/>
          <p:cNvGraphicFramePr/>
          <p:nvPr/>
        </p:nvGraphicFramePr>
        <p:xfrm>
          <a:off x="17179280" y="9487422"/>
          <a:ext cx="14761640" cy="1540971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36" name="文字方塊 35"/>
          <p:cNvSpPr txBox="1"/>
          <p:nvPr/>
        </p:nvSpPr>
        <p:spPr>
          <a:xfrm>
            <a:off x="17251288" y="10279510"/>
            <a:ext cx="14689632" cy="2308324"/>
          </a:xfrm>
          <a:prstGeom prst="rect">
            <a:avLst/>
          </a:prstGeom>
          <a:noFill/>
        </p:spPr>
        <p:txBody>
          <a:bodyPr wrap="square" rtlCol="0">
            <a:spAutoFit/>
          </a:bodyPr>
          <a:lstStyle/>
          <a:p>
            <a:pPr algn="just"/>
            <a:r>
              <a:rPr lang="zh-TW" altLang="en-US" sz="3600" dirty="0" smtClean="0">
                <a:solidFill>
                  <a:schemeClr val="bg1"/>
                </a:solidFill>
              </a:rPr>
              <a:t>       </a:t>
            </a:r>
            <a:r>
              <a:rPr lang="zh-TW" altLang="zh-TW" sz="3600" dirty="0" smtClean="0">
                <a:solidFill>
                  <a:schemeClr val="bg1"/>
                </a:solidFill>
              </a:rPr>
              <a:t>在被凍結或轉換成希臘幣</a:t>
            </a:r>
            <a:r>
              <a:rPr lang="en-US" altLang="zh-TW" sz="3600" dirty="0" smtClean="0">
                <a:solidFill>
                  <a:schemeClr val="bg1"/>
                </a:solidFill>
              </a:rPr>
              <a:t>(</a:t>
            </a:r>
            <a:r>
              <a:rPr lang="zh-TW" altLang="zh-TW" sz="3600" dirty="0" smtClean="0">
                <a:solidFill>
                  <a:schemeClr val="bg1"/>
                </a:solidFill>
              </a:rPr>
              <a:t>幣值損失一半</a:t>
            </a:r>
            <a:r>
              <a:rPr lang="en-US" altLang="zh-TW" sz="3600" dirty="0" smtClean="0">
                <a:solidFill>
                  <a:schemeClr val="bg1"/>
                </a:solidFill>
              </a:rPr>
              <a:t>)</a:t>
            </a:r>
            <a:r>
              <a:rPr lang="zh-TW" altLang="zh-TW" sz="3600" dirty="0" smtClean="0">
                <a:solidFill>
                  <a:schemeClr val="bg1"/>
                </a:solidFill>
              </a:rPr>
              <a:t>以前，希臘政府將清空銀行帳戶，法國銀行與德國銀行長期借款給南歐，壞帳風險大幅攀升，進而導致許多銀行破產，體質較健全的德國銀行或許不至倒閉，但也將元氣大傷，而這種銀行危機勢將擴散至全歐。</a:t>
            </a:r>
            <a:endParaRPr lang="zh-TW" altLang="en-US" sz="3600" dirty="0">
              <a:solidFill>
                <a:schemeClr val="bg1"/>
              </a:solidFill>
            </a:endParaRPr>
          </a:p>
        </p:txBody>
      </p:sp>
      <p:sp>
        <p:nvSpPr>
          <p:cNvPr id="37" name="文字方塊 36"/>
          <p:cNvSpPr txBox="1"/>
          <p:nvPr/>
        </p:nvSpPr>
        <p:spPr>
          <a:xfrm>
            <a:off x="17179280" y="13375854"/>
            <a:ext cx="14761640" cy="3970318"/>
          </a:xfrm>
          <a:prstGeom prst="rect">
            <a:avLst/>
          </a:prstGeom>
          <a:noFill/>
        </p:spPr>
        <p:txBody>
          <a:bodyPr wrap="square" rtlCol="0">
            <a:spAutoFit/>
          </a:bodyPr>
          <a:lstStyle/>
          <a:p>
            <a:pPr algn="just"/>
            <a:r>
              <a:rPr lang="zh-TW" altLang="en-US" sz="3600" dirty="0" smtClean="0">
                <a:solidFill>
                  <a:schemeClr val="bg1"/>
                </a:solidFill>
              </a:rPr>
              <a:t>       </a:t>
            </a:r>
            <a:r>
              <a:rPr lang="zh-TW" altLang="zh-TW" sz="3600" dirty="0" smtClean="0">
                <a:solidFill>
                  <a:schemeClr val="bg1"/>
                </a:solidFill>
              </a:rPr>
              <a:t>希臘整體的經濟將如「核心溶解」般的崩解、西班牙也瀕臨破產的窘境。希、西兩國大量的銀行將崩潰，人民的存款會凍結，國民營企業倒閉，進口貨物包括糧食和醫藥之成本將呈倍數上漲。由於大量銀行的破產，希臘將無法獲得貸款，以支付其進口之款項。希西兩國最重要的觀光業，將因政治和社會陷入混亂而瓦解。雖然長期來看，兩國的經濟將因貶值和提高競爭力而獲利，但擺在兩國執政者眼前的問題，包括政府的長期過度支出並無法獲致立即而有效的解決。</a:t>
            </a:r>
            <a:endParaRPr lang="zh-TW" altLang="en-US" sz="3600" dirty="0">
              <a:solidFill>
                <a:schemeClr val="bg1"/>
              </a:solidFill>
            </a:endParaRPr>
          </a:p>
        </p:txBody>
      </p:sp>
      <p:sp>
        <p:nvSpPr>
          <p:cNvPr id="38" name="文字方塊 37"/>
          <p:cNvSpPr txBox="1"/>
          <p:nvPr/>
        </p:nvSpPr>
        <p:spPr>
          <a:xfrm>
            <a:off x="17179280" y="17984366"/>
            <a:ext cx="14689632" cy="2880320"/>
          </a:xfrm>
          <a:prstGeom prst="rect">
            <a:avLst/>
          </a:prstGeom>
          <a:noFill/>
        </p:spPr>
        <p:txBody>
          <a:bodyPr wrap="square" rtlCol="0">
            <a:spAutoFit/>
          </a:bodyPr>
          <a:lstStyle/>
          <a:p>
            <a:pPr algn="just"/>
            <a:r>
              <a:rPr lang="zh-TW" altLang="en-US" sz="3600" dirty="0" smtClean="0">
                <a:solidFill>
                  <a:schemeClr val="bg1"/>
                </a:solidFill>
              </a:rPr>
              <a:t>       </a:t>
            </a:r>
            <a:r>
              <a:rPr lang="en-US" altLang="zh-TW" sz="3600" dirty="0" smtClean="0">
                <a:solidFill>
                  <a:schemeClr val="bg1"/>
                </a:solidFill>
              </a:rPr>
              <a:t>PIIGS</a:t>
            </a:r>
            <a:r>
              <a:rPr lang="zh-TW" altLang="zh-TW" sz="3600" dirty="0" smtClean="0">
                <a:solidFill>
                  <a:schemeClr val="bg1"/>
                </a:solidFill>
              </a:rPr>
              <a:t>如果無法再由其他管道借得任何款項，政府與財政危機的成員國歐元用盡，執政當局勢必被迫以「借條」支付社會福利支出和公務人員之薪資，直到各國重新推出其可廣泛被民眾接受之貨幣為止。發生危機的這些國家將停止償還其舉借之債務，包括其從國際貨幣基金會</a:t>
            </a:r>
            <a:r>
              <a:rPr lang="en-US" altLang="zh-TW" sz="3600" dirty="0" smtClean="0">
                <a:solidFill>
                  <a:schemeClr val="bg1"/>
                </a:solidFill>
              </a:rPr>
              <a:t>(IMF)</a:t>
            </a:r>
            <a:r>
              <a:rPr lang="zh-TW" altLang="zh-TW" sz="3600" dirty="0" smtClean="0">
                <a:solidFill>
                  <a:schemeClr val="bg1"/>
                </a:solidFill>
              </a:rPr>
              <a:t>和歐盟貸得的應急紓困借款。</a:t>
            </a:r>
            <a:endParaRPr lang="zh-TW" altLang="en-US" sz="3600" dirty="0">
              <a:solidFill>
                <a:schemeClr val="bg1"/>
              </a:solidFill>
            </a:endParaRPr>
          </a:p>
        </p:txBody>
      </p:sp>
      <p:sp>
        <p:nvSpPr>
          <p:cNvPr id="39" name="文字方塊 38"/>
          <p:cNvSpPr txBox="1"/>
          <p:nvPr/>
        </p:nvSpPr>
        <p:spPr>
          <a:xfrm>
            <a:off x="17251288" y="21440750"/>
            <a:ext cx="14689632" cy="2862322"/>
          </a:xfrm>
          <a:prstGeom prst="rect">
            <a:avLst/>
          </a:prstGeom>
          <a:noFill/>
        </p:spPr>
        <p:txBody>
          <a:bodyPr wrap="square" rtlCol="0">
            <a:spAutoFit/>
          </a:bodyPr>
          <a:lstStyle/>
          <a:p>
            <a:pPr algn="just"/>
            <a:r>
              <a:rPr lang="zh-TW" altLang="en-US" sz="3600" dirty="0" smtClean="0">
                <a:solidFill>
                  <a:schemeClr val="bg1"/>
                </a:solidFill>
              </a:rPr>
              <a:t>       </a:t>
            </a:r>
            <a:r>
              <a:rPr lang="zh-TW" altLang="zh-TW" sz="3600" dirty="0" smtClean="0">
                <a:solidFill>
                  <a:schemeClr val="bg1"/>
                </a:solidFill>
              </a:rPr>
              <a:t>當危機國退出歐元區，國內企業將面對法律追訟和財務的問題，過去國內簽訂的法律契約將以該國貨幣來償還，而外國法律契約卻依舊以歐元計算，國內許多的契約將因訴訟而造成大量爭議不休的情況。許多企業將因而破產而倒閉，外國債權人和危機發生國企業之夥伴，將面臨巨額的損失。</a:t>
            </a:r>
            <a:endParaRPr lang="zh-TW" altLang="en-US" sz="3600" dirty="0">
              <a:solidFill>
                <a:schemeClr val="bg1"/>
              </a:solidFill>
            </a:endParaRPr>
          </a:p>
        </p:txBody>
      </p:sp>
      <p:sp>
        <p:nvSpPr>
          <p:cNvPr id="42" name="圓角化單一角落矩形 41"/>
          <p:cNvSpPr/>
          <p:nvPr/>
        </p:nvSpPr>
        <p:spPr>
          <a:xfrm>
            <a:off x="16819240" y="41891022"/>
            <a:ext cx="3528392" cy="936104"/>
          </a:xfrm>
          <a:prstGeom prst="round1Rect">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r>
              <a:rPr lang="zh-TW" altLang="en-US" sz="3600" b="1" dirty="0" smtClean="0"/>
              <a:t>  六、參考資料</a:t>
            </a:r>
            <a:endParaRPr lang="zh-TW" altLang="en-US" sz="3600" b="1" dirty="0"/>
          </a:p>
        </p:txBody>
      </p:sp>
      <p:sp>
        <p:nvSpPr>
          <p:cNvPr id="43" name="文字方塊 42"/>
          <p:cNvSpPr txBox="1"/>
          <p:nvPr/>
        </p:nvSpPr>
        <p:spPr>
          <a:xfrm>
            <a:off x="17035264" y="42827126"/>
            <a:ext cx="11089232" cy="646331"/>
          </a:xfrm>
          <a:prstGeom prst="rect">
            <a:avLst/>
          </a:prstGeom>
          <a:noFill/>
        </p:spPr>
        <p:txBody>
          <a:bodyPr wrap="square" rtlCol="0">
            <a:spAutoFit/>
          </a:bodyPr>
          <a:lstStyle/>
          <a:p>
            <a:r>
              <a:rPr lang="zh-TW" altLang="en-US" sz="3600" dirty="0" smtClean="0">
                <a:solidFill>
                  <a:schemeClr val="bg1"/>
                </a:solidFill>
              </a:rPr>
              <a:t>◆</a:t>
            </a:r>
            <a:r>
              <a:rPr lang="zh-TW" altLang="zh-TW" sz="3600" dirty="0" smtClean="0">
                <a:solidFill>
                  <a:schemeClr val="bg1"/>
                </a:solidFill>
              </a:rPr>
              <a:t>智庫百科</a:t>
            </a:r>
            <a:r>
              <a:rPr lang="zh-TW" altLang="en-US" sz="3600" dirty="0" smtClean="0">
                <a:solidFill>
                  <a:schemeClr val="bg1"/>
                </a:solidFill>
              </a:rPr>
              <a:t>  ◆</a:t>
            </a:r>
            <a:r>
              <a:rPr lang="zh-TW" altLang="zh-TW" sz="3600" dirty="0" smtClean="0">
                <a:solidFill>
                  <a:schemeClr val="bg1"/>
                </a:solidFill>
              </a:rPr>
              <a:t>維基百科</a:t>
            </a:r>
            <a:r>
              <a:rPr lang="zh-TW" altLang="en-US" sz="3600" dirty="0" smtClean="0"/>
              <a:t>  </a:t>
            </a:r>
            <a:r>
              <a:rPr lang="zh-TW" altLang="en-US" sz="3600" dirty="0" smtClean="0">
                <a:solidFill>
                  <a:schemeClr val="bg1"/>
                </a:solidFill>
              </a:rPr>
              <a:t>◆</a:t>
            </a:r>
            <a:r>
              <a:rPr lang="zh-TW" altLang="zh-TW" sz="3600" dirty="0" smtClean="0">
                <a:solidFill>
                  <a:schemeClr val="bg1"/>
                </a:solidFill>
              </a:rPr>
              <a:t>研究報告</a:t>
            </a:r>
            <a:r>
              <a:rPr lang="zh-TW" altLang="en-US" sz="3600" dirty="0" smtClean="0">
                <a:solidFill>
                  <a:schemeClr val="bg1"/>
                </a:solidFill>
              </a:rPr>
              <a:t>   ◆</a:t>
            </a:r>
            <a:r>
              <a:rPr lang="en-US" altLang="zh-TW" sz="3600" dirty="0" err="1" smtClean="0">
                <a:solidFill>
                  <a:schemeClr val="bg1"/>
                </a:solidFill>
              </a:rPr>
              <a:t>MoneyDJ</a:t>
            </a:r>
            <a:r>
              <a:rPr lang="zh-TW" altLang="zh-TW" sz="3600" dirty="0" smtClean="0">
                <a:solidFill>
                  <a:schemeClr val="bg1"/>
                </a:solidFill>
              </a:rPr>
              <a:t>理財網</a:t>
            </a:r>
            <a:endParaRPr lang="zh-TW" altLang="zh-TW" sz="3600" dirty="0">
              <a:solidFill>
                <a:schemeClr val="bg1"/>
              </a:solidFill>
            </a:endParaRPr>
          </a:p>
        </p:txBody>
      </p:sp>
      <p:graphicFrame>
        <p:nvGraphicFramePr>
          <p:cNvPr id="44" name="表格 43"/>
          <p:cNvGraphicFramePr>
            <a:graphicFrameLocks noGrp="1"/>
          </p:cNvGraphicFramePr>
          <p:nvPr/>
        </p:nvGraphicFramePr>
        <p:xfrm>
          <a:off x="17179280" y="25617214"/>
          <a:ext cx="14761640" cy="8534400"/>
        </p:xfrm>
        <a:graphic>
          <a:graphicData uri="http://schemas.openxmlformats.org/drawingml/2006/table">
            <a:tbl>
              <a:tblPr/>
              <a:tblGrid>
                <a:gridCol w="432048"/>
                <a:gridCol w="2520280"/>
                <a:gridCol w="11809312"/>
              </a:tblGrid>
              <a:tr h="144016">
                <a:tc gridSpan="3">
                  <a:txBody>
                    <a:bodyPr/>
                    <a:lstStyle/>
                    <a:p>
                      <a:pPr algn="ctr">
                        <a:spcAft>
                          <a:spcPts val="0"/>
                        </a:spcAft>
                      </a:pPr>
                      <a:r>
                        <a:rPr lang="zh-TW" sz="2800" b="1" kern="100" dirty="0">
                          <a:solidFill>
                            <a:schemeClr val="bg1"/>
                          </a:solidFill>
                          <a:latin typeface="Calibri"/>
                          <a:ea typeface="新細明體"/>
                          <a:cs typeface="Times New Roman"/>
                        </a:rPr>
                        <a:t>歐洲主權債務危機之解決方案</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r>
              <a:tr h="249168">
                <a:tc rowSpan="4">
                  <a:txBody>
                    <a:bodyPr/>
                    <a:lstStyle/>
                    <a:p>
                      <a:pPr algn="ctr">
                        <a:spcAft>
                          <a:spcPts val="0"/>
                        </a:spcAft>
                      </a:pPr>
                      <a:r>
                        <a:rPr lang="zh-TW" sz="2800" kern="100" dirty="0" smtClean="0">
                          <a:solidFill>
                            <a:schemeClr val="bg1"/>
                          </a:solidFill>
                          <a:latin typeface="Calibri"/>
                          <a:ea typeface="新細明體"/>
                          <a:cs typeface="Times New Roman"/>
                        </a:rPr>
                        <a:t>近期採取</a:t>
                      </a:r>
                      <a:r>
                        <a:rPr lang="zh-TW" sz="2800" kern="100" dirty="0">
                          <a:solidFill>
                            <a:schemeClr val="bg1"/>
                          </a:solidFill>
                          <a:latin typeface="Calibri"/>
                          <a:ea typeface="新細明體"/>
                          <a:cs typeface="Times New Roman"/>
                        </a:rPr>
                        <a:t>之</a:t>
                      </a:r>
                      <a:r>
                        <a:rPr lang="zh-TW" sz="2800" kern="100" dirty="0" smtClean="0">
                          <a:solidFill>
                            <a:schemeClr val="bg1"/>
                          </a:solidFill>
                          <a:latin typeface="Calibri"/>
                          <a:ea typeface="新細明體"/>
                          <a:cs typeface="Times New Roman"/>
                        </a:rPr>
                        <a:t>措施</a:t>
                      </a:r>
                      <a:endParaRPr lang="zh-TW" sz="2800" kern="100" dirty="0">
                        <a:solidFill>
                          <a:schemeClr val="bg1"/>
                        </a:solidFill>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TW" sz="2800" kern="100" dirty="0">
                          <a:solidFill>
                            <a:schemeClr val="bg1"/>
                          </a:solidFill>
                          <a:latin typeface="Calibri"/>
                          <a:ea typeface="新細明體"/>
                          <a:cs typeface="Times New Roman"/>
                        </a:rPr>
                        <a:t>主要國家央行聯合行動</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2800" kern="100" dirty="0" smtClean="0">
                          <a:solidFill>
                            <a:schemeClr val="bg1"/>
                          </a:solidFill>
                          <a:latin typeface="Calibri"/>
                          <a:ea typeface="新細明體"/>
                          <a:cs typeface="Times New Roman"/>
                        </a:rPr>
                        <a:t>2011</a:t>
                      </a:r>
                      <a:r>
                        <a:rPr lang="zh-TW" sz="2800" kern="100" dirty="0" smtClean="0">
                          <a:solidFill>
                            <a:schemeClr val="bg1"/>
                          </a:solidFill>
                          <a:latin typeface="Calibri"/>
                          <a:ea typeface="新細明體"/>
                          <a:cs typeface="Times New Roman"/>
                        </a:rPr>
                        <a:t>年</a:t>
                      </a:r>
                      <a:r>
                        <a:rPr lang="en-US" sz="2800" kern="100" dirty="0" smtClean="0">
                          <a:solidFill>
                            <a:schemeClr val="bg1"/>
                          </a:solidFill>
                          <a:latin typeface="Calibri"/>
                          <a:ea typeface="新細明體"/>
                          <a:cs typeface="Times New Roman"/>
                        </a:rPr>
                        <a:t>11</a:t>
                      </a:r>
                      <a:r>
                        <a:rPr lang="zh-TW" sz="2800" kern="100" dirty="0" smtClean="0">
                          <a:solidFill>
                            <a:schemeClr val="bg1"/>
                          </a:solidFill>
                          <a:latin typeface="Calibri"/>
                          <a:ea typeface="新細明體"/>
                          <a:cs typeface="Times New Roman"/>
                        </a:rPr>
                        <a:t>月</a:t>
                      </a:r>
                      <a:r>
                        <a:rPr lang="zh-TW" sz="2800" kern="100" dirty="0">
                          <a:solidFill>
                            <a:schemeClr val="bg1"/>
                          </a:solidFill>
                          <a:latin typeface="Calibri"/>
                          <a:ea typeface="新細明體"/>
                          <a:cs typeface="Times New Roman"/>
                        </a:rPr>
                        <a:t>底美國</a:t>
                      </a:r>
                      <a:r>
                        <a:rPr lang="en-US" sz="2800" kern="100" dirty="0">
                          <a:solidFill>
                            <a:schemeClr val="bg1"/>
                          </a:solidFill>
                          <a:latin typeface="Calibri"/>
                          <a:ea typeface="新細明體"/>
                          <a:cs typeface="Times New Roman"/>
                        </a:rPr>
                        <a:t>Fed</a:t>
                      </a:r>
                      <a:r>
                        <a:rPr lang="zh-TW" sz="2800" kern="100" dirty="0">
                          <a:solidFill>
                            <a:schemeClr val="bg1"/>
                          </a:solidFill>
                          <a:latin typeface="Calibri"/>
                          <a:ea typeface="新細明體"/>
                          <a:cs typeface="Times New Roman"/>
                        </a:rPr>
                        <a:t>聯合歐元區、日本、英國、加拿大與瑞士央行調降美元換匯利率，由</a:t>
                      </a:r>
                      <a:r>
                        <a:rPr lang="en-US" sz="2800" kern="100" dirty="0">
                          <a:solidFill>
                            <a:schemeClr val="bg1"/>
                          </a:solidFill>
                          <a:latin typeface="Calibri"/>
                          <a:ea typeface="新細明體"/>
                          <a:cs typeface="Times New Roman"/>
                        </a:rPr>
                        <a:t>OIS</a:t>
                      </a:r>
                      <a:r>
                        <a:rPr lang="zh-TW" sz="2800" kern="100" dirty="0">
                          <a:solidFill>
                            <a:schemeClr val="bg1"/>
                          </a:solidFill>
                          <a:latin typeface="Calibri"/>
                          <a:ea typeface="新細明體"/>
                          <a:cs typeface="Times New Roman"/>
                        </a:rPr>
                        <a:t>加碼</a:t>
                      </a:r>
                      <a:r>
                        <a:rPr lang="en-US" sz="2800" kern="100" dirty="0">
                          <a:solidFill>
                            <a:schemeClr val="bg1"/>
                          </a:solidFill>
                          <a:latin typeface="Calibri"/>
                          <a:ea typeface="新細明體"/>
                          <a:cs typeface="Times New Roman"/>
                        </a:rPr>
                        <a:t>1%</a:t>
                      </a:r>
                      <a:r>
                        <a:rPr lang="zh-TW" sz="2800" kern="100" dirty="0">
                          <a:solidFill>
                            <a:schemeClr val="bg1"/>
                          </a:solidFill>
                          <a:latin typeface="Calibri"/>
                          <a:ea typeface="新細明體"/>
                          <a:cs typeface="Times New Roman"/>
                        </a:rPr>
                        <a:t>調降至加碼</a:t>
                      </a:r>
                      <a:r>
                        <a:rPr lang="en-US" sz="2800" kern="100" dirty="0">
                          <a:solidFill>
                            <a:schemeClr val="bg1"/>
                          </a:solidFill>
                          <a:latin typeface="Calibri"/>
                          <a:ea typeface="新細明體"/>
                          <a:cs typeface="Times New Roman"/>
                        </a:rPr>
                        <a:t> 0.5%</a:t>
                      </a:r>
                      <a:r>
                        <a:rPr lang="zh-TW" sz="2800" kern="100" dirty="0">
                          <a:solidFill>
                            <a:schemeClr val="bg1"/>
                          </a:solidFill>
                          <a:latin typeface="Calibri"/>
                          <a:ea typeface="新細明體"/>
                          <a:cs typeface="Times New Roman"/>
                        </a:rPr>
                        <a:t>，減緩歐洲銀行美元流動性短缺問題。</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024">
                <a:tc vMerge="1">
                  <a:txBody>
                    <a:bodyPr/>
                    <a:lstStyle/>
                    <a:p>
                      <a:endParaRPr lang="zh-TW" altLang="en-US"/>
                    </a:p>
                  </a:txBody>
                  <a:tcPr/>
                </a:tc>
                <a:tc>
                  <a:txBody>
                    <a:bodyPr/>
                    <a:lstStyle/>
                    <a:p>
                      <a:pPr algn="just">
                        <a:spcAft>
                          <a:spcPts val="0"/>
                        </a:spcAft>
                      </a:pPr>
                      <a:r>
                        <a:rPr lang="zh-TW" sz="2800" kern="100" dirty="0">
                          <a:solidFill>
                            <a:schemeClr val="bg1"/>
                          </a:solidFill>
                          <a:latin typeface="Calibri"/>
                          <a:ea typeface="新細明體"/>
                          <a:cs typeface="Times New Roman"/>
                        </a:rPr>
                        <a:t>歐洲央行降息</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TW" sz="2800" kern="100" dirty="0">
                          <a:solidFill>
                            <a:schemeClr val="bg1"/>
                          </a:solidFill>
                          <a:latin typeface="Calibri"/>
                          <a:ea typeface="新細明體"/>
                          <a:cs typeface="Times New Roman"/>
                        </a:rPr>
                        <a:t>近期歐洲央行（</a:t>
                      </a:r>
                      <a:r>
                        <a:rPr lang="en-US" sz="2800" kern="100" dirty="0">
                          <a:solidFill>
                            <a:schemeClr val="bg1"/>
                          </a:solidFill>
                          <a:latin typeface="Calibri"/>
                          <a:ea typeface="新細明體"/>
                          <a:cs typeface="Times New Roman"/>
                        </a:rPr>
                        <a:t>ECB</a:t>
                      </a:r>
                      <a:r>
                        <a:rPr lang="zh-TW" sz="2800" kern="100" dirty="0">
                          <a:solidFill>
                            <a:schemeClr val="bg1"/>
                          </a:solidFill>
                          <a:latin typeface="Calibri"/>
                          <a:ea typeface="新細明體"/>
                          <a:cs typeface="Times New Roman"/>
                        </a:rPr>
                        <a:t>）連續兩次調降基準利率至</a:t>
                      </a:r>
                      <a:r>
                        <a:rPr lang="en-US" sz="2800" kern="100" dirty="0">
                          <a:solidFill>
                            <a:schemeClr val="bg1"/>
                          </a:solidFill>
                          <a:latin typeface="Calibri"/>
                          <a:ea typeface="新細明體"/>
                          <a:cs typeface="Times New Roman"/>
                        </a:rPr>
                        <a:t>1.00%</a:t>
                      </a:r>
                      <a:r>
                        <a:rPr lang="zh-TW" sz="2800" kern="100" dirty="0">
                          <a:solidFill>
                            <a:schemeClr val="bg1"/>
                          </a:solidFill>
                          <a:latin typeface="Calibri"/>
                          <a:ea typeface="新細明體"/>
                          <a:cs typeface="Times New Roman"/>
                        </a:rPr>
                        <a:t>，亦採取調降準備率及放寬擔保品限制等方式，擴大銀行借貸能力，以確保市場穩定。</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8032">
                <a:tc vMerge="1">
                  <a:txBody>
                    <a:bodyPr/>
                    <a:lstStyle/>
                    <a:p>
                      <a:endParaRPr lang="zh-TW" altLang="en-US"/>
                    </a:p>
                  </a:txBody>
                  <a:tcPr/>
                </a:tc>
                <a:tc>
                  <a:txBody>
                    <a:bodyPr/>
                    <a:lstStyle/>
                    <a:p>
                      <a:pPr algn="just">
                        <a:spcAft>
                          <a:spcPts val="0"/>
                        </a:spcAft>
                      </a:pPr>
                      <a:r>
                        <a:rPr lang="en-US" sz="2800" kern="100" dirty="0" smtClean="0">
                          <a:solidFill>
                            <a:schemeClr val="bg1"/>
                          </a:solidFill>
                          <a:latin typeface="Calibri"/>
                          <a:ea typeface="新細明體"/>
                          <a:cs typeface="Times New Roman"/>
                        </a:rPr>
                        <a:t>ECB</a:t>
                      </a:r>
                      <a:r>
                        <a:rPr lang="zh-TW" sz="2800" kern="100" dirty="0" smtClean="0">
                          <a:solidFill>
                            <a:schemeClr val="bg1"/>
                          </a:solidFill>
                          <a:latin typeface="Calibri"/>
                          <a:ea typeface="新細明體"/>
                          <a:cs typeface="Times New Roman"/>
                        </a:rPr>
                        <a:t>對</a:t>
                      </a:r>
                      <a:r>
                        <a:rPr lang="zh-TW" sz="2800" kern="100" dirty="0">
                          <a:solidFill>
                            <a:schemeClr val="bg1"/>
                          </a:solidFill>
                          <a:latin typeface="Calibri"/>
                          <a:ea typeface="新細明體"/>
                          <a:cs typeface="Times New Roman"/>
                        </a:rPr>
                        <a:t>歐元區銀行提供</a:t>
                      </a:r>
                      <a:r>
                        <a:rPr lang="en-US" sz="2800" kern="100" dirty="0">
                          <a:solidFill>
                            <a:schemeClr val="bg1"/>
                          </a:solidFill>
                          <a:latin typeface="Calibri"/>
                          <a:ea typeface="新細明體"/>
                          <a:cs typeface="Times New Roman"/>
                        </a:rPr>
                        <a:t>3</a:t>
                      </a:r>
                      <a:r>
                        <a:rPr lang="zh-TW" sz="2800" kern="100" dirty="0">
                          <a:solidFill>
                            <a:schemeClr val="bg1"/>
                          </a:solidFill>
                          <a:latin typeface="Calibri"/>
                          <a:ea typeface="新細明體"/>
                          <a:cs typeface="Times New Roman"/>
                        </a:rPr>
                        <a:t>年期貸款</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2800" kern="100" dirty="0">
                          <a:solidFill>
                            <a:schemeClr val="bg1"/>
                          </a:solidFill>
                          <a:latin typeface="Calibri"/>
                          <a:ea typeface="新細明體"/>
                          <a:cs typeface="Times New Roman"/>
                        </a:rPr>
                        <a:t>12</a:t>
                      </a:r>
                      <a:r>
                        <a:rPr lang="zh-TW" sz="2800" kern="100" dirty="0">
                          <a:solidFill>
                            <a:schemeClr val="bg1"/>
                          </a:solidFill>
                          <a:latin typeface="Calibri"/>
                          <a:ea typeface="新細明體"/>
                          <a:cs typeface="Times New Roman"/>
                        </a:rPr>
                        <a:t>月</a:t>
                      </a:r>
                      <a:r>
                        <a:rPr lang="en-US" sz="2800" kern="100" dirty="0">
                          <a:solidFill>
                            <a:schemeClr val="bg1"/>
                          </a:solidFill>
                          <a:latin typeface="Calibri"/>
                          <a:ea typeface="新細明體"/>
                          <a:cs typeface="Times New Roman"/>
                        </a:rPr>
                        <a:t>21</a:t>
                      </a:r>
                      <a:r>
                        <a:rPr lang="zh-TW" sz="2800" kern="100" dirty="0">
                          <a:solidFill>
                            <a:schemeClr val="bg1"/>
                          </a:solidFill>
                          <a:latin typeface="Calibri"/>
                          <a:ea typeface="新細明體"/>
                          <a:cs typeface="Times New Roman"/>
                        </a:rPr>
                        <a:t>日對</a:t>
                      </a:r>
                      <a:r>
                        <a:rPr lang="en-US" sz="2800" kern="100" dirty="0">
                          <a:solidFill>
                            <a:schemeClr val="bg1"/>
                          </a:solidFill>
                          <a:latin typeface="Calibri"/>
                          <a:ea typeface="新細明體"/>
                          <a:cs typeface="Times New Roman"/>
                        </a:rPr>
                        <a:t>523</a:t>
                      </a:r>
                      <a:r>
                        <a:rPr lang="zh-TW" sz="2800" kern="100" dirty="0">
                          <a:solidFill>
                            <a:schemeClr val="bg1"/>
                          </a:solidFill>
                          <a:latin typeface="Calibri"/>
                          <a:ea typeface="新細明體"/>
                          <a:cs typeface="Times New Roman"/>
                        </a:rPr>
                        <a:t>家銀行貸出</a:t>
                      </a:r>
                      <a:r>
                        <a:rPr lang="en-US" sz="2800" kern="100" dirty="0">
                          <a:solidFill>
                            <a:schemeClr val="bg1"/>
                          </a:solidFill>
                          <a:latin typeface="Calibri"/>
                          <a:ea typeface="新細明體"/>
                          <a:cs typeface="Times New Roman"/>
                        </a:rPr>
                        <a:t>4,890</a:t>
                      </a:r>
                      <a:r>
                        <a:rPr lang="zh-TW" sz="2800" kern="100" dirty="0">
                          <a:solidFill>
                            <a:schemeClr val="bg1"/>
                          </a:solidFill>
                          <a:latin typeface="Calibri"/>
                          <a:ea typeface="新細明體"/>
                          <a:cs typeface="Times New Roman"/>
                        </a:rPr>
                        <a:t>億歐元三年期貸款</a:t>
                      </a:r>
                      <a:r>
                        <a:rPr lang="en-US" sz="2800" kern="100" dirty="0">
                          <a:solidFill>
                            <a:schemeClr val="bg1"/>
                          </a:solidFill>
                          <a:latin typeface="Calibri"/>
                          <a:ea typeface="新細明體"/>
                          <a:cs typeface="Times New Roman"/>
                        </a:rPr>
                        <a:t>(</a:t>
                      </a:r>
                      <a:r>
                        <a:rPr lang="zh-TW" sz="2800" kern="100" dirty="0">
                          <a:solidFill>
                            <a:schemeClr val="bg1"/>
                          </a:solidFill>
                          <a:latin typeface="Calibri"/>
                          <a:ea typeface="新細明體"/>
                          <a:cs typeface="Times New Roman"/>
                        </a:rPr>
                        <a:t>目前利率為</a:t>
                      </a:r>
                      <a:r>
                        <a:rPr lang="en-US" sz="2800" kern="100" dirty="0">
                          <a:solidFill>
                            <a:schemeClr val="bg1"/>
                          </a:solidFill>
                          <a:latin typeface="Calibri"/>
                          <a:ea typeface="新細明體"/>
                          <a:cs typeface="Times New Roman"/>
                        </a:rPr>
                        <a:t>1</a:t>
                      </a:r>
                      <a:r>
                        <a:rPr lang="zh-TW" sz="2800" kern="100" dirty="0">
                          <a:solidFill>
                            <a:schemeClr val="bg1"/>
                          </a:solidFill>
                          <a:latin typeface="Calibri"/>
                          <a:ea typeface="新細明體"/>
                          <a:cs typeface="Times New Roman"/>
                        </a:rPr>
                        <a:t>﹪</a:t>
                      </a:r>
                      <a:r>
                        <a:rPr lang="en-US" sz="2800" kern="100" dirty="0">
                          <a:solidFill>
                            <a:schemeClr val="bg1"/>
                          </a:solidFill>
                          <a:latin typeface="Calibri"/>
                          <a:ea typeface="新細明體"/>
                          <a:cs typeface="Times New Roman"/>
                        </a:rPr>
                        <a:t>)</a:t>
                      </a:r>
                      <a:r>
                        <a:rPr lang="zh-TW" sz="2800" kern="100" dirty="0">
                          <a:solidFill>
                            <a:schemeClr val="bg1"/>
                          </a:solidFill>
                          <a:latin typeface="Calibri"/>
                          <a:ea typeface="新細明體"/>
                          <a:cs typeface="Times New Roman"/>
                        </a:rPr>
                        <a:t>，致西班牙公債殖利率大幅下降。</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024">
                <a:tc vMerge="1">
                  <a:txBody>
                    <a:bodyPr/>
                    <a:lstStyle/>
                    <a:p>
                      <a:endParaRPr lang="zh-TW" altLang="en-US"/>
                    </a:p>
                  </a:txBody>
                  <a:tcPr/>
                </a:tc>
                <a:tc>
                  <a:txBody>
                    <a:bodyPr/>
                    <a:lstStyle/>
                    <a:p>
                      <a:pPr algn="just">
                        <a:spcAft>
                          <a:spcPts val="0"/>
                        </a:spcAft>
                      </a:pPr>
                      <a:r>
                        <a:rPr lang="zh-TW" sz="2800" kern="100" dirty="0">
                          <a:solidFill>
                            <a:schemeClr val="bg1"/>
                          </a:solidFill>
                          <a:latin typeface="Calibri"/>
                          <a:ea typeface="新細明體"/>
                          <a:cs typeface="Times New Roman"/>
                        </a:rPr>
                        <a:t>接受紓困國家採行財政緊縮</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TW" sz="2800" kern="100" dirty="0">
                          <a:solidFill>
                            <a:schemeClr val="bg1"/>
                          </a:solidFill>
                          <a:latin typeface="Calibri"/>
                          <a:ea typeface="新細明體"/>
                          <a:cs typeface="Times New Roman"/>
                        </a:rPr>
                        <a:t>接受紓困國家如希臘、愛爾蘭及葡萄牙，以改革退休制度或削減福利支出等 削減預算赤字。其他國家如法、德、義、西，亦逕採財政緊縮政策。</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024">
                <a:tc rowSpan="3">
                  <a:txBody>
                    <a:bodyPr/>
                    <a:lstStyle/>
                    <a:p>
                      <a:pPr algn="ctr">
                        <a:spcAft>
                          <a:spcPts val="0"/>
                        </a:spcAft>
                      </a:pPr>
                      <a:r>
                        <a:rPr lang="zh-TW" sz="2800" kern="100" dirty="0" smtClean="0">
                          <a:solidFill>
                            <a:schemeClr val="bg1"/>
                          </a:solidFill>
                          <a:latin typeface="Calibri"/>
                          <a:ea typeface="新細明體"/>
                          <a:cs typeface="Times New Roman"/>
                        </a:rPr>
                        <a:t>歐盟峰</a:t>
                      </a:r>
                      <a:r>
                        <a:rPr lang="zh-TW" sz="2800" kern="100" dirty="0">
                          <a:solidFill>
                            <a:schemeClr val="bg1"/>
                          </a:solidFill>
                          <a:latin typeface="Calibri"/>
                          <a:ea typeface="新細明體"/>
                          <a:cs typeface="Times New Roman"/>
                        </a:rPr>
                        <a:t>會</a:t>
                      </a:r>
                      <a:r>
                        <a:rPr lang="zh-TW" sz="2800" kern="100" dirty="0" smtClean="0">
                          <a:solidFill>
                            <a:schemeClr val="bg1"/>
                          </a:solidFill>
                          <a:latin typeface="Calibri"/>
                          <a:ea typeface="新細明體"/>
                          <a:cs typeface="Times New Roman"/>
                        </a:rPr>
                        <a:t>決議</a:t>
                      </a:r>
                      <a:endParaRPr lang="zh-TW" sz="2800" kern="100" dirty="0">
                        <a:solidFill>
                          <a:schemeClr val="bg1"/>
                        </a:solidFill>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TW" sz="2800" kern="100" dirty="0">
                          <a:solidFill>
                            <a:schemeClr val="bg1"/>
                          </a:solidFill>
                          <a:latin typeface="Calibri"/>
                          <a:ea typeface="新細明體"/>
                          <a:cs typeface="Times New Roman"/>
                        </a:rPr>
                        <a:t>財政協定</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TW" sz="2800" kern="100" dirty="0">
                          <a:solidFill>
                            <a:schemeClr val="bg1"/>
                          </a:solidFill>
                          <a:latin typeface="Calibri"/>
                          <a:ea typeface="新細明體"/>
                          <a:cs typeface="Times New Roman"/>
                        </a:rPr>
                        <a:t>結構性赤字不得逾名目</a:t>
                      </a:r>
                      <a:r>
                        <a:rPr lang="en-US" sz="2800" kern="100" dirty="0">
                          <a:solidFill>
                            <a:schemeClr val="bg1"/>
                          </a:solidFill>
                          <a:latin typeface="Calibri"/>
                          <a:ea typeface="新細明體"/>
                          <a:cs typeface="Times New Roman"/>
                        </a:rPr>
                        <a:t>GDP</a:t>
                      </a:r>
                      <a:r>
                        <a:rPr lang="zh-TW" sz="2800" kern="100" dirty="0">
                          <a:solidFill>
                            <a:schemeClr val="bg1"/>
                          </a:solidFill>
                          <a:latin typeface="Calibri"/>
                          <a:ea typeface="新細明體"/>
                          <a:cs typeface="Times New Roman"/>
                        </a:rPr>
                        <a:t>的</a:t>
                      </a:r>
                      <a:r>
                        <a:rPr lang="en-US" sz="2800" kern="100" dirty="0">
                          <a:solidFill>
                            <a:schemeClr val="bg1"/>
                          </a:solidFill>
                          <a:latin typeface="Calibri"/>
                          <a:ea typeface="新細明體"/>
                          <a:cs typeface="Times New Roman"/>
                        </a:rPr>
                        <a:t>0.5%</a:t>
                      </a:r>
                      <a:r>
                        <a:rPr lang="zh-TW" sz="2800" kern="100" dirty="0">
                          <a:solidFill>
                            <a:schemeClr val="bg1"/>
                          </a:solidFill>
                          <a:latin typeface="Calibri"/>
                          <a:ea typeface="新細明體"/>
                          <a:cs typeface="Times New Roman"/>
                        </a:rPr>
                        <a:t>，且應列入憲法。一旦預算赤字達</a:t>
                      </a:r>
                      <a:r>
                        <a:rPr lang="en-US" sz="2800" kern="100" dirty="0">
                          <a:solidFill>
                            <a:schemeClr val="bg1"/>
                          </a:solidFill>
                          <a:latin typeface="Calibri"/>
                          <a:ea typeface="新細明體"/>
                          <a:cs typeface="Times New Roman"/>
                        </a:rPr>
                        <a:t>GDP</a:t>
                      </a:r>
                      <a:r>
                        <a:rPr lang="zh-TW" sz="2800" kern="100" dirty="0">
                          <a:solidFill>
                            <a:schemeClr val="bg1"/>
                          </a:solidFill>
                          <a:latin typeface="Calibri"/>
                          <a:ea typeface="新細明體"/>
                          <a:cs typeface="Times New Roman"/>
                        </a:rPr>
                        <a:t>之</a:t>
                      </a:r>
                      <a:r>
                        <a:rPr lang="en-US" sz="2800" kern="100" dirty="0">
                          <a:solidFill>
                            <a:schemeClr val="bg1"/>
                          </a:solidFill>
                          <a:latin typeface="Calibri"/>
                          <a:ea typeface="新細明體"/>
                          <a:cs typeface="Times New Roman"/>
                        </a:rPr>
                        <a:t>3%</a:t>
                      </a:r>
                      <a:r>
                        <a:rPr lang="zh-TW" sz="2800" kern="100" dirty="0">
                          <a:solidFill>
                            <a:schemeClr val="bg1"/>
                          </a:solidFill>
                          <a:latin typeface="Calibri"/>
                          <a:ea typeface="新細明體"/>
                          <a:cs typeface="Times New Roman"/>
                        </a:rPr>
                        <a:t>，將啟動自動懲罰機制，歐盟執委會將以該國債務相對</a:t>
                      </a:r>
                      <a:r>
                        <a:rPr lang="en-US" sz="2800" kern="100" dirty="0">
                          <a:solidFill>
                            <a:schemeClr val="bg1"/>
                          </a:solidFill>
                          <a:latin typeface="Calibri"/>
                          <a:ea typeface="新細明體"/>
                          <a:cs typeface="Times New Roman"/>
                        </a:rPr>
                        <a:t>GDP</a:t>
                      </a:r>
                      <a:r>
                        <a:rPr lang="zh-TW" sz="2800" kern="100" dirty="0">
                          <a:solidFill>
                            <a:schemeClr val="bg1"/>
                          </a:solidFill>
                          <a:latin typeface="Calibri"/>
                          <a:ea typeface="新細明體"/>
                          <a:cs typeface="Times New Roman"/>
                        </a:rPr>
                        <a:t>比不得逾</a:t>
                      </a:r>
                      <a:r>
                        <a:rPr lang="en-US" sz="2800" kern="100" dirty="0">
                          <a:solidFill>
                            <a:schemeClr val="bg1"/>
                          </a:solidFill>
                          <a:latin typeface="Calibri"/>
                          <a:ea typeface="新細明體"/>
                          <a:cs typeface="Times New Roman"/>
                        </a:rPr>
                        <a:t>60%</a:t>
                      </a:r>
                      <a:r>
                        <a:rPr lang="zh-TW" sz="2800" kern="100" dirty="0">
                          <a:solidFill>
                            <a:schemeClr val="bg1"/>
                          </a:solidFill>
                          <a:latin typeface="Calibri"/>
                          <a:ea typeface="新細明體"/>
                          <a:cs typeface="Times New Roman"/>
                        </a:rPr>
                        <a:t>為減赤目標。</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2048">
                <a:tc vMerge="1">
                  <a:txBody>
                    <a:bodyPr/>
                    <a:lstStyle/>
                    <a:p>
                      <a:endParaRPr lang="zh-TW" altLang="en-US"/>
                    </a:p>
                  </a:txBody>
                  <a:tcPr/>
                </a:tc>
                <a:tc>
                  <a:txBody>
                    <a:bodyPr/>
                    <a:lstStyle/>
                    <a:p>
                      <a:pPr algn="just">
                        <a:spcAft>
                          <a:spcPts val="0"/>
                        </a:spcAft>
                      </a:pPr>
                      <a:r>
                        <a:rPr lang="zh-TW" sz="2800" kern="100" dirty="0">
                          <a:solidFill>
                            <a:schemeClr val="bg1"/>
                          </a:solidFill>
                          <a:latin typeface="Calibri"/>
                          <a:ea typeface="新細明體"/>
                          <a:cs typeface="Times New Roman"/>
                        </a:rPr>
                        <a:t>穩定機制</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TW" sz="2800" kern="100" dirty="0">
                          <a:solidFill>
                            <a:schemeClr val="bg1"/>
                          </a:solidFill>
                          <a:latin typeface="Calibri"/>
                          <a:ea typeface="新細明體"/>
                          <a:cs typeface="Times New Roman"/>
                        </a:rPr>
                        <a:t>為數</a:t>
                      </a:r>
                      <a:r>
                        <a:rPr lang="en-US" sz="2800" kern="100" dirty="0">
                          <a:solidFill>
                            <a:schemeClr val="bg1"/>
                          </a:solidFill>
                          <a:latin typeface="Calibri"/>
                          <a:ea typeface="新細明體"/>
                          <a:cs typeface="Times New Roman"/>
                        </a:rPr>
                        <a:t>5,000</a:t>
                      </a:r>
                      <a:r>
                        <a:rPr lang="zh-TW" sz="2800" kern="100" dirty="0">
                          <a:solidFill>
                            <a:schemeClr val="bg1"/>
                          </a:solidFill>
                          <a:latin typeface="Calibri"/>
                          <a:ea typeface="新細明體"/>
                          <a:cs typeface="Times New Roman"/>
                        </a:rPr>
                        <a:t>億歐元之常設「歐洲穩定機制」（</a:t>
                      </a:r>
                      <a:r>
                        <a:rPr lang="en-US" sz="2800" kern="100" dirty="0">
                          <a:solidFill>
                            <a:schemeClr val="bg1"/>
                          </a:solidFill>
                          <a:latin typeface="Calibri"/>
                          <a:ea typeface="新細明體"/>
                          <a:cs typeface="Times New Roman"/>
                        </a:rPr>
                        <a:t>ESM/EFSF</a:t>
                      </a:r>
                      <a:r>
                        <a:rPr lang="zh-TW" sz="2800" kern="100" dirty="0">
                          <a:solidFill>
                            <a:schemeClr val="bg1"/>
                          </a:solidFill>
                          <a:latin typeface="Calibri"/>
                          <a:ea typeface="新細明體"/>
                          <a:cs typeface="Times New Roman"/>
                        </a:rPr>
                        <a:t>），預計提前一年於</a:t>
                      </a:r>
                      <a:r>
                        <a:rPr lang="en-US" sz="2800" kern="100" dirty="0">
                          <a:solidFill>
                            <a:schemeClr val="bg1"/>
                          </a:solidFill>
                          <a:latin typeface="Calibri"/>
                          <a:ea typeface="新細明體"/>
                          <a:cs typeface="Times New Roman"/>
                        </a:rPr>
                        <a:t>2012</a:t>
                      </a:r>
                      <a:r>
                        <a:rPr lang="zh-TW" sz="2800" kern="100" dirty="0">
                          <a:solidFill>
                            <a:schemeClr val="bg1"/>
                          </a:solidFill>
                          <a:latin typeface="Calibri"/>
                          <a:ea typeface="新細明體"/>
                          <a:cs typeface="Times New Roman"/>
                        </a:rPr>
                        <a:t>年</a:t>
                      </a:r>
                      <a:r>
                        <a:rPr lang="en-US" sz="2800" kern="100" dirty="0">
                          <a:solidFill>
                            <a:schemeClr val="bg1"/>
                          </a:solidFill>
                          <a:latin typeface="Calibri"/>
                          <a:ea typeface="新細明體"/>
                          <a:cs typeface="Times New Roman"/>
                        </a:rPr>
                        <a:t>7</a:t>
                      </a:r>
                      <a:r>
                        <a:rPr lang="zh-TW" sz="2800" kern="100" dirty="0">
                          <a:solidFill>
                            <a:schemeClr val="bg1"/>
                          </a:solidFill>
                          <a:latin typeface="Calibri"/>
                          <a:ea typeface="新細明體"/>
                          <a:cs typeface="Times New Roman"/>
                        </a:rPr>
                        <a:t>月啟動。臨時性之歐洲金融穩定基金</a:t>
                      </a:r>
                      <a:r>
                        <a:rPr lang="en-US" sz="2800" kern="100" dirty="0">
                          <a:solidFill>
                            <a:schemeClr val="bg1"/>
                          </a:solidFill>
                          <a:latin typeface="Calibri"/>
                          <a:ea typeface="新細明體"/>
                          <a:cs typeface="Times New Roman"/>
                        </a:rPr>
                        <a:t> (EFSF)</a:t>
                      </a:r>
                      <a:r>
                        <a:rPr lang="zh-TW" sz="2800" kern="100" dirty="0">
                          <a:solidFill>
                            <a:schemeClr val="bg1"/>
                          </a:solidFill>
                          <a:latin typeface="Calibri"/>
                          <a:ea typeface="新細明體"/>
                          <a:cs typeface="Times New Roman"/>
                        </a:rPr>
                        <a:t>則繼續提供融資至</a:t>
                      </a:r>
                      <a:r>
                        <a:rPr lang="en-US" sz="2800" kern="100" dirty="0">
                          <a:solidFill>
                            <a:schemeClr val="bg1"/>
                          </a:solidFill>
                          <a:latin typeface="Calibri"/>
                          <a:ea typeface="新細明體"/>
                          <a:cs typeface="Times New Roman"/>
                        </a:rPr>
                        <a:t>2013</a:t>
                      </a:r>
                      <a:r>
                        <a:rPr lang="zh-TW" sz="2800" kern="100" dirty="0">
                          <a:solidFill>
                            <a:schemeClr val="bg1"/>
                          </a:solidFill>
                          <a:latin typeface="Calibri"/>
                          <a:ea typeface="新細明體"/>
                          <a:cs typeface="Times New Roman"/>
                        </a:rPr>
                        <a:t>年中。</a:t>
                      </a:r>
                      <a:r>
                        <a:rPr lang="en-US" sz="2800" kern="100" dirty="0">
                          <a:solidFill>
                            <a:schemeClr val="bg1"/>
                          </a:solidFill>
                          <a:latin typeface="Calibri"/>
                          <a:ea typeface="新細明體"/>
                          <a:cs typeface="Times New Roman"/>
                        </a:rPr>
                        <a:t>2012</a:t>
                      </a:r>
                      <a:r>
                        <a:rPr lang="zh-TW" sz="2800" kern="100" dirty="0">
                          <a:solidFill>
                            <a:schemeClr val="bg1"/>
                          </a:solidFill>
                          <a:latin typeface="Calibri"/>
                          <a:ea typeface="新細明體"/>
                          <a:cs typeface="Times New Roman"/>
                        </a:rPr>
                        <a:t>年</a:t>
                      </a:r>
                      <a:r>
                        <a:rPr lang="en-US" sz="2800" kern="100" dirty="0">
                          <a:solidFill>
                            <a:schemeClr val="bg1"/>
                          </a:solidFill>
                          <a:latin typeface="Calibri"/>
                          <a:ea typeface="新細明體"/>
                          <a:cs typeface="Times New Roman"/>
                        </a:rPr>
                        <a:t>3</a:t>
                      </a:r>
                      <a:r>
                        <a:rPr lang="zh-TW" sz="2800" kern="100" dirty="0">
                          <a:solidFill>
                            <a:schemeClr val="bg1"/>
                          </a:solidFill>
                          <a:latin typeface="Calibri"/>
                          <a:ea typeface="新細明體"/>
                          <a:cs typeface="Times New Roman"/>
                        </a:rPr>
                        <a:t>月前評估</a:t>
                      </a:r>
                      <a:r>
                        <a:rPr lang="en-US" sz="2800" kern="100" dirty="0">
                          <a:solidFill>
                            <a:schemeClr val="bg1"/>
                          </a:solidFill>
                          <a:latin typeface="Calibri"/>
                          <a:ea typeface="新細明體"/>
                          <a:cs typeface="Times New Roman"/>
                        </a:rPr>
                        <a:t>EFSF/ESM</a:t>
                      </a:r>
                      <a:r>
                        <a:rPr lang="zh-TW" sz="2800" kern="100" dirty="0">
                          <a:solidFill>
                            <a:schemeClr val="bg1"/>
                          </a:solidFill>
                          <a:latin typeface="Calibri"/>
                          <a:ea typeface="新細明體"/>
                          <a:cs typeface="Times New Roman"/>
                        </a:rPr>
                        <a:t>之</a:t>
                      </a:r>
                      <a:r>
                        <a:rPr lang="en-US" sz="2800" kern="100" dirty="0">
                          <a:solidFill>
                            <a:schemeClr val="bg1"/>
                          </a:solidFill>
                          <a:latin typeface="Calibri"/>
                          <a:ea typeface="新細明體"/>
                          <a:cs typeface="Times New Roman"/>
                        </a:rPr>
                        <a:t>5,000</a:t>
                      </a:r>
                      <a:r>
                        <a:rPr lang="zh-TW" sz="2800" kern="100" dirty="0">
                          <a:solidFill>
                            <a:schemeClr val="bg1"/>
                          </a:solidFill>
                          <a:latin typeface="Calibri"/>
                          <a:ea typeface="新細明體"/>
                          <a:cs typeface="Times New Roman"/>
                        </a:rPr>
                        <a:t>億歐元額度是否充足。</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024">
                <a:tc vMerge="1">
                  <a:txBody>
                    <a:bodyPr/>
                    <a:lstStyle/>
                    <a:p>
                      <a:endParaRPr lang="zh-TW" altLang="en-US"/>
                    </a:p>
                  </a:txBody>
                  <a:tcPr/>
                </a:tc>
                <a:tc>
                  <a:txBody>
                    <a:bodyPr/>
                    <a:lstStyle/>
                    <a:p>
                      <a:pPr algn="just">
                        <a:spcAft>
                          <a:spcPts val="0"/>
                        </a:spcAft>
                      </a:pPr>
                      <a:r>
                        <a:rPr lang="zh-TW" sz="2800" kern="100" dirty="0">
                          <a:solidFill>
                            <a:schemeClr val="bg1"/>
                          </a:solidFill>
                          <a:latin typeface="Calibri"/>
                          <a:ea typeface="新細明體"/>
                          <a:cs typeface="Times New Roman"/>
                        </a:rPr>
                        <a:t>向</a:t>
                      </a:r>
                      <a:r>
                        <a:rPr lang="en-US" sz="2800" kern="100" dirty="0" smtClean="0">
                          <a:solidFill>
                            <a:schemeClr val="bg1"/>
                          </a:solidFill>
                          <a:latin typeface="Calibri"/>
                          <a:ea typeface="新細明體"/>
                          <a:cs typeface="Times New Roman"/>
                        </a:rPr>
                        <a:t>IMF</a:t>
                      </a:r>
                      <a:r>
                        <a:rPr lang="zh-TW" sz="2800" kern="100" dirty="0" smtClean="0">
                          <a:solidFill>
                            <a:schemeClr val="bg1"/>
                          </a:solidFill>
                          <a:latin typeface="Calibri"/>
                          <a:ea typeface="新細明體"/>
                          <a:cs typeface="Times New Roman"/>
                        </a:rPr>
                        <a:t>提供</a:t>
                      </a:r>
                      <a:r>
                        <a:rPr lang="zh-TW" sz="2800" kern="100" dirty="0">
                          <a:solidFill>
                            <a:schemeClr val="bg1"/>
                          </a:solidFill>
                          <a:latin typeface="Calibri"/>
                          <a:ea typeface="新細明體"/>
                          <a:cs typeface="Times New Roman"/>
                        </a:rPr>
                        <a:t>貸款</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TW" sz="2800" kern="100" dirty="0">
                          <a:solidFill>
                            <a:schemeClr val="bg1"/>
                          </a:solidFill>
                          <a:latin typeface="Calibri"/>
                          <a:ea typeface="新細明體"/>
                          <a:cs typeface="Times New Roman"/>
                        </a:rPr>
                        <a:t>歐元區同意向</a:t>
                      </a:r>
                      <a:r>
                        <a:rPr lang="en-US" sz="2800" kern="100" dirty="0">
                          <a:solidFill>
                            <a:schemeClr val="bg1"/>
                          </a:solidFill>
                          <a:latin typeface="Calibri"/>
                          <a:ea typeface="新細明體"/>
                          <a:cs typeface="Times New Roman"/>
                        </a:rPr>
                        <a:t>IMF</a:t>
                      </a:r>
                      <a:r>
                        <a:rPr lang="zh-TW" sz="2800" kern="100" dirty="0">
                          <a:solidFill>
                            <a:schemeClr val="bg1"/>
                          </a:solidFill>
                          <a:latin typeface="Calibri"/>
                          <a:ea typeface="新細明體"/>
                          <a:cs typeface="Times New Roman"/>
                        </a:rPr>
                        <a:t>提供</a:t>
                      </a:r>
                      <a:r>
                        <a:rPr lang="en-US" sz="2800" kern="100" dirty="0">
                          <a:solidFill>
                            <a:schemeClr val="bg1"/>
                          </a:solidFill>
                          <a:latin typeface="Calibri"/>
                          <a:ea typeface="新細明體"/>
                          <a:cs typeface="Times New Roman"/>
                        </a:rPr>
                        <a:t>1,500</a:t>
                      </a:r>
                      <a:r>
                        <a:rPr lang="zh-TW" sz="2800" kern="100" dirty="0">
                          <a:solidFill>
                            <a:schemeClr val="bg1"/>
                          </a:solidFill>
                          <a:latin typeface="Calibri"/>
                          <a:ea typeface="新細明體"/>
                          <a:cs typeface="Times New Roman"/>
                        </a:rPr>
                        <a:t>億歐元貸款，充實</a:t>
                      </a:r>
                      <a:r>
                        <a:rPr lang="en-US" sz="2800" kern="100" dirty="0">
                          <a:solidFill>
                            <a:schemeClr val="bg1"/>
                          </a:solidFill>
                          <a:latin typeface="Calibri"/>
                          <a:ea typeface="新細明體"/>
                          <a:cs typeface="Times New Roman"/>
                        </a:rPr>
                        <a:t>IMF</a:t>
                      </a:r>
                      <a:r>
                        <a:rPr lang="zh-TW" sz="2800" kern="100" dirty="0">
                          <a:solidFill>
                            <a:schemeClr val="bg1"/>
                          </a:solidFill>
                          <a:latin typeface="Calibri"/>
                          <a:ea typeface="新細明體"/>
                          <a:cs typeface="Times New Roman"/>
                        </a:rPr>
                        <a:t>資金以援助危機國家。</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024">
                <a:tc>
                  <a:txBody>
                    <a:bodyPr/>
                    <a:lstStyle/>
                    <a:p>
                      <a:pPr>
                        <a:spcAft>
                          <a:spcPts val="0"/>
                        </a:spcAft>
                      </a:pPr>
                      <a:r>
                        <a:rPr lang="zh-TW" sz="2800" kern="100">
                          <a:solidFill>
                            <a:schemeClr val="bg1"/>
                          </a:solidFill>
                          <a:latin typeface="Calibri"/>
                          <a:ea typeface="新細明體"/>
                          <a:cs typeface="Times New Roman"/>
                        </a:rPr>
                        <a:t>長期</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TW" sz="2800" kern="100" dirty="0">
                          <a:solidFill>
                            <a:schemeClr val="bg1"/>
                          </a:solidFill>
                          <a:latin typeface="Calibri"/>
                          <a:ea typeface="新細明體"/>
                          <a:cs typeface="Times New Roman"/>
                        </a:rPr>
                        <a:t>進行結構改革</a:t>
                      </a:r>
                      <a:r>
                        <a:rPr lang="zh-TW" sz="2800" kern="100" dirty="0" smtClean="0">
                          <a:solidFill>
                            <a:schemeClr val="bg1"/>
                          </a:solidFill>
                          <a:latin typeface="Calibri"/>
                          <a:ea typeface="新細明體"/>
                          <a:cs typeface="Times New Roman"/>
                        </a:rPr>
                        <a:t>，成</a:t>
                      </a:r>
                      <a:r>
                        <a:rPr lang="zh-TW" sz="2800" kern="100" dirty="0">
                          <a:solidFill>
                            <a:schemeClr val="bg1"/>
                          </a:solidFill>
                          <a:latin typeface="Calibri"/>
                          <a:ea typeface="新細明體"/>
                          <a:cs typeface="Times New Roman"/>
                        </a:rPr>
                        <a:t>立財政聯盟</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zh-TW" sz="2800" kern="100" dirty="0">
                          <a:solidFill>
                            <a:schemeClr val="bg1"/>
                          </a:solidFill>
                          <a:latin typeface="Calibri"/>
                          <a:ea typeface="新細明體"/>
                          <a:cs typeface="Times New Roman"/>
                        </a:rPr>
                        <a:t>歐元區各國應落實結構改革，如經濟結構改革、勞動市場結構改革等。並應成立財政聯盟，建立歐元區集權的財政部，朝向高度的政治整合邁進。</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45" name="表格 44"/>
          <p:cNvGraphicFramePr>
            <a:graphicFrameLocks noGrp="1"/>
          </p:cNvGraphicFramePr>
          <p:nvPr/>
        </p:nvGraphicFramePr>
        <p:xfrm>
          <a:off x="17179280" y="34330182"/>
          <a:ext cx="14761640" cy="6827520"/>
        </p:xfrm>
        <a:graphic>
          <a:graphicData uri="http://schemas.openxmlformats.org/drawingml/2006/table">
            <a:tbl>
              <a:tblPr/>
              <a:tblGrid>
                <a:gridCol w="1224136"/>
                <a:gridCol w="6974030"/>
                <a:gridCol w="6563474"/>
              </a:tblGrid>
              <a:tr h="387043">
                <a:tc gridSpan="3">
                  <a:txBody>
                    <a:bodyPr/>
                    <a:lstStyle/>
                    <a:p>
                      <a:pPr algn="ctr">
                        <a:spcAft>
                          <a:spcPts val="0"/>
                        </a:spcAft>
                      </a:pPr>
                      <a:r>
                        <a:rPr lang="zh-TW" sz="2800" b="1" kern="100" dirty="0">
                          <a:solidFill>
                            <a:schemeClr val="bg1"/>
                          </a:solidFill>
                          <a:latin typeface="Calibri"/>
                          <a:ea typeface="新細明體"/>
                          <a:cs typeface="Times New Roman"/>
                        </a:rPr>
                        <a:t>歐元區主要國家財政緊縮政策概述</a:t>
                      </a:r>
                      <a:endParaRPr lang="zh-TW" sz="2800" kern="100" dirty="0">
                        <a:solidFill>
                          <a:schemeClr val="bg1"/>
                        </a:solidFill>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r>
              <a:tr h="387043">
                <a:tc>
                  <a:txBody>
                    <a:bodyPr/>
                    <a:lstStyle/>
                    <a:p>
                      <a:pPr>
                        <a:spcAft>
                          <a:spcPts val="0"/>
                        </a:spcAft>
                      </a:pPr>
                      <a:endParaRPr lang="en-US" sz="2800" kern="100">
                        <a:solidFill>
                          <a:schemeClr val="bg1"/>
                        </a:solidFill>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2800" kern="100" dirty="0">
                          <a:solidFill>
                            <a:schemeClr val="bg1"/>
                          </a:solidFill>
                          <a:latin typeface="Calibri"/>
                          <a:ea typeface="新細明體"/>
                          <a:cs typeface="Times New Roman"/>
                        </a:rPr>
                        <a:t>緊縮政策</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2800" kern="100">
                          <a:solidFill>
                            <a:schemeClr val="bg1"/>
                          </a:solidFill>
                          <a:latin typeface="Calibri"/>
                          <a:ea typeface="新細明體"/>
                          <a:cs typeface="Times New Roman"/>
                        </a:rPr>
                        <a:t>主要措施</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4086">
                <a:tc>
                  <a:txBody>
                    <a:bodyPr/>
                    <a:lstStyle/>
                    <a:p>
                      <a:pPr algn="ctr">
                        <a:spcAft>
                          <a:spcPts val="0"/>
                        </a:spcAft>
                      </a:pPr>
                      <a:r>
                        <a:rPr lang="zh-TW" sz="2800" kern="100">
                          <a:solidFill>
                            <a:schemeClr val="bg1"/>
                          </a:solidFill>
                          <a:latin typeface="Calibri"/>
                          <a:ea typeface="新細明體"/>
                          <a:cs typeface="Times New Roman"/>
                        </a:rPr>
                        <a:t>法國</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TW" sz="2800" kern="100" dirty="0">
                          <a:solidFill>
                            <a:schemeClr val="bg1"/>
                          </a:solidFill>
                          <a:latin typeface="Calibri"/>
                          <a:ea typeface="新細明體"/>
                          <a:cs typeface="Times New Roman"/>
                        </a:rPr>
                        <a:t>到</a:t>
                      </a:r>
                      <a:r>
                        <a:rPr lang="en-US" sz="2800" kern="100" dirty="0">
                          <a:solidFill>
                            <a:schemeClr val="bg1"/>
                          </a:solidFill>
                          <a:latin typeface="Calibri"/>
                          <a:ea typeface="新細明體"/>
                          <a:cs typeface="Times New Roman"/>
                        </a:rPr>
                        <a:t>2016</a:t>
                      </a:r>
                      <a:r>
                        <a:rPr lang="zh-TW" sz="2800" kern="100" dirty="0">
                          <a:solidFill>
                            <a:schemeClr val="bg1"/>
                          </a:solidFill>
                          <a:latin typeface="Calibri"/>
                          <a:ea typeface="新細明體"/>
                          <a:cs typeface="Times New Roman"/>
                        </a:rPr>
                        <a:t>年共削減預算</a:t>
                      </a:r>
                      <a:r>
                        <a:rPr lang="en-US" sz="2800" kern="100" dirty="0">
                          <a:solidFill>
                            <a:schemeClr val="bg1"/>
                          </a:solidFill>
                          <a:latin typeface="Calibri"/>
                          <a:ea typeface="新細明體"/>
                          <a:cs typeface="Times New Roman"/>
                        </a:rPr>
                        <a:t>650</a:t>
                      </a:r>
                      <a:r>
                        <a:rPr lang="zh-TW" sz="2800" kern="100" dirty="0">
                          <a:solidFill>
                            <a:schemeClr val="bg1"/>
                          </a:solidFill>
                          <a:latin typeface="Calibri"/>
                          <a:ea typeface="新細明體"/>
                          <a:cs typeface="Times New Roman"/>
                        </a:rPr>
                        <a:t>億歐元</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TW" sz="2800" kern="100">
                          <a:solidFill>
                            <a:schemeClr val="bg1"/>
                          </a:solidFill>
                          <a:latin typeface="Calibri"/>
                          <a:ea typeface="新細明體"/>
                          <a:cs typeface="Times New Roman"/>
                        </a:rPr>
                        <a:t>提高營業稅及公司稅稅率、加速改革退休金制度</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4086">
                <a:tc>
                  <a:txBody>
                    <a:bodyPr/>
                    <a:lstStyle/>
                    <a:p>
                      <a:pPr algn="ctr">
                        <a:spcAft>
                          <a:spcPts val="0"/>
                        </a:spcAft>
                      </a:pPr>
                      <a:r>
                        <a:rPr lang="zh-TW" sz="2800" kern="100">
                          <a:solidFill>
                            <a:schemeClr val="bg1"/>
                          </a:solidFill>
                          <a:latin typeface="Calibri"/>
                          <a:ea typeface="新細明體"/>
                          <a:cs typeface="Times New Roman"/>
                        </a:rPr>
                        <a:t>德國</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TW" sz="2800" kern="100" dirty="0">
                          <a:solidFill>
                            <a:schemeClr val="bg1"/>
                          </a:solidFill>
                          <a:latin typeface="Calibri"/>
                          <a:ea typeface="新細明體"/>
                          <a:cs typeface="Times New Roman"/>
                        </a:rPr>
                        <a:t>到</a:t>
                      </a:r>
                      <a:r>
                        <a:rPr lang="en-US" sz="2800" kern="100" dirty="0">
                          <a:solidFill>
                            <a:schemeClr val="bg1"/>
                          </a:solidFill>
                          <a:latin typeface="Calibri"/>
                          <a:ea typeface="新細明體"/>
                          <a:cs typeface="Times New Roman"/>
                        </a:rPr>
                        <a:t>2014</a:t>
                      </a:r>
                      <a:r>
                        <a:rPr lang="zh-TW" sz="2800" kern="100" dirty="0">
                          <a:solidFill>
                            <a:schemeClr val="bg1"/>
                          </a:solidFill>
                          <a:latin typeface="Calibri"/>
                          <a:ea typeface="新細明體"/>
                          <a:cs typeface="Times New Roman"/>
                        </a:rPr>
                        <a:t>年共削減預算</a:t>
                      </a:r>
                      <a:r>
                        <a:rPr lang="en-US" sz="2800" kern="100" dirty="0">
                          <a:solidFill>
                            <a:schemeClr val="bg1"/>
                          </a:solidFill>
                          <a:latin typeface="Calibri"/>
                          <a:ea typeface="新細明體"/>
                          <a:cs typeface="Times New Roman"/>
                        </a:rPr>
                        <a:t>800</a:t>
                      </a:r>
                      <a:r>
                        <a:rPr lang="zh-TW" sz="2800" kern="100" dirty="0">
                          <a:solidFill>
                            <a:schemeClr val="bg1"/>
                          </a:solidFill>
                          <a:latin typeface="Calibri"/>
                          <a:ea typeface="新細明體"/>
                          <a:cs typeface="Times New Roman"/>
                        </a:rPr>
                        <a:t>億歐元</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TW" sz="2800" kern="100">
                          <a:solidFill>
                            <a:schemeClr val="bg1"/>
                          </a:solidFill>
                          <a:latin typeface="Calibri"/>
                          <a:ea typeface="新細明體"/>
                          <a:cs typeface="Times New Roman"/>
                        </a:rPr>
                        <a:t>增稅、削減社會福利預算、四年內裁減</a:t>
                      </a:r>
                      <a:r>
                        <a:rPr lang="en-US" sz="2800" kern="100">
                          <a:solidFill>
                            <a:schemeClr val="bg1"/>
                          </a:solidFill>
                          <a:latin typeface="Calibri"/>
                          <a:ea typeface="新細明體"/>
                          <a:cs typeface="Times New Roman"/>
                        </a:rPr>
                        <a:t>1</a:t>
                      </a:r>
                      <a:r>
                        <a:rPr lang="zh-TW" sz="2800" kern="100">
                          <a:solidFill>
                            <a:schemeClr val="bg1"/>
                          </a:solidFill>
                          <a:latin typeface="Calibri"/>
                          <a:ea typeface="新細明體"/>
                          <a:cs typeface="Times New Roman"/>
                        </a:rPr>
                        <a:t>萬名政 府員工</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4086">
                <a:tc>
                  <a:txBody>
                    <a:bodyPr/>
                    <a:lstStyle/>
                    <a:p>
                      <a:pPr algn="ctr">
                        <a:spcAft>
                          <a:spcPts val="0"/>
                        </a:spcAft>
                      </a:pPr>
                      <a:r>
                        <a:rPr lang="zh-TW" sz="2800" kern="100">
                          <a:solidFill>
                            <a:schemeClr val="bg1"/>
                          </a:solidFill>
                          <a:latin typeface="Calibri"/>
                          <a:ea typeface="新細明體"/>
                          <a:cs typeface="Times New Roman"/>
                        </a:rPr>
                        <a:t>希臘</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TW" sz="2800" kern="100" dirty="0">
                          <a:solidFill>
                            <a:schemeClr val="bg1"/>
                          </a:solidFill>
                          <a:latin typeface="Calibri"/>
                          <a:ea typeface="新細明體"/>
                          <a:cs typeface="Times New Roman"/>
                        </a:rPr>
                        <a:t>五年內削減公共支出</a:t>
                      </a:r>
                      <a:r>
                        <a:rPr lang="en-US" sz="2800" kern="100" dirty="0">
                          <a:solidFill>
                            <a:schemeClr val="bg1"/>
                          </a:solidFill>
                          <a:latin typeface="Calibri"/>
                          <a:ea typeface="新細明體"/>
                          <a:cs typeface="Times New Roman"/>
                        </a:rPr>
                        <a:t>143.2</a:t>
                      </a:r>
                      <a:r>
                        <a:rPr lang="zh-TW" sz="2800" kern="100" dirty="0">
                          <a:solidFill>
                            <a:schemeClr val="bg1"/>
                          </a:solidFill>
                          <a:latin typeface="Calibri"/>
                          <a:ea typeface="新細明體"/>
                          <a:cs typeface="Times New Roman"/>
                        </a:rPr>
                        <a:t>億歐元增稅</a:t>
                      </a:r>
                      <a:r>
                        <a:rPr lang="en-US" sz="2800" kern="100" dirty="0">
                          <a:solidFill>
                            <a:schemeClr val="bg1"/>
                          </a:solidFill>
                          <a:latin typeface="Calibri"/>
                          <a:ea typeface="新細明體"/>
                          <a:cs typeface="Times New Roman"/>
                        </a:rPr>
                        <a:t>140.9</a:t>
                      </a:r>
                      <a:r>
                        <a:rPr lang="zh-TW" sz="2800" kern="100" dirty="0">
                          <a:solidFill>
                            <a:schemeClr val="bg1"/>
                          </a:solidFill>
                          <a:latin typeface="Calibri"/>
                          <a:ea typeface="新細明體"/>
                          <a:cs typeface="Times New Roman"/>
                        </a:rPr>
                        <a:t>億歐元</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TW" sz="2800" kern="100">
                          <a:solidFill>
                            <a:schemeClr val="bg1"/>
                          </a:solidFill>
                          <a:latin typeface="Calibri"/>
                          <a:ea typeface="新細明體"/>
                          <a:cs typeface="Times New Roman"/>
                        </a:rPr>
                        <a:t>新增財產稅、削減退休年金與薪資，計畫裁減</a:t>
                      </a:r>
                      <a:r>
                        <a:rPr lang="en-US" sz="2800" kern="100">
                          <a:solidFill>
                            <a:schemeClr val="bg1"/>
                          </a:solidFill>
                          <a:latin typeface="Calibri"/>
                          <a:ea typeface="新細明體"/>
                          <a:cs typeface="Times New Roman"/>
                        </a:rPr>
                        <a:t>3</a:t>
                      </a:r>
                      <a:r>
                        <a:rPr lang="zh-TW" sz="2800" kern="100">
                          <a:solidFill>
                            <a:schemeClr val="bg1"/>
                          </a:solidFill>
                          <a:latin typeface="Calibri"/>
                          <a:ea typeface="新細明體"/>
                          <a:cs typeface="Times New Roman"/>
                        </a:rPr>
                        <a:t>萬名國營員工</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4086">
                <a:tc>
                  <a:txBody>
                    <a:bodyPr/>
                    <a:lstStyle/>
                    <a:p>
                      <a:pPr>
                        <a:spcAft>
                          <a:spcPts val="0"/>
                        </a:spcAft>
                      </a:pPr>
                      <a:r>
                        <a:rPr lang="zh-TW" sz="2800" kern="100">
                          <a:solidFill>
                            <a:schemeClr val="bg1"/>
                          </a:solidFill>
                          <a:latin typeface="Calibri"/>
                          <a:ea typeface="新細明體"/>
                          <a:cs typeface="Times New Roman"/>
                        </a:rPr>
                        <a:t>愛爾蘭</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TW" sz="2800" kern="100" dirty="0">
                          <a:solidFill>
                            <a:schemeClr val="bg1"/>
                          </a:solidFill>
                          <a:latin typeface="Calibri"/>
                          <a:ea typeface="新細明體"/>
                          <a:cs typeface="Times New Roman"/>
                        </a:rPr>
                        <a:t>四年內削減支出</a:t>
                      </a:r>
                      <a:r>
                        <a:rPr lang="en-US" sz="2800" kern="100" dirty="0">
                          <a:solidFill>
                            <a:schemeClr val="bg1"/>
                          </a:solidFill>
                          <a:latin typeface="Calibri"/>
                          <a:ea typeface="新細明體"/>
                          <a:cs typeface="Times New Roman"/>
                        </a:rPr>
                        <a:t>100</a:t>
                      </a:r>
                      <a:r>
                        <a:rPr lang="zh-TW" sz="2800" kern="100" dirty="0">
                          <a:solidFill>
                            <a:schemeClr val="bg1"/>
                          </a:solidFill>
                          <a:latin typeface="Calibri"/>
                          <a:ea typeface="新細明體"/>
                          <a:cs typeface="Times New Roman"/>
                        </a:rPr>
                        <a:t>億歐元，增加稅收</a:t>
                      </a:r>
                      <a:r>
                        <a:rPr lang="en-US" sz="2800" kern="100" dirty="0">
                          <a:solidFill>
                            <a:schemeClr val="bg1"/>
                          </a:solidFill>
                          <a:latin typeface="Calibri"/>
                          <a:ea typeface="新細明體"/>
                          <a:cs typeface="Times New Roman"/>
                        </a:rPr>
                        <a:t>50</a:t>
                      </a:r>
                      <a:r>
                        <a:rPr lang="zh-TW" sz="2800" kern="100" dirty="0">
                          <a:solidFill>
                            <a:schemeClr val="bg1"/>
                          </a:solidFill>
                          <a:latin typeface="Calibri"/>
                          <a:ea typeface="新細明體"/>
                          <a:cs typeface="Times New Roman"/>
                        </a:rPr>
                        <a:t>億歐元</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TW" sz="2800" kern="100">
                          <a:solidFill>
                            <a:schemeClr val="bg1"/>
                          </a:solidFill>
                          <a:latin typeface="Calibri"/>
                          <a:ea typeface="新細明體"/>
                          <a:cs typeface="Times New Roman"/>
                        </a:rPr>
                        <a:t>裁減公共部門工作崗位，改革個人所得稅，減少最低工資標準</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4086">
                <a:tc>
                  <a:txBody>
                    <a:bodyPr/>
                    <a:lstStyle/>
                    <a:p>
                      <a:pPr>
                        <a:spcAft>
                          <a:spcPts val="0"/>
                        </a:spcAft>
                      </a:pPr>
                      <a:r>
                        <a:rPr lang="zh-TW" sz="2800" kern="100">
                          <a:solidFill>
                            <a:schemeClr val="bg1"/>
                          </a:solidFill>
                          <a:latin typeface="Calibri"/>
                          <a:ea typeface="新細明體"/>
                          <a:cs typeface="Times New Roman"/>
                        </a:rPr>
                        <a:t>義大利</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TW" sz="2800" kern="100" dirty="0">
                          <a:solidFill>
                            <a:schemeClr val="bg1"/>
                          </a:solidFill>
                          <a:latin typeface="Calibri"/>
                          <a:ea typeface="新細明體"/>
                          <a:cs typeface="Times New Roman"/>
                        </a:rPr>
                        <a:t>節省</a:t>
                      </a:r>
                      <a:r>
                        <a:rPr lang="en-US" sz="2800" kern="100" dirty="0">
                          <a:solidFill>
                            <a:schemeClr val="bg1"/>
                          </a:solidFill>
                          <a:latin typeface="Calibri"/>
                          <a:ea typeface="新細明體"/>
                          <a:cs typeface="Times New Roman"/>
                        </a:rPr>
                        <a:t>598</a:t>
                      </a:r>
                      <a:r>
                        <a:rPr lang="zh-TW" sz="2800" kern="100" dirty="0">
                          <a:solidFill>
                            <a:schemeClr val="bg1"/>
                          </a:solidFill>
                          <a:latin typeface="Calibri"/>
                          <a:ea typeface="新細明體"/>
                          <a:cs typeface="Times New Roman"/>
                        </a:rPr>
                        <a:t>億歐元，在</a:t>
                      </a:r>
                      <a:r>
                        <a:rPr lang="en-US" sz="2800" kern="100" dirty="0">
                          <a:solidFill>
                            <a:schemeClr val="bg1"/>
                          </a:solidFill>
                          <a:latin typeface="Calibri"/>
                          <a:ea typeface="新細明體"/>
                          <a:cs typeface="Times New Roman"/>
                        </a:rPr>
                        <a:t>2014</a:t>
                      </a:r>
                      <a:r>
                        <a:rPr lang="zh-TW" sz="2800" kern="100" dirty="0">
                          <a:solidFill>
                            <a:schemeClr val="bg1"/>
                          </a:solidFill>
                          <a:latin typeface="Calibri"/>
                          <a:ea typeface="新細明體"/>
                          <a:cs typeface="Times New Roman"/>
                        </a:rPr>
                        <a:t>之前平衡預算</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TW" sz="2800" kern="100" dirty="0">
                          <a:solidFill>
                            <a:schemeClr val="bg1"/>
                          </a:solidFill>
                          <a:latin typeface="Calibri"/>
                          <a:ea typeface="新細明體"/>
                          <a:cs typeface="Times New Roman"/>
                        </a:rPr>
                        <a:t>提高退休年齡和燃料價格、加稅和削減開支</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4086">
                <a:tc>
                  <a:txBody>
                    <a:bodyPr/>
                    <a:lstStyle/>
                    <a:p>
                      <a:pPr>
                        <a:spcAft>
                          <a:spcPts val="0"/>
                        </a:spcAft>
                      </a:pPr>
                      <a:r>
                        <a:rPr lang="zh-TW" sz="2800" kern="100">
                          <a:solidFill>
                            <a:schemeClr val="bg1"/>
                          </a:solidFill>
                          <a:latin typeface="Calibri"/>
                          <a:ea typeface="新細明體"/>
                          <a:cs typeface="Times New Roman"/>
                        </a:rPr>
                        <a:t>葡萄牙</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TW" sz="2800" kern="100">
                          <a:solidFill>
                            <a:schemeClr val="bg1"/>
                          </a:solidFill>
                          <a:latin typeface="Calibri"/>
                          <a:ea typeface="新細明體"/>
                          <a:cs typeface="Times New Roman"/>
                        </a:rPr>
                        <a:t>通過緊縮</a:t>
                      </a:r>
                      <a:r>
                        <a:rPr lang="en-US" sz="2800" kern="100">
                          <a:solidFill>
                            <a:schemeClr val="bg1"/>
                          </a:solidFill>
                          <a:latin typeface="Calibri"/>
                          <a:ea typeface="新細明體"/>
                          <a:cs typeface="Times New Roman"/>
                        </a:rPr>
                        <a:t>2012</a:t>
                      </a:r>
                      <a:r>
                        <a:rPr lang="zh-TW" sz="2800" kern="100">
                          <a:solidFill>
                            <a:schemeClr val="bg1"/>
                          </a:solidFill>
                          <a:latin typeface="Calibri"/>
                          <a:ea typeface="新細明體"/>
                          <a:cs typeface="Times New Roman"/>
                        </a:rPr>
                        <a:t>年預算法案，計畫大幅削減預算赤字</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TW" sz="2800" kern="100" dirty="0">
                          <a:solidFill>
                            <a:schemeClr val="bg1"/>
                          </a:solidFill>
                          <a:latin typeface="Calibri"/>
                          <a:ea typeface="新細明體"/>
                          <a:cs typeface="Times New Roman"/>
                        </a:rPr>
                        <a:t>提高消費稅和所得稅、取消公務員補貼並削減福利支出</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4086">
                <a:tc>
                  <a:txBody>
                    <a:bodyPr/>
                    <a:lstStyle/>
                    <a:p>
                      <a:pPr>
                        <a:spcAft>
                          <a:spcPts val="0"/>
                        </a:spcAft>
                      </a:pPr>
                      <a:r>
                        <a:rPr lang="zh-TW" sz="2800" kern="100">
                          <a:solidFill>
                            <a:schemeClr val="bg1"/>
                          </a:solidFill>
                          <a:latin typeface="Calibri"/>
                          <a:ea typeface="新細明體"/>
                          <a:cs typeface="Times New Roman"/>
                        </a:rPr>
                        <a:t>西班牙</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TW" sz="2800" kern="100" dirty="0">
                          <a:solidFill>
                            <a:schemeClr val="bg1"/>
                          </a:solidFill>
                          <a:latin typeface="Calibri"/>
                          <a:ea typeface="新細明體"/>
                          <a:cs typeface="Times New Roman"/>
                        </a:rPr>
                        <a:t>通過預算赤字限額法則，不得超過歐盟訂定之上限</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TW" sz="2800" kern="100" dirty="0">
                          <a:solidFill>
                            <a:schemeClr val="bg1"/>
                          </a:solidFill>
                          <a:latin typeface="Calibri"/>
                          <a:ea typeface="新細明體"/>
                          <a:cs typeface="Times New Roman"/>
                        </a:rPr>
                        <a:t>提高菸草稅稅率、提高退休年齡、削減政府部門員工薪資</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6" name="文字方塊 45"/>
          <p:cNvSpPr txBox="1"/>
          <p:nvPr/>
        </p:nvSpPr>
        <p:spPr>
          <a:xfrm>
            <a:off x="18475424" y="41100675"/>
            <a:ext cx="14617624" cy="646331"/>
          </a:xfrm>
          <a:prstGeom prst="rect">
            <a:avLst/>
          </a:prstGeom>
          <a:noFill/>
        </p:spPr>
        <p:txBody>
          <a:bodyPr wrap="square" rtlCol="0">
            <a:spAutoFit/>
          </a:bodyPr>
          <a:lstStyle/>
          <a:p>
            <a:r>
              <a:rPr lang="en-US" altLang="zh-TW" sz="3600" dirty="0" smtClean="0"/>
              <a:t>(</a:t>
            </a:r>
            <a:r>
              <a:rPr lang="zh-TW" altLang="zh-TW" sz="3200" dirty="0" smtClean="0">
                <a:solidFill>
                  <a:schemeClr val="bg1"/>
                </a:solidFill>
              </a:rPr>
              <a:t>資料來源</a:t>
            </a:r>
            <a:r>
              <a:rPr lang="en-US" altLang="zh-TW" sz="3200" dirty="0" smtClean="0">
                <a:solidFill>
                  <a:schemeClr val="bg1"/>
                </a:solidFill>
              </a:rPr>
              <a:t>:</a:t>
            </a:r>
            <a:r>
              <a:rPr lang="zh-TW" altLang="zh-TW" sz="3200" dirty="0" smtClean="0">
                <a:solidFill>
                  <a:schemeClr val="bg1"/>
                </a:solidFill>
              </a:rPr>
              <a:t>《歐債危機對全球經濟金融之衝擊－兼論對台灣之影響》</a:t>
            </a:r>
            <a:r>
              <a:rPr lang="en-US" altLang="zh-TW" sz="3200" dirty="0" smtClean="0">
                <a:solidFill>
                  <a:schemeClr val="bg1"/>
                </a:solidFill>
              </a:rPr>
              <a:t>)</a:t>
            </a:r>
            <a:endParaRPr lang="zh-TW" altLang="en-US" sz="3200" dirty="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科技">
  <a:themeElements>
    <a:clrScheme name="灰階">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科技">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科技">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711</TotalTime>
  <Words>1865</Words>
  <Application>Microsoft Office PowerPoint</Application>
  <PresentationFormat>自訂</PresentationFormat>
  <Paragraphs>76</Paragraphs>
  <Slides>1</Slides>
  <Notes>0</Notes>
  <HiddenSlides>0</HiddenSlides>
  <MMClips>0</MMClips>
  <ScaleCrop>false</ScaleCrop>
  <HeadingPairs>
    <vt:vector size="4" baseType="variant">
      <vt:variant>
        <vt:lpstr>佈景主題</vt:lpstr>
      </vt:variant>
      <vt:variant>
        <vt:i4>1</vt:i4>
      </vt:variant>
      <vt:variant>
        <vt:lpstr>投影片標題</vt:lpstr>
      </vt:variant>
      <vt:variant>
        <vt:i4>1</vt:i4>
      </vt:variant>
    </vt:vector>
  </HeadingPairs>
  <TitlesOfParts>
    <vt:vector size="2" baseType="lpstr">
      <vt:lpstr>科技</vt:lpstr>
      <vt:lpstr>投影片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高小為</dc:creator>
  <cp:lastModifiedBy>高小為</cp:lastModifiedBy>
  <cp:revision>29</cp:revision>
  <dcterms:created xsi:type="dcterms:W3CDTF">2016-05-09T15:36:56Z</dcterms:created>
  <dcterms:modified xsi:type="dcterms:W3CDTF">2016-05-15T13:25:08Z</dcterms:modified>
</cp:coreProperties>
</file>