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6" r:id="rId1"/>
  </p:sldMasterIdLst>
  <p:sldIdLst>
    <p:sldId id="257" r:id="rId2"/>
  </p:sldIdLst>
  <p:sldSz cx="32918400" cy="43889613"/>
  <p:notesSz cx="6858000" cy="9144000"/>
  <p:defaultTextStyle>
    <a:defPPr>
      <a:defRPr lang="zh-TW"/>
    </a:defPPr>
    <a:lvl1pPr marL="0" algn="l" defTabSz="4389029" rtl="0" eaLnBrk="1" latinLnBrk="0" hangingPunct="1">
      <a:defRPr sz="8600" kern="1200">
        <a:solidFill>
          <a:schemeClr val="tx1"/>
        </a:solidFill>
        <a:latin typeface="+mn-lt"/>
        <a:ea typeface="+mn-ea"/>
        <a:cs typeface="+mn-cs"/>
      </a:defRPr>
    </a:lvl1pPr>
    <a:lvl2pPr marL="2194514" algn="l" defTabSz="4389029" rtl="0" eaLnBrk="1" latinLnBrk="0" hangingPunct="1">
      <a:defRPr sz="8600" kern="1200">
        <a:solidFill>
          <a:schemeClr val="tx1"/>
        </a:solidFill>
        <a:latin typeface="+mn-lt"/>
        <a:ea typeface="+mn-ea"/>
        <a:cs typeface="+mn-cs"/>
      </a:defRPr>
    </a:lvl2pPr>
    <a:lvl3pPr marL="4389029" algn="l" defTabSz="4389029" rtl="0" eaLnBrk="1" latinLnBrk="0" hangingPunct="1">
      <a:defRPr sz="8600" kern="1200">
        <a:solidFill>
          <a:schemeClr val="tx1"/>
        </a:solidFill>
        <a:latin typeface="+mn-lt"/>
        <a:ea typeface="+mn-ea"/>
        <a:cs typeface="+mn-cs"/>
      </a:defRPr>
    </a:lvl3pPr>
    <a:lvl4pPr marL="6583543" algn="l" defTabSz="4389029" rtl="0" eaLnBrk="1" latinLnBrk="0" hangingPunct="1">
      <a:defRPr sz="8600" kern="1200">
        <a:solidFill>
          <a:schemeClr val="tx1"/>
        </a:solidFill>
        <a:latin typeface="+mn-lt"/>
        <a:ea typeface="+mn-ea"/>
        <a:cs typeface="+mn-cs"/>
      </a:defRPr>
    </a:lvl4pPr>
    <a:lvl5pPr marL="8778057" algn="l" defTabSz="4389029" rtl="0" eaLnBrk="1" latinLnBrk="0" hangingPunct="1">
      <a:defRPr sz="8600" kern="1200">
        <a:solidFill>
          <a:schemeClr val="tx1"/>
        </a:solidFill>
        <a:latin typeface="+mn-lt"/>
        <a:ea typeface="+mn-ea"/>
        <a:cs typeface="+mn-cs"/>
      </a:defRPr>
    </a:lvl5pPr>
    <a:lvl6pPr marL="10972571" algn="l" defTabSz="4389029" rtl="0" eaLnBrk="1" latinLnBrk="0" hangingPunct="1">
      <a:defRPr sz="8600" kern="1200">
        <a:solidFill>
          <a:schemeClr val="tx1"/>
        </a:solidFill>
        <a:latin typeface="+mn-lt"/>
        <a:ea typeface="+mn-ea"/>
        <a:cs typeface="+mn-cs"/>
      </a:defRPr>
    </a:lvl6pPr>
    <a:lvl7pPr marL="13167086" algn="l" defTabSz="4389029" rtl="0" eaLnBrk="1" latinLnBrk="0" hangingPunct="1">
      <a:defRPr sz="8600" kern="1200">
        <a:solidFill>
          <a:schemeClr val="tx1"/>
        </a:solidFill>
        <a:latin typeface="+mn-lt"/>
        <a:ea typeface="+mn-ea"/>
        <a:cs typeface="+mn-cs"/>
      </a:defRPr>
    </a:lvl7pPr>
    <a:lvl8pPr marL="15361600" algn="l" defTabSz="4389029" rtl="0" eaLnBrk="1" latinLnBrk="0" hangingPunct="1">
      <a:defRPr sz="8600" kern="1200">
        <a:solidFill>
          <a:schemeClr val="tx1"/>
        </a:solidFill>
        <a:latin typeface="+mn-lt"/>
        <a:ea typeface="+mn-ea"/>
        <a:cs typeface="+mn-cs"/>
      </a:defRPr>
    </a:lvl8pPr>
    <a:lvl9pPr marL="17556114" algn="l" defTabSz="4389029"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CDAB"/>
    <a:srgbClr val="CCCCFF"/>
    <a:srgbClr val="FDFDFD"/>
    <a:srgbClr val="9FD6FF"/>
    <a:srgbClr val="5DBAFF"/>
    <a:srgbClr val="FF99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 d="100"/>
          <a:sy n="17" d="100"/>
        </p:scale>
        <p:origin x="3066" y="30"/>
      </p:cViewPr>
      <p:guideLst>
        <p:guide orient="horz" pos="13824"/>
        <p:guide pos="10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531E06-E0E5-4882-BBF3-B676BE6AFE7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24648113-DDC1-4D5D-947F-59B2028F457C}">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3600" dirty="0" smtClean="0">
              <a:solidFill>
                <a:schemeClr val="bg1"/>
              </a:solidFill>
            </a:rPr>
            <a:t>(</a:t>
          </a:r>
          <a:r>
            <a:rPr lang="zh-TW" sz="3600" dirty="0" smtClean="0">
              <a:solidFill>
                <a:schemeClr val="bg1"/>
              </a:solidFill>
            </a:rPr>
            <a:t>一</a:t>
          </a:r>
          <a:r>
            <a:rPr lang="en-US" sz="3600" dirty="0" smtClean="0">
              <a:solidFill>
                <a:schemeClr val="bg1"/>
              </a:solidFill>
            </a:rPr>
            <a:t>) </a:t>
          </a:r>
          <a:r>
            <a:rPr lang="en-US" altLang="zh-TW" sz="3600" dirty="0" smtClean="0">
              <a:solidFill>
                <a:schemeClr val="bg1"/>
              </a:solidFill>
            </a:rPr>
            <a:t>IC</a:t>
          </a:r>
          <a:r>
            <a:rPr lang="zh-TW" altLang="en-US" sz="3600" dirty="0" smtClean="0">
              <a:solidFill>
                <a:schemeClr val="bg1"/>
              </a:solidFill>
            </a:rPr>
            <a:t>製造：晶圓代工上揚，</a:t>
          </a:r>
          <a:r>
            <a:rPr lang="en-US" altLang="zh-TW" sz="3600" dirty="0" smtClean="0">
              <a:solidFill>
                <a:schemeClr val="bg1"/>
              </a:solidFill>
            </a:rPr>
            <a:t>DRAM</a:t>
          </a:r>
          <a:r>
            <a:rPr lang="zh-TW" altLang="en-US" sz="3600" dirty="0" smtClean="0">
              <a:solidFill>
                <a:schemeClr val="bg1"/>
              </a:solidFill>
            </a:rPr>
            <a:t>衰退</a:t>
          </a:r>
          <a:endParaRPr lang="zh-TW" sz="3600" dirty="0">
            <a:solidFill>
              <a:schemeClr val="bg1"/>
            </a:solidFill>
          </a:endParaRPr>
        </a:p>
      </dgm:t>
    </dgm:pt>
    <dgm:pt modelId="{FD65C759-C6F9-4271-93AB-D08A619A2798}" type="parTrans" cxnId="{B1CFF7BB-2C04-4360-8BF0-23126B3F43AA}">
      <dgm:prSet/>
      <dgm:spPr/>
      <dgm:t>
        <a:bodyPr/>
        <a:lstStyle/>
        <a:p>
          <a:endParaRPr lang="zh-TW" altLang="en-US"/>
        </a:p>
      </dgm:t>
    </dgm:pt>
    <dgm:pt modelId="{D4A6478F-C50B-4616-AC36-794A7B33052A}" type="sibTrans" cxnId="{B1CFF7BB-2C04-4360-8BF0-23126B3F43AA}">
      <dgm:prSet/>
      <dgm:spPr/>
      <dgm:t>
        <a:bodyPr/>
        <a:lstStyle/>
        <a:p>
          <a:endParaRPr lang="zh-TW" altLang="en-US"/>
        </a:p>
      </dgm:t>
    </dgm:pt>
    <dgm:pt modelId="{CF8679D6-371B-44C9-9E95-17AAB8A671B3}">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en-US" sz="3600" dirty="0" smtClean="0">
              <a:solidFill>
                <a:schemeClr val="bg1"/>
              </a:solidFill>
            </a:rPr>
            <a:t>二</a:t>
          </a:r>
          <a:r>
            <a:rPr lang="en-US" altLang="zh-TW" sz="3600" dirty="0" smtClean="0">
              <a:solidFill>
                <a:schemeClr val="bg1"/>
              </a:solidFill>
            </a:rPr>
            <a:t>)</a:t>
          </a:r>
          <a:r>
            <a:rPr lang="zh-TW" altLang="en-US" sz="3600" dirty="0" smtClean="0">
              <a:solidFill>
                <a:schemeClr val="bg1"/>
              </a:solidFill>
            </a:rPr>
            <a:t>設計：兩岸優劣勢互補有合作空間</a:t>
          </a:r>
          <a:endParaRPr lang="zh-TW" sz="3600" dirty="0">
            <a:solidFill>
              <a:schemeClr val="bg1"/>
            </a:solidFill>
          </a:endParaRPr>
        </a:p>
      </dgm:t>
    </dgm:pt>
    <dgm:pt modelId="{C822CE85-2ADB-41D1-BA40-9C0F579DA73E}" type="parTrans" cxnId="{932887F4-258B-4D47-85F4-3470312EC229}">
      <dgm:prSet/>
      <dgm:spPr/>
      <dgm:t>
        <a:bodyPr/>
        <a:lstStyle/>
        <a:p>
          <a:endParaRPr lang="zh-TW" altLang="en-US"/>
        </a:p>
      </dgm:t>
    </dgm:pt>
    <dgm:pt modelId="{119067EA-3CE9-4C30-AEE0-587C4C97F9F4}" type="sibTrans" cxnId="{932887F4-258B-4D47-85F4-3470312EC229}">
      <dgm:prSet/>
      <dgm:spPr/>
      <dgm:t>
        <a:bodyPr/>
        <a:lstStyle/>
        <a:p>
          <a:endParaRPr lang="zh-TW" altLang="en-US"/>
        </a:p>
      </dgm:t>
    </dgm:pt>
    <dgm:pt modelId="{562FE952-CB5B-4233-8643-0230DA966582}">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en-US" sz="3600" dirty="0" smtClean="0">
              <a:solidFill>
                <a:schemeClr val="bg1"/>
              </a:solidFill>
            </a:rPr>
            <a:t>三</a:t>
          </a:r>
          <a:r>
            <a:rPr lang="en-US" altLang="zh-TW" sz="3600" dirty="0" smtClean="0">
              <a:solidFill>
                <a:schemeClr val="bg1"/>
              </a:solidFill>
            </a:rPr>
            <a:t>)</a:t>
          </a:r>
          <a:r>
            <a:rPr lang="zh-TW" altLang="en-US" sz="3600" dirty="0" smtClean="0">
              <a:solidFill>
                <a:schemeClr val="bg1"/>
              </a:solidFill>
            </a:rPr>
            <a:t>電子零組件：以創新應用轉型升級</a:t>
          </a:r>
          <a:endParaRPr lang="zh-TW" sz="3600" dirty="0">
            <a:solidFill>
              <a:schemeClr val="bg1"/>
            </a:solidFill>
          </a:endParaRPr>
        </a:p>
      </dgm:t>
    </dgm:pt>
    <dgm:pt modelId="{5195190E-0186-4283-96CA-C601C7C91E81}" type="parTrans" cxnId="{6CB353E9-8C65-427C-96ED-C08ACA73FEA8}">
      <dgm:prSet/>
      <dgm:spPr/>
      <dgm:t>
        <a:bodyPr/>
        <a:lstStyle/>
        <a:p>
          <a:endParaRPr lang="zh-TW" altLang="en-US"/>
        </a:p>
      </dgm:t>
    </dgm:pt>
    <dgm:pt modelId="{3599B0F7-D901-4BC9-9E0F-166D79C65E66}" type="sibTrans" cxnId="{6CB353E9-8C65-427C-96ED-C08ACA73FEA8}">
      <dgm:prSet/>
      <dgm:spPr/>
      <dgm:t>
        <a:bodyPr/>
        <a:lstStyle/>
        <a:p>
          <a:endParaRPr lang="zh-TW" altLang="en-US"/>
        </a:p>
      </dgm:t>
    </dgm:pt>
    <dgm:pt modelId="{4633A31B-FD6F-4C90-95F8-825BC8FFAD44}" type="pres">
      <dgm:prSet presAssocID="{D0531E06-E0E5-4882-BBF3-B676BE6AFE71}" presName="linear" presStyleCnt="0">
        <dgm:presLayoutVars>
          <dgm:animLvl val="lvl"/>
          <dgm:resizeHandles val="exact"/>
        </dgm:presLayoutVars>
      </dgm:prSet>
      <dgm:spPr/>
      <dgm:t>
        <a:bodyPr/>
        <a:lstStyle/>
        <a:p>
          <a:endParaRPr lang="zh-TW" altLang="en-US"/>
        </a:p>
      </dgm:t>
    </dgm:pt>
    <dgm:pt modelId="{06643D14-905C-4534-995B-6EF99471D6C3}" type="pres">
      <dgm:prSet presAssocID="{562FE952-CB5B-4233-8643-0230DA966582}" presName="parentText" presStyleLbl="node1" presStyleIdx="0" presStyleCnt="3" custScaleY="48796" custLinFactY="172402" custLinFactNeighborX="460" custLinFactNeighborY="200000">
        <dgm:presLayoutVars>
          <dgm:chMax val="0"/>
          <dgm:bulletEnabled val="1"/>
        </dgm:presLayoutVars>
      </dgm:prSet>
      <dgm:spPr/>
      <dgm:t>
        <a:bodyPr/>
        <a:lstStyle/>
        <a:p>
          <a:endParaRPr lang="zh-TW" altLang="en-US"/>
        </a:p>
      </dgm:t>
    </dgm:pt>
    <dgm:pt modelId="{85FEF3CA-41EB-48D6-A008-347AF08088B5}" type="pres">
      <dgm:prSet presAssocID="{3599B0F7-D901-4BC9-9E0F-166D79C65E66}" presName="spacer" presStyleCnt="0"/>
      <dgm:spPr/>
    </dgm:pt>
    <dgm:pt modelId="{772E1D54-8C6D-4D51-8150-83604EC9B234}" type="pres">
      <dgm:prSet presAssocID="{CF8679D6-371B-44C9-9E95-17AAB8A671B3}" presName="parentText" presStyleLbl="node1" presStyleIdx="1" presStyleCnt="3" custScaleY="51313" custLinFactY="-300000" custLinFactNeighborY="-312701">
        <dgm:presLayoutVars>
          <dgm:chMax val="0"/>
          <dgm:bulletEnabled val="1"/>
        </dgm:presLayoutVars>
      </dgm:prSet>
      <dgm:spPr/>
      <dgm:t>
        <a:bodyPr/>
        <a:lstStyle/>
        <a:p>
          <a:endParaRPr lang="zh-TW" altLang="en-US"/>
        </a:p>
      </dgm:t>
    </dgm:pt>
    <dgm:pt modelId="{5188D4DD-93AA-4A5E-B558-330C2D7278FD}" type="pres">
      <dgm:prSet presAssocID="{119067EA-3CE9-4C30-AEE0-587C4C97F9F4}" presName="spacer" presStyleCnt="0"/>
      <dgm:spPr/>
    </dgm:pt>
    <dgm:pt modelId="{CE1DAC48-B42E-49D5-BCF7-37D3AE515398}" type="pres">
      <dgm:prSet presAssocID="{24648113-DDC1-4D5D-947F-59B2028F457C}" presName="parentText" presStyleLbl="node1" presStyleIdx="2" presStyleCnt="3" custScaleY="58315" custLinFactY="-596550" custLinFactNeighborX="244" custLinFactNeighborY="-600000">
        <dgm:presLayoutVars>
          <dgm:chMax val="0"/>
          <dgm:bulletEnabled val="1"/>
        </dgm:presLayoutVars>
      </dgm:prSet>
      <dgm:spPr/>
      <dgm:t>
        <a:bodyPr/>
        <a:lstStyle/>
        <a:p>
          <a:endParaRPr lang="zh-TW" altLang="en-US"/>
        </a:p>
      </dgm:t>
    </dgm:pt>
  </dgm:ptLst>
  <dgm:cxnLst>
    <dgm:cxn modelId="{932887F4-258B-4D47-85F4-3470312EC229}" srcId="{D0531E06-E0E5-4882-BBF3-B676BE6AFE71}" destId="{CF8679D6-371B-44C9-9E95-17AAB8A671B3}" srcOrd="1" destOrd="0" parTransId="{C822CE85-2ADB-41D1-BA40-9C0F579DA73E}" sibTransId="{119067EA-3CE9-4C30-AEE0-587C4C97F9F4}"/>
    <dgm:cxn modelId="{BF8E80AE-B127-4EA3-BA8B-C83409583BBB}" type="presOf" srcId="{24648113-DDC1-4D5D-947F-59B2028F457C}" destId="{CE1DAC48-B42E-49D5-BCF7-37D3AE515398}" srcOrd="0" destOrd="0" presId="urn:microsoft.com/office/officeart/2005/8/layout/vList2"/>
    <dgm:cxn modelId="{2595AFD5-6A4C-4FA7-8CF0-C68C43EB8B8F}" type="presOf" srcId="{D0531E06-E0E5-4882-BBF3-B676BE6AFE71}" destId="{4633A31B-FD6F-4C90-95F8-825BC8FFAD44}" srcOrd="0" destOrd="0" presId="urn:microsoft.com/office/officeart/2005/8/layout/vList2"/>
    <dgm:cxn modelId="{4D3CF11E-2BFF-4D95-8BC4-3633241A775C}" type="presOf" srcId="{562FE952-CB5B-4233-8643-0230DA966582}" destId="{06643D14-905C-4534-995B-6EF99471D6C3}" srcOrd="0" destOrd="0" presId="urn:microsoft.com/office/officeart/2005/8/layout/vList2"/>
    <dgm:cxn modelId="{B1CFF7BB-2C04-4360-8BF0-23126B3F43AA}" srcId="{D0531E06-E0E5-4882-BBF3-B676BE6AFE71}" destId="{24648113-DDC1-4D5D-947F-59B2028F457C}" srcOrd="2" destOrd="0" parTransId="{FD65C759-C6F9-4271-93AB-D08A619A2798}" sibTransId="{D4A6478F-C50B-4616-AC36-794A7B33052A}"/>
    <dgm:cxn modelId="{6CB353E9-8C65-427C-96ED-C08ACA73FEA8}" srcId="{D0531E06-E0E5-4882-BBF3-B676BE6AFE71}" destId="{562FE952-CB5B-4233-8643-0230DA966582}" srcOrd="0" destOrd="0" parTransId="{5195190E-0186-4283-96CA-C601C7C91E81}" sibTransId="{3599B0F7-D901-4BC9-9E0F-166D79C65E66}"/>
    <dgm:cxn modelId="{90DF9455-6506-4747-8FD0-D75059A96136}" type="presOf" srcId="{CF8679D6-371B-44C9-9E95-17AAB8A671B3}" destId="{772E1D54-8C6D-4D51-8150-83604EC9B234}" srcOrd="0" destOrd="0" presId="urn:microsoft.com/office/officeart/2005/8/layout/vList2"/>
    <dgm:cxn modelId="{96F0E3B2-7782-40C3-8B60-3AE8FC0761EB}" type="presParOf" srcId="{4633A31B-FD6F-4C90-95F8-825BC8FFAD44}" destId="{06643D14-905C-4534-995B-6EF99471D6C3}" srcOrd="0" destOrd="0" presId="urn:microsoft.com/office/officeart/2005/8/layout/vList2"/>
    <dgm:cxn modelId="{5374F2A7-4A31-4747-ABD1-CC7F56F653AE}" type="presParOf" srcId="{4633A31B-FD6F-4C90-95F8-825BC8FFAD44}" destId="{85FEF3CA-41EB-48D6-A008-347AF08088B5}" srcOrd="1" destOrd="0" presId="urn:microsoft.com/office/officeart/2005/8/layout/vList2"/>
    <dgm:cxn modelId="{F71EED6E-8212-4001-8F39-205BCDDE801F}" type="presParOf" srcId="{4633A31B-FD6F-4C90-95F8-825BC8FFAD44}" destId="{772E1D54-8C6D-4D51-8150-83604EC9B234}" srcOrd="2" destOrd="0" presId="urn:microsoft.com/office/officeart/2005/8/layout/vList2"/>
    <dgm:cxn modelId="{61C39788-8F9A-44CD-94AF-BEF53B7AF8C3}" type="presParOf" srcId="{4633A31B-FD6F-4C90-95F8-825BC8FFAD44}" destId="{5188D4DD-93AA-4A5E-B558-330C2D7278FD}" srcOrd="3" destOrd="0" presId="urn:microsoft.com/office/officeart/2005/8/layout/vList2"/>
    <dgm:cxn modelId="{EEC1BF2F-8F2A-4BEF-8A12-EDF2E52D0F8A}" type="presParOf" srcId="{4633A31B-FD6F-4C90-95F8-825BC8FFAD44}" destId="{CE1DAC48-B42E-49D5-BCF7-37D3AE5153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531E06-E0E5-4882-BBF3-B676BE6AFE7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24648113-DDC1-4D5D-947F-59B2028F457C}">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en-US" sz="3600" dirty="0" smtClean="0">
              <a:solidFill>
                <a:schemeClr val="bg1"/>
              </a:solidFill>
            </a:rPr>
            <a:t>一</a:t>
          </a:r>
          <a:r>
            <a:rPr lang="en-US" altLang="zh-TW" sz="3600" dirty="0" smtClean="0">
              <a:solidFill>
                <a:schemeClr val="bg1"/>
              </a:solidFill>
            </a:rPr>
            <a:t>)</a:t>
          </a:r>
          <a:r>
            <a:rPr lang="zh-TW" altLang="en-US" sz="3600" dirty="0" smtClean="0">
              <a:solidFill>
                <a:schemeClr val="bg1"/>
              </a:solidFill>
            </a:rPr>
            <a:t>強化</a:t>
          </a:r>
          <a:r>
            <a:rPr lang="en-US" altLang="zh-TW" sz="3600" dirty="0" smtClean="0">
              <a:solidFill>
                <a:schemeClr val="bg1"/>
              </a:solidFill>
            </a:rPr>
            <a:t>ICT</a:t>
          </a:r>
          <a:r>
            <a:rPr lang="zh-TW" altLang="en-US" sz="3600" dirty="0" smtClean="0">
              <a:solidFill>
                <a:schemeClr val="bg1"/>
              </a:solidFill>
            </a:rPr>
            <a:t>核心競爭力，塑型智慧生活應用環境，創造產業新藍海</a:t>
          </a:r>
          <a:endParaRPr lang="zh-TW" sz="3600" dirty="0">
            <a:solidFill>
              <a:schemeClr val="bg1"/>
            </a:solidFill>
          </a:endParaRPr>
        </a:p>
      </dgm:t>
    </dgm:pt>
    <dgm:pt modelId="{FD65C759-C6F9-4271-93AB-D08A619A2798}" type="parTrans" cxnId="{B1CFF7BB-2C04-4360-8BF0-23126B3F43AA}">
      <dgm:prSet/>
      <dgm:spPr/>
      <dgm:t>
        <a:bodyPr/>
        <a:lstStyle/>
        <a:p>
          <a:endParaRPr lang="zh-TW" altLang="en-US"/>
        </a:p>
      </dgm:t>
    </dgm:pt>
    <dgm:pt modelId="{D4A6478F-C50B-4616-AC36-794A7B33052A}" type="sibTrans" cxnId="{B1CFF7BB-2C04-4360-8BF0-23126B3F43AA}">
      <dgm:prSet/>
      <dgm:spPr/>
      <dgm:t>
        <a:bodyPr/>
        <a:lstStyle/>
        <a:p>
          <a:endParaRPr lang="zh-TW" altLang="en-US"/>
        </a:p>
      </dgm:t>
    </dgm:pt>
    <dgm:pt modelId="{CF8679D6-371B-44C9-9E95-17AAB8A671B3}">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en-US" sz="3600" dirty="0" smtClean="0">
              <a:solidFill>
                <a:schemeClr val="bg1"/>
              </a:solidFill>
            </a:rPr>
            <a:t>二</a:t>
          </a:r>
          <a:r>
            <a:rPr lang="en-US" altLang="zh-TW" sz="3600" dirty="0" smtClean="0">
              <a:solidFill>
                <a:schemeClr val="bg1"/>
              </a:solidFill>
            </a:rPr>
            <a:t>)</a:t>
          </a:r>
          <a:r>
            <a:rPr lang="zh-TW" altLang="en-US" sz="3600" dirty="0" smtClean="0">
              <a:solidFill>
                <a:schemeClr val="bg1"/>
              </a:solidFill>
            </a:rPr>
            <a:t>加速整合機制，邁向數位匯流新世代</a:t>
          </a:r>
          <a:endParaRPr lang="zh-TW" sz="3600" dirty="0">
            <a:solidFill>
              <a:schemeClr val="bg1"/>
            </a:solidFill>
          </a:endParaRPr>
        </a:p>
      </dgm:t>
    </dgm:pt>
    <dgm:pt modelId="{C822CE85-2ADB-41D1-BA40-9C0F579DA73E}" type="parTrans" cxnId="{932887F4-258B-4D47-85F4-3470312EC229}">
      <dgm:prSet/>
      <dgm:spPr/>
      <dgm:t>
        <a:bodyPr/>
        <a:lstStyle/>
        <a:p>
          <a:endParaRPr lang="zh-TW" altLang="en-US"/>
        </a:p>
      </dgm:t>
    </dgm:pt>
    <dgm:pt modelId="{119067EA-3CE9-4C30-AEE0-587C4C97F9F4}" type="sibTrans" cxnId="{932887F4-258B-4D47-85F4-3470312EC229}">
      <dgm:prSet/>
      <dgm:spPr/>
      <dgm:t>
        <a:bodyPr/>
        <a:lstStyle/>
        <a:p>
          <a:endParaRPr lang="zh-TW" altLang="en-US"/>
        </a:p>
      </dgm:t>
    </dgm:pt>
    <dgm:pt modelId="{562FE952-CB5B-4233-8643-0230DA966582}">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en-US" sz="3600" dirty="0" smtClean="0">
              <a:solidFill>
                <a:schemeClr val="bg1"/>
              </a:solidFill>
            </a:rPr>
            <a:t>三</a:t>
          </a:r>
          <a:r>
            <a:rPr lang="en-US" altLang="zh-TW" sz="3600" dirty="0" smtClean="0">
              <a:solidFill>
                <a:schemeClr val="bg1"/>
              </a:solidFill>
            </a:rPr>
            <a:t>)</a:t>
          </a:r>
          <a:r>
            <a:rPr lang="zh-TW" altLang="en-US" sz="3600" dirty="0" smtClean="0">
              <a:solidFill>
                <a:schemeClr val="bg1"/>
              </a:solidFill>
            </a:rPr>
            <a:t>兩岸分工與強化國際合作</a:t>
          </a:r>
          <a:endParaRPr lang="zh-TW" sz="3600" dirty="0">
            <a:solidFill>
              <a:schemeClr val="bg1"/>
            </a:solidFill>
          </a:endParaRPr>
        </a:p>
      </dgm:t>
    </dgm:pt>
    <dgm:pt modelId="{5195190E-0186-4283-96CA-C601C7C91E81}" type="parTrans" cxnId="{6CB353E9-8C65-427C-96ED-C08ACA73FEA8}">
      <dgm:prSet/>
      <dgm:spPr/>
      <dgm:t>
        <a:bodyPr/>
        <a:lstStyle/>
        <a:p>
          <a:endParaRPr lang="zh-TW" altLang="en-US"/>
        </a:p>
      </dgm:t>
    </dgm:pt>
    <dgm:pt modelId="{3599B0F7-D901-4BC9-9E0F-166D79C65E66}" type="sibTrans" cxnId="{6CB353E9-8C65-427C-96ED-C08ACA73FEA8}">
      <dgm:prSet/>
      <dgm:spPr/>
      <dgm:t>
        <a:bodyPr/>
        <a:lstStyle/>
        <a:p>
          <a:endParaRPr lang="zh-TW" altLang="en-US"/>
        </a:p>
      </dgm:t>
    </dgm:pt>
    <dgm:pt modelId="{351CBEED-D363-47E0-AF5C-F9F500DF590E}">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zh-TW" sz="3600" dirty="0" smtClean="0">
              <a:solidFill>
                <a:schemeClr val="bg1"/>
              </a:solidFill>
            </a:rPr>
            <a:t>四</a:t>
          </a:r>
          <a:r>
            <a:rPr lang="en-US" altLang="zh-TW" sz="3600" dirty="0" smtClean="0">
              <a:solidFill>
                <a:schemeClr val="bg1"/>
              </a:solidFill>
            </a:rPr>
            <a:t>)</a:t>
          </a:r>
          <a:r>
            <a:rPr lang="zh-TW" altLang="zh-TW" sz="3600" dirty="0" smtClean="0">
              <a:solidFill>
                <a:schemeClr val="bg1"/>
              </a:solidFill>
            </a:rPr>
            <a:t>培育高階人才，型塑優質環境，發展自主技術，創造附加價值</a:t>
          </a:r>
          <a:endParaRPr lang="zh-TW" sz="3600" dirty="0">
            <a:solidFill>
              <a:schemeClr val="bg1"/>
            </a:solidFill>
          </a:endParaRPr>
        </a:p>
      </dgm:t>
    </dgm:pt>
    <dgm:pt modelId="{DD2255DB-038C-419B-9C2B-18AC759B8312}" type="parTrans" cxnId="{3FEFF65A-25EB-4FA7-9250-96D6C2D22196}">
      <dgm:prSet/>
      <dgm:spPr/>
      <dgm:t>
        <a:bodyPr/>
        <a:lstStyle/>
        <a:p>
          <a:endParaRPr lang="zh-TW" altLang="en-US"/>
        </a:p>
      </dgm:t>
    </dgm:pt>
    <dgm:pt modelId="{A01812EF-7BD1-42DD-A7B3-C469FEDA7A72}" type="sibTrans" cxnId="{3FEFF65A-25EB-4FA7-9250-96D6C2D22196}">
      <dgm:prSet/>
      <dgm:spPr/>
      <dgm:t>
        <a:bodyPr/>
        <a:lstStyle/>
        <a:p>
          <a:endParaRPr lang="zh-TW" altLang="en-US"/>
        </a:p>
      </dgm:t>
    </dgm:pt>
    <dgm:pt modelId="{4633A31B-FD6F-4C90-95F8-825BC8FFAD44}" type="pres">
      <dgm:prSet presAssocID="{D0531E06-E0E5-4882-BBF3-B676BE6AFE71}" presName="linear" presStyleCnt="0">
        <dgm:presLayoutVars>
          <dgm:animLvl val="lvl"/>
          <dgm:resizeHandles val="exact"/>
        </dgm:presLayoutVars>
      </dgm:prSet>
      <dgm:spPr/>
      <dgm:t>
        <a:bodyPr/>
        <a:lstStyle/>
        <a:p>
          <a:endParaRPr lang="zh-TW" altLang="en-US"/>
        </a:p>
      </dgm:t>
    </dgm:pt>
    <dgm:pt modelId="{06643D14-905C-4534-995B-6EF99471D6C3}" type="pres">
      <dgm:prSet presAssocID="{562FE952-CB5B-4233-8643-0230DA966582}" presName="parentText" presStyleLbl="node1" presStyleIdx="0" presStyleCnt="4" custScaleY="48796" custLinFactY="31377" custLinFactNeighborX="-244" custLinFactNeighborY="100000">
        <dgm:presLayoutVars>
          <dgm:chMax val="0"/>
          <dgm:bulletEnabled val="1"/>
        </dgm:presLayoutVars>
      </dgm:prSet>
      <dgm:spPr/>
      <dgm:t>
        <a:bodyPr/>
        <a:lstStyle/>
        <a:p>
          <a:endParaRPr lang="zh-TW" altLang="en-US"/>
        </a:p>
      </dgm:t>
    </dgm:pt>
    <dgm:pt modelId="{85FEF3CA-41EB-48D6-A008-347AF08088B5}" type="pres">
      <dgm:prSet presAssocID="{3599B0F7-D901-4BC9-9E0F-166D79C65E66}" presName="spacer" presStyleCnt="0"/>
      <dgm:spPr/>
    </dgm:pt>
    <dgm:pt modelId="{772E1D54-8C6D-4D51-8150-83604EC9B234}" type="pres">
      <dgm:prSet presAssocID="{CF8679D6-371B-44C9-9E95-17AAB8A671B3}" presName="parentText" presStyleLbl="node1" presStyleIdx="1" presStyleCnt="4" custScaleY="51313" custLinFactY="-270277" custLinFactNeighborX="-976" custLinFactNeighborY="-300000">
        <dgm:presLayoutVars>
          <dgm:chMax val="0"/>
          <dgm:bulletEnabled val="1"/>
        </dgm:presLayoutVars>
      </dgm:prSet>
      <dgm:spPr/>
      <dgm:t>
        <a:bodyPr/>
        <a:lstStyle/>
        <a:p>
          <a:endParaRPr lang="zh-TW" altLang="en-US"/>
        </a:p>
      </dgm:t>
    </dgm:pt>
    <dgm:pt modelId="{5188D4DD-93AA-4A5E-B558-330C2D7278FD}" type="pres">
      <dgm:prSet presAssocID="{119067EA-3CE9-4C30-AEE0-587C4C97F9F4}" presName="spacer" presStyleCnt="0"/>
      <dgm:spPr/>
    </dgm:pt>
    <dgm:pt modelId="{CE1DAC48-B42E-49D5-BCF7-37D3AE515398}" type="pres">
      <dgm:prSet presAssocID="{24648113-DDC1-4D5D-947F-59B2028F457C}" presName="parentText" presStyleLbl="node1" presStyleIdx="2" presStyleCnt="4" custScaleY="58315" custLinFactY="-553431" custLinFactNeighborX="-1193" custLinFactNeighborY="-600000">
        <dgm:presLayoutVars>
          <dgm:chMax val="0"/>
          <dgm:bulletEnabled val="1"/>
        </dgm:presLayoutVars>
      </dgm:prSet>
      <dgm:spPr/>
      <dgm:t>
        <a:bodyPr/>
        <a:lstStyle/>
        <a:p>
          <a:endParaRPr lang="zh-TW" altLang="en-US"/>
        </a:p>
      </dgm:t>
    </dgm:pt>
    <dgm:pt modelId="{0A60A975-3E22-4E8E-8F71-D377A0773BB4}" type="pres">
      <dgm:prSet presAssocID="{D4A6478F-C50B-4616-AC36-794A7B33052A}" presName="spacer" presStyleCnt="0"/>
      <dgm:spPr/>
    </dgm:pt>
    <dgm:pt modelId="{6240D013-6539-4D2D-BEB5-A44DFD70D3B8}" type="pres">
      <dgm:prSet presAssocID="{351CBEED-D363-47E0-AF5C-F9F500DF590E}" presName="parentText" presStyleLbl="node1" presStyleIdx="3" presStyleCnt="4" custScaleY="48218" custLinFactY="197575" custLinFactNeighborX="488" custLinFactNeighborY="200000">
        <dgm:presLayoutVars>
          <dgm:chMax val="0"/>
          <dgm:bulletEnabled val="1"/>
        </dgm:presLayoutVars>
      </dgm:prSet>
      <dgm:spPr/>
      <dgm:t>
        <a:bodyPr/>
        <a:lstStyle/>
        <a:p>
          <a:endParaRPr lang="zh-TW" altLang="en-US"/>
        </a:p>
      </dgm:t>
    </dgm:pt>
  </dgm:ptLst>
  <dgm:cxnLst>
    <dgm:cxn modelId="{932887F4-258B-4D47-85F4-3470312EC229}" srcId="{D0531E06-E0E5-4882-BBF3-B676BE6AFE71}" destId="{CF8679D6-371B-44C9-9E95-17AAB8A671B3}" srcOrd="1" destOrd="0" parTransId="{C822CE85-2ADB-41D1-BA40-9C0F579DA73E}" sibTransId="{119067EA-3CE9-4C30-AEE0-587C4C97F9F4}"/>
    <dgm:cxn modelId="{11C76B41-5003-47A0-959B-9C756A70C013}" type="presOf" srcId="{24648113-DDC1-4D5D-947F-59B2028F457C}" destId="{CE1DAC48-B42E-49D5-BCF7-37D3AE515398}" srcOrd="0" destOrd="0" presId="urn:microsoft.com/office/officeart/2005/8/layout/vList2"/>
    <dgm:cxn modelId="{3FEFF65A-25EB-4FA7-9250-96D6C2D22196}" srcId="{D0531E06-E0E5-4882-BBF3-B676BE6AFE71}" destId="{351CBEED-D363-47E0-AF5C-F9F500DF590E}" srcOrd="3" destOrd="0" parTransId="{DD2255DB-038C-419B-9C2B-18AC759B8312}" sibTransId="{A01812EF-7BD1-42DD-A7B3-C469FEDA7A72}"/>
    <dgm:cxn modelId="{DB60FE42-ED8C-4414-95BA-2FB46739C840}" type="presOf" srcId="{D0531E06-E0E5-4882-BBF3-B676BE6AFE71}" destId="{4633A31B-FD6F-4C90-95F8-825BC8FFAD44}" srcOrd="0" destOrd="0" presId="urn:microsoft.com/office/officeart/2005/8/layout/vList2"/>
    <dgm:cxn modelId="{CA0610BF-25B4-42DA-82D3-21F04643A1E3}" type="presOf" srcId="{351CBEED-D363-47E0-AF5C-F9F500DF590E}" destId="{6240D013-6539-4D2D-BEB5-A44DFD70D3B8}" srcOrd="0" destOrd="0" presId="urn:microsoft.com/office/officeart/2005/8/layout/vList2"/>
    <dgm:cxn modelId="{1521BB30-43D9-4191-B5BE-F92148FE2302}" type="presOf" srcId="{562FE952-CB5B-4233-8643-0230DA966582}" destId="{06643D14-905C-4534-995B-6EF99471D6C3}" srcOrd="0" destOrd="0" presId="urn:microsoft.com/office/officeart/2005/8/layout/vList2"/>
    <dgm:cxn modelId="{B1CFF7BB-2C04-4360-8BF0-23126B3F43AA}" srcId="{D0531E06-E0E5-4882-BBF3-B676BE6AFE71}" destId="{24648113-DDC1-4D5D-947F-59B2028F457C}" srcOrd="2" destOrd="0" parTransId="{FD65C759-C6F9-4271-93AB-D08A619A2798}" sibTransId="{D4A6478F-C50B-4616-AC36-794A7B33052A}"/>
    <dgm:cxn modelId="{6CB353E9-8C65-427C-96ED-C08ACA73FEA8}" srcId="{D0531E06-E0E5-4882-BBF3-B676BE6AFE71}" destId="{562FE952-CB5B-4233-8643-0230DA966582}" srcOrd="0" destOrd="0" parTransId="{5195190E-0186-4283-96CA-C601C7C91E81}" sibTransId="{3599B0F7-D901-4BC9-9E0F-166D79C65E66}"/>
    <dgm:cxn modelId="{8D9EAED3-D739-4126-8C87-C0243754FDC2}" type="presOf" srcId="{CF8679D6-371B-44C9-9E95-17AAB8A671B3}" destId="{772E1D54-8C6D-4D51-8150-83604EC9B234}" srcOrd="0" destOrd="0" presId="urn:microsoft.com/office/officeart/2005/8/layout/vList2"/>
    <dgm:cxn modelId="{22BC0045-1F87-4517-B60D-D9D77C1249B4}" type="presParOf" srcId="{4633A31B-FD6F-4C90-95F8-825BC8FFAD44}" destId="{06643D14-905C-4534-995B-6EF99471D6C3}" srcOrd="0" destOrd="0" presId="urn:microsoft.com/office/officeart/2005/8/layout/vList2"/>
    <dgm:cxn modelId="{27ED5642-497A-4411-BCA3-2096D601415C}" type="presParOf" srcId="{4633A31B-FD6F-4C90-95F8-825BC8FFAD44}" destId="{85FEF3CA-41EB-48D6-A008-347AF08088B5}" srcOrd="1" destOrd="0" presId="urn:microsoft.com/office/officeart/2005/8/layout/vList2"/>
    <dgm:cxn modelId="{B80CEBAA-33DF-4AAB-AE0F-6F43F60714C3}" type="presParOf" srcId="{4633A31B-FD6F-4C90-95F8-825BC8FFAD44}" destId="{772E1D54-8C6D-4D51-8150-83604EC9B234}" srcOrd="2" destOrd="0" presId="urn:microsoft.com/office/officeart/2005/8/layout/vList2"/>
    <dgm:cxn modelId="{E675752F-001C-4517-B728-7231A258177D}" type="presParOf" srcId="{4633A31B-FD6F-4C90-95F8-825BC8FFAD44}" destId="{5188D4DD-93AA-4A5E-B558-330C2D7278FD}" srcOrd="3" destOrd="0" presId="urn:microsoft.com/office/officeart/2005/8/layout/vList2"/>
    <dgm:cxn modelId="{39E9DFE6-C1AB-4B8C-A435-9328D73C5149}" type="presParOf" srcId="{4633A31B-FD6F-4C90-95F8-825BC8FFAD44}" destId="{CE1DAC48-B42E-49D5-BCF7-37D3AE515398}" srcOrd="4" destOrd="0" presId="urn:microsoft.com/office/officeart/2005/8/layout/vList2"/>
    <dgm:cxn modelId="{0E9DC646-CA92-4D49-A24A-4B94A9631718}" type="presParOf" srcId="{4633A31B-FD6F-4C90-95F8-825BC8FFAD44}" destId="{0A60A975-3E22-4E8E-8F71-D377A0773BB4}" srcOrd="5" destOrd="0" presId="urn:microsoft.com/office/officeart/2005/8/layout/vList2"/>
    <dgm:cxn modelId="{E43776EC-9627-4AD4-BD1E-C9CDA9E3149A}" type="presParOf" srcId="{4633A31B-FD6F-4C90-95F8-825BC8FFAD44}" destId="{6240D013-6539-4D2D-BEB5-A44DFD70D3B8}"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531E06-E0E5-4882-BBF3-B676BE6AFE7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24648113-DDC1-4D5D-947F-59B2028F457C}">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en-US" sz="3600" dirty="0" smtClean="0">
              <a:solidFill>
                <a:schemeClr val="bg1"/>
              </a:solidFill>
            </a:rPr>
            <a:t>一</a:t>
          </a:r>
          <a:r>
            <a:rPr lang="en-US" altLang="zh-TW" sz="3600" dirty="0" smtClean="0">
              <a:solidFill>
                <a:schemeClr val="bg1"/>
              </a:solidFill>
            </a:rPr>
            <a:t>)</a:t>
          </a:r>
          <a:r>
            <a:rPr lang="zh-TW" altLang="en-US" sz="3600" dirty="0" smtClean="0">
              <a:solidFill>
                <a:schemeClr val="bg1"/>
              </a:solidFill>
            </a:rPr>
            <a:t>出進口總值變動情形</a:t>
          </a:r>
          <a:endParaRPr lang="zh-TW" sz="3600" dirty="0">
            <a:solidFill>
              <a:schemeClr val="bg1"/>
            </a:solidFill>
          </a:endParaRPr>
        </a:p>
      </dgm:t>
    </dgm:pt>
    <dgm:pt modelId="{FD65C759-C6F9-4271-93AB-D08A619A2798}" type="parTrans" cxnId="{B1CFF7BB-2C04-4360-8BF0-23126B3F43AA}">
      <dgm:prSet/>
      <dgm:spPr/>
      <dgm:t>
        <a:bodyPr/>
        <a:lstStyle/>
        <a:p>
          <a:endParaRPr lang="zh-TW" altLang="en-US"/>
        </a:p>
      </dgm:t>
    </dgm:pt>
    <dgm:pt modelId="{D4A6478F-C50B-4616-AC36-794A7B33052A}" type="sibTrans" cxnId="{B1CFF7BB-2C04-4360-8BF0-23126B3F43AA}">
      <dgm:prSet/>
      <dgm:spPr/>
      <dgm:t>
        <a:bodyPr/>
        <a:lstStyle/>
        <a:p>
          <a:endParaRPr lang="zh-TW" altLang="en-US"/>
        </a:p>
      </dgm:t>
    </dgm:pt>
    <dgm:pt modelId="{CF8679D6-371B-44C9-9E95-17AAB8A671B3}">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en-US" sz="3600" dirty="0" smtClean="0">
              <a:solidFill>
                <a:schemeClr val="bg1"/>
              </a:solidFill>
            </a:rPr>
            <a:t>二</a:t>
          </a:r>
          <a:r>
            <a:rPr lang="en-US" altLang="zh-TW" sz="3600" dirty="0" smtClean="0">
              <a:solidFill>
                <a:schemeClr val="bg1"/>
              </a:solidFill>
            </a:rPr>
            <a:t>)</a:t>
          </a:r>
          <a:r>
            <a:rPr lang="zh-TW" altLang="zh-TW" sz="3600" dirty="0" smtClean="0">
              <a:solidFill>
                <a:schemeClr val="bg1"/>
              </a:solidFill>
            </a:rPr>
            <a:t>出口主要貨品</a:t>
          </a:r>
          <a:endParaRPr lang="zh-TW" sz="3600" dirty="0">
            <a:solidFill>
              <a:schemeClr val="bg1"/>
            </a:solidFill>
          </a:endParaRPr>
        </a:p>
      </dgm:t>
    </dgm:pt>
    <dgm:pt modelId="{C822CE85-2ADB-41D1-BA40-9C0F579DA73E}" type="parTrans" cxnId="{932887F4-258B-4D47-85F4-3470312EC229}">
      <dgm:prSet/>
      <dgm:spPr/>
      <dgm:t>
        <a:bodyPr/>
        <a:lstStyle/>
        <a:p>
          <a:endParaRPr lang="zh-TW" altLang="en-US"/>
        </a:p>
      </dgm:t>
    </dgm:pt>
    <dgm:pt modelId="{119067EA-3CE9-4C30-AEE0-587C4C97F9F4}" type="sibTrans" cxnId="{932887F4-258B-4D47-85F4-3470312EC229}">
      <dgm:prSet/>
      <dgm:spPr/>
      <dgm:t>
        <a:bodyPr/>
        <a:lstStyle/>
        <a:p>
          <a:endParaRPr lang="zh-TW" altLang="en-US"/>
        </a:p>
      </dgm:t>
    </dgm:pt>
    <dgm:pt modelId="{562FE952-CB5B-4233-8643-0230DA966582}">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zh-TW" sz="3600" dirty="0" smtClean="0">
              <a:solidFill>
                <a:schemeClr val="bg1"/>
              </a:solidFill>
            </a:rPr>
            <a:t>四</a:t>
          </a:r>
          <a:r>
            <a:rPr lang="en-US" altLang="zh-TW" sz="3600" dirty="0" smtClean="0">
              <a:solidFill>
                <a:schemeClr val="bg1"/>
              </a:solidFill>
            </a:rPr>
            <a:t>) </a:t>
          </a:r>
          <a:r>
            <a:rPr lang="zh-TW" altLang="zh-TW" sz="3600" dirty="0" smtClean="0">
              <a:solidFill>
                <a:schemeClr val="bg1"/>
              </a:solidFill>
            </a:rPr>
            <a:t>我國出口轉為負成長的可能原因</a:t>
          </a:r>
          <a:endParaRPr lang="zh-TW" sz="3600" dirty="0">
            <a:solidFill>
              <a:schemeClr val="bg1"/>
            </a:solidFill>
          </a:endParaRPr>
        </a:p>
      </dgm:t>
    </dgm:pt>
    <dgm:pt modelId="{5195190E-0186-4283-96CA-C601C7C91E81}" type="parTrans" cxnId="{6CB353E9-8C65-427C-96ED-C08ACA73FEA8}">
      <dgm:prSet/>
      <dgm:spPr/>
      <dgm:t>
        <a:bodyPr/>
        <a:lstStyle/>
        <a:p>
          <a:endParaRPr lang="zh-TW" altLang="en-US"/>
        </a:p>
      </dgm:t>
    </dgm:pt>
    <dgm:pt modelId="{3599B0F7-D901-4BC9-9E0F-166D79C65E66}" type="sibTrans" cxnId="{6CB353E9-8C65-427C-96ED-C08ACA73FEA8}">
      <dgm:prSet/>
      <dgm:spPr/>
      <dgm:t>
        <a:bodyPr/>
        <a:lstStyle/>
        <a:p>
          <a:endParaRPr lang="zh-TW" altLang="en-US"/>
        </a:p>
      </dgm:t>
    </dgm:pt>
    <dgm:pt modelId="{4633A31B-FD6F-4C90-95F8-825BC8FFAD44}" type="pres">
      <dgm:prSet presAssocID="{D0531E06-E0E5-4882-BBF3-B676BE6AFE71}" presName="linear" presStyleCnt="0">
        <dgm:presLayoutVars>
          <dgm:animLvl val="lvl"/>
          <dgm:resizeHandles val="exact"/>
        </dgm:presLayoutVars>
      </dgm:prSet>
      <dgm:spPr/>
      <dgm:t>
        <a:bodyPr/>
        <a:lstStyle/>
        <a:p>
          <a:endParaRPr lang="zh-TW" altLang="en-US"/>
        </a:p>
      </dgm:t>
    </dgm:pt>
    <dgm:pt modelId="{06643D14-905C-4534-995B-6EF99471D6C3}" type="pres">
      <dgm:prSet presAssocID="{562FE952-CB5B-4233-8643-0230DA966582}" presName="parentText" presStyleLbl="node1" presStyleIdx="0" presStyleCnt="3" custScaleY="48796" custLinFactY="162694" custLinFactNeighborX="-35" custLinFactNeighborY="200000">
        <dgm:presLayoutVars>
          <dgm:chMax val="0"/>
          <dgm:bulletEnabled val="1"/>
        </dgm:presLayoutVars>
      </dgm:prSet>
      <dgm:spPr/>
      <dgm:t>
        <a:bodyPr/>
        <a:lstStyle/>
        <a:p>
          <a:endParaRPr lang="zh-TW" altLang="en-US"/>
        </a:p>
      </dgm:t>
    </dgm:pt>
    <dgm:pt modelId="{85FEF3CA-41EB-48D6-A008-347AF08088B5}" type="pres">
      <dgm:prSet presAssocID="{3599B0F7-D901-4BC9-9E0F-166D79C65E66}" presName="spacer" presStyleCnt="0"/>
      <dgm:spPr/>
    </dgm:pt>
    <dgm:pt modelId="{772E1D54-8C6D-4D51-8150-83604EC9B234}" type="pres">
      <dgm:prSet presAssocID="{CF8679D6-371B-44C9-9E95-17AAB8A671B3}" presName="parentText" presStyleLbl="node1" presStyleIdx="1" presStyleCnt="3" custScaleY="51313" custLinFactY="-103777" custLinFactNeighborX="-27" custLinFactNeighborY="-200000">
        <dgm:presLayoutVars>
          <dgm:chMax val="0"/>
          <dgm:bulletEnabled val="1"/>
        </dgm:presLayoutVars>
      </dgm:prSet>
      <dgm:spPr/>
      <dgm:t>
        <a:bodyPr/>
        <a:lstStyle/>
        <a:p>
          <a:endParaRPr lang="zh-TW" altLang="en-US"/>
        </a:p>
      </dgm:t>
    </dgm:pt>
    <dgm:pt modelId="{5188D4DD-93AA-4A5E-B558-330C2D7278FD}" type="pres">
      <dgm:prSet presAssocID="{119067EA-3CE9-4C30-AEE0-587C4C97F9F4}" presName="spacer" presStyleCnt="0"/>
      <dgm:spPr/>
    </dgm:pt>
    <dgm:pt modelId="{CE1DAC48-B42E-49D5-BCF7-37D3AE515398}" type="pres">
      <dgm:prSet presAssocID="{24648113-DDC1-4D5D-947F-59B2028F457C}" presName="parentText" presStyleLbl="node1" presStyleIdx="2" presStyleCnt="3" custScaleY="58315" custLinFactY="-418849" custLinFactNeighborX="-275" custLinFactNeighborY="-500000">
        <dgm:presLayoutVars>
          <dgm:chMax val="0"/>
          <dgm:bulletEnabled val="1"/>
        </dgm:presLayoutVars>
      </dgm:prSet>
      <dgm:spPr/>
      <dgm:t>
        <a:bodyPr/>
        <a:lstStyle/>
        <a:p>
          <a:endParaRPr lang="zh-TW" altLang="en-US"/>
        </a:p>
      </dgm:t>
    </dgm:pt>
  </dgm:ptLst>
  <dgm:cxnLst>
    <dgm:cxn modelId="{932887F4-258B-4D47-85F4-3470312EC229}" srcId="{D0531E06-E0E5-4882-BBF3-B676BE6AFE71}" destId="{CF8679D6-371B-44C9-9E95-17AAB8A671B3}" srcOrd="1" destOrd="0" parTransId="{C822CE85-2ADB-41D1-BA40-9C0F579DA73E}" sibTransId="{119067EA-3CE9-4C30-AEE0-587C4C97F9F4}"/>
    <dgm:cxn modelId="{B1CFF7BB-2C04-4360-8BF0-23126B3F43AA}" srcId="{D0531E06-E0E5-4882-BBF3-B676BE6AFE71}" destId="{24648113-DDC1-4D5D-947F-59B2028F457C}" srcOrd="2" destOrd="0" parTransId="{FD65C759-C6F9-4271-93AB-D08A619A2798}" sibTransId="{D4A6478F-C50B-4616-AC36-794A7B33052A}"/>
    <dgm:cxn modelId="{6CB353E9-8C65-427C-96ED-C08ACA73FEA8}" srcId="{D0531E06-E0E5-4882-BBF3-B676BE6AFE71}" destId="{562FE952-CB5B-4233-8643-0230DA966582}" srcOrd="0" destOrd="0" parTransId="{5195190E-0186-4283-96CA-C601C7C91E81}" sibTransId="{3599B0F7-D901-4BC9-9E0F-166D79C65E66}"/>
    <dgm:cxn modelId="{A293F067-9CDC-4DA0-AB30-1F384B79DA0F}" type="presOf" srcId="{24648113-DDC1-4D5D-947F-59B2028F457C}" destId="{CE1DAC48-B42E-49D5-BCF7-37D3AE515398}" srcOrd="0" destOrd="0" presId="urn:microsoft.com/office/officeart/2005/8/layout/vList2"/>
    <dgm:cxn modelId="{B90DE527-8BCF-4580-8BE3-321398759D00}" type="presOf" srcId="{D0531E06-E0E5-4882-BBF3-B676BE6AFE71}" destId="{4633A31B-FD6F-4C90-95F8-825BC8FFAD44}" srcOrd="0" destOrd="0" presId="urn:microsoft.com/office/officeart/2005/8/layout/vList2"/>
    <dgm:cxn modelId="{FBAC6B6E-5914-4860-B464-83CBE61208F9}" type="presOf" srcId="{CF8679D6-371B-44C9-9E95-17AAB8A671B3}" destId="{772E1D54-8C6D-4D51-8150-83604EC9B234}" srcOrd="0" destOrd="0" presId="urn:microsoft.com/office/officeart/2005/8/layout/vList2"/>
    <dgm:cxn modelId="{7995288D-AC12-4307-AE96-CC4411254329}" type="presOf" srcId="{562FE952-CB5B-4233-8643-0230DA966582}" destId="{06643D14-905C-4534-995B-6EF99471D6C3}" srcOrd="0" destOrd="0" presId="urn:microsoft.com/office/officeart/2005/8/layout/vList2"/>
    <dgm:cxn modelId="{07FE4C04-C5F8-4AED-8E67-D6B00336AF67}" type="presParOf" srcId="{4633A31B-FD6F-4C90-95F8-825BC8FFAD44}" destId="{06643D14-905C-4534-995B-6EF99471D6C3}" srcOrd="0" destOrd="0" presId="urn:microsoft.com/office/officeart/2005/8/layout/vList2"/>
    <dgm:cxn modelId="{A4255CB4-3C4E-4AEA-B587-92C8552EF7FE}" type="presParOf" srcId="{4633A31B-FD6F-4C90-95F8-825BC8FFAD44}" destId="{85FEF3CA-41EB-48D6-A008-347AF08088B5}" srcOrd="1" destOrd="0" presId="urn:microsoft.com/office/officeart/2005/8/layout/vList2"/>
    <dgm:cxn modelId="{E7D2B0AC-936A-4EC4-AC19-AED067490DC3}" type="presParOf" srcId="{4633A31B-FD6F-4C90-95F8-825BC8FFAD44}" destId="{772E1D54-8C6D-4D51-8150-83604EC9B234}" srcOrd="2" destOrd="0" presId="urn:microsoft.com/office/officeart/2005/8/layout/vList2"/>
    <dgm:cxn modelId="{0508041C-F597-444D-BA24-D87D94B5C489}" type="presParOf" srcId="{4633A31B-FD6F-4C90-95F8-825BC8FFAD44}" destId="{5188D4DD-93AA-4A5E-B558-330C2D7278FD}" srcOrd="3" destOrd="0" presId="urn:microsoft.com/office/officeart/2005/8/layout/vList2"/>
    <dgm:cxn modelId="{EAFB0D93-ED49-41C3-8496-254CC1803E98}" type="presParOf" srcId="{4633A31B-FD6F-4C90-95F8-825BC8FFAD44}" destId="{CE1DAC48-B42E-49D5-BCF7-37D3AE515398}" srcOrd="4"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43D14-905C-4534-995B-6EF99471D6C3}">
      <dsp:nvSpPr>
        <dsp:cNvPr id="0" name=""/>
        <dsp:cNvSpPr/>
      </dsp:nvSpPr>
      <dsp:spPr>
        <a:xfrm>
          <a:off x="0" y="9143296"/>
          <a:ext cx="14761640" cy="584615"/>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en-US" sz="3600" kern="1200" dirty="0" smtClean="0">
              <a:solidFill>
                <a:schemeClr val="bg1"/>
              </a:solidFill>
            </a:rPr>
            <a:t>三</a:t>
          </a:r>
          <a:r>
            <a:rPr lang="en-US" altLang="zh-TW" sz="3600" kern="1200" dirty="0" smtClean="0">
              <a:solidFill>
                <a:schemeClr val="bg1"/>
              </a:solidFill>
            </a:rPr>
            <a:t>)</a:t>
          </a:r>
          <a:r>
            <a:rPr lang="zh-TW" altLang="en-US" sz="3600" kern="1200" dirty="0" smtClean="0">
              <a:solidFill>
                <a:schemeClr val="bg1"/>
              </a:solidFill>
            </a:rPr>
            <a:t>電子零組件：以創新應用轉型升級</a:t>
          </a:r>
          <a:endParaRPr lang="zh-TW" sz="3600" kern="1200" dirty="0">
            <a:solidFill>
              <a:schemeClr val="bg1"/>
            </a:solidFill>
          </a:endParaRPr>
        </a:p>
      </dsp:txBody>
      <dsp:txXfrm>
        <a:off x="28539" y="9171835"/>
        <a:ext cx="14704562" cy="527537"/>
      </dsp:txXfrm>
    </dsp:sp>
    <dsp:sp modelId="{772E1D54-8C6D-4D51-8150-83604EC9B234}">
      <dsp:nvSpPr>
        <dsp:cNvPr id="0" name=""/>
        <dsp:cNvSpPr/>
      </dsp:nvSpPr>
      <dsp:spPr>
        <a:xfrm>
          <a:off x="0" y="3307467"/>
          <a:ext cx="14761640" cy="614770"/>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en-US" sz="3600" kern="1200" dirty="0" smtClean="0">
              <a:solidFill>
                <a:schemeClr val="bg1"/>
              </a:solidFill>
            </a:rPr>
            <a:t>二</a:t>
          </a:r>
          <a:r>
            <a:rPr lang="en-US" altLang="zh-TW" sz="3600" kern="1200" dirty="0" smtClean="0">
              <a:solidFill>
                <a:schemeClr val="bg1"/>
              </a:solidFill>
            </a:rPr>
            <a:t>)</a:t>
          </a:r>
          <a:r>
            <a:rPr lang="zh-TW" altLang="en-US" sz="3600" kern="1200" dirty="0" smtClean="0">
              <a:solidFill>
                <a:schemeClr val="bg1"/>
              </a:solidFill>
            </a:rPr>
            <a:t>設計：兩岸優劣勢互補有合作空間</a:t>
          </a:r>
          <a:endParaRPr lang="zh-TW" sz="3600" kern="1200" dirty="0">
            <a:solidFill>
              <a:schemeClr val="bg1"/>
            </a:solidFill>
          </a:endParaRPr>
        </a:p>
      </dsp:txBody>
      <dsp:txXfrm>
        <a:off x="30011" y="3337478"/>
        <a:ext cx="14701618" cy="554748"/>
      </dsp:txXfrm>
    </dsp:sp>
    <dsp:sp modelId="{CE1DAC48-B42E-49D5-BCF7-37D3AE515398}">
      <dsp:nvSpPr>
        <dsp:cNvPr id="0" name=""/>
        <dsp:cNvSpPr/>
      </dsp:nvSpPr>
      <dsp:spPr>
        <a:xfrm>
          <a:off x="0" y="24102"/>
          <a:ext cx="14761640" cy="698660"/>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solidFill>
                <a:schemeClr val="bg1"/>
              </a:solidFill>
            </a:rPr>
            <a:t>(</a:t>
          </a:r>
          <a:r>
            <a:rPr lang="zh-TW" sz="3600" kern="1200" dirty="0" smtClean="0">
              <a:solidFill>
                <a:schemeClr val="bg1"/>
              </a:solidFill>
            </a:rPr>
            <a:t>一</a:t>
          </a:r>
          <a:r>
            <a:rPr lang="en-US" sz="3600" kern="1200" dirty="0" smtClean="0">
              <a:solidFill>
                <a:schemeClr val="bg1"/>
              </a:solidFill>
            </a:rPr>
            <a:t>) </a:t>
          </a:r>
          <a:r>
            <a:rPr lang="en-US" altLang="zh-TW" sz="3600" kern="1200" dirty="0" smtClean="0">
              <a:solidFill>
                <a:schemeClr val="bg1"/>
              </a:solidFill>
            </a:rPr>
            <a:t>IC</a:t>
          </a:r>
          <a:r>
            <a:rPr lang="zh-TW" altLang="en-US" sz="3600" kern="1200" dirty="0" smtClean="0">
              <a:solidFill>
                <a:schemeClr val="bg1"/>
              </a:solidFill>
            </a:rPr>
            <a:t>製造：晶圓代工上揚，</a:t>
          </a:r>
          <a:r>
            <a:rPr lang="en-US" altLang="zh-TW" sz="3600" kern="1200" dirty="0" smtClean="0">
              <a:solidFill>
                <a:schemeClr val="bg1"/>
              </a:solidFill>
            </a:rPr>
            <a:t>DRAM</a:t>
          </a:r>
          <a:r>
            <a:rPr lang="zh-TW" altLang="en-US" sz="3600" kern="1200" dirty="0" smtClean="0">
              <a:solidFill>
                <a:schemeClr val="bg1"/>
              </a:solidFill>
            </a:rPr>
            <a:t>衰退</a:t>
          </a:r>
          <a:endParaRPr lang="zh-TW" sz="3600" kern="1200" dirty="0">
            <a:solidFill>
              <a:schemeClr val="bg1"/>
            </a:solidFill>
          </a:endParaRPr>
        </a:p>
      </dsp:txBody>
      <dsp:txXfrm>
        <a:off x="34106" y="58208"/>
        <a:ext cx="14693428" cy="6304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43D14-905C-4534-995B-6EF99471D6C3}">
      <dsp:nvSpPr>
        <dsp:cNvPr id="0" name=""/>
        <dsp:cNvSpPr/>
      </dsp:nvSpPr>
      <dsp:spPr>
        <a:xfrm>
          <a:off x="0" y="6750749"/>
          <a:ext cx="14761640" cy="584615"/>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en-US" sz="3600" kern="1200" dirty="0" smtClean="0">
              <a:solidFill>
                <a:schemeClr val="bg1"/>
              </a:solidFill>
            </a:rPr>
            <a:t>三</a:t>
          </a:r>
          <a:r>
            <a:rPr lang="en-US" altLang="zh-TW" sz="3600" kern="1200" dirty="0" smtClean="0">
              <a:solidFill>
                <a:schemeClr val="bg1"/>
              </a:solidFill>
            </a:rPr>
            <a:t>)</a:t>
          </a:r>
          <a:r>
            <a:rPr lang="zh-TW" altLang="en-US" sz="3600" kern="1200" dirty="0" smtClean="0">
              <a:solidFill>
                <a:schemeClr val="bg1"/>
              </a:solidFill>
            </a:rPr>
            <a:t>兩岸分工與強化國際合作</a:t>
          </a:r>
          <a:endParaRPr lang="zh-TW" sz="3600" kern="1200" dirty="0">
            <a:solidFill>
              <a:schemeClr val="bg1"/>
            </a:solidFill>
          </a:endParaRPr>
        </a:p>
      </dsp:txBody>
      <dsp:txXfrm>
        <a:off x="28539" y="6779288"/>
        <a:ext cx="14704562" cy="527537"/>
      </dsp:txXfrm>
    </dsp:sp>
    <dsp:sp modelId="{772E1D54-8C6D-4D51-8150-83604EC9B234}">
      <dsp:nvSpPr>
        <dsp:cNvPr id="0" name=""/>
        <dsp:cNvSpPr/>
      </dsp:nvSpPr>
      <dsp:spPr>
        <a:xfrm>
          <a:off x="0" y="3168348"/>
          <a:ext cx="14761640" cy="614770"/>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en-US" sz="3600" kern="1200" dirty="0" smtClean="0">
              <a:solidFill>
                <a:schemeClr val="bg1"/>
              </a:solidFill>
            </a:rPr>
            <a:t>二</a:t>
          </a:r>
          <a:r>
            <a:rPr lang="en-US" altLang="zh-TW" sz="3600" kern="1200" dirty="0" smtClean="0">
              <a:solidFill>
                <a:schemeClr val="bg1"/>
              </a:solidFill>
            </a:rPr>
            <a:t>)</a:t>
          </a:r>
          <a:r>
            <a:rPr lang="zh-TW" altLang="en-US" sz="3600" kern="1200" dirty="0" smtClean="0">
              <a:solidFill>
                <a:schemeClr val="bg1"/>
              </a:solidFill>
            </a:rPr>
            <a:t>加速整合機制，邁向數位匯流新世代</a:t>
          </a:r>
          <a:endParaRPr lang="zh-TW" sz="3600" kern="1200" dirty="0">
            <a:solidFill>
              <a:schemeClr val="bg1"/>
            </a:solidFill>
          </a:endParaRPr>
        </a:p>
      </dsp:txBody>
      <dsp:txXfrm>
        <a:off x="30011" y="3198359"/>
        <a:ext cx="14701618" cy="554748"/>
      </dsp:txXfrm>
    </dsp:sp>
    <dsp:sp modelId="{CE1DAC48-B42E-49D5-BCF7-37D3AE515398}">
      <dsp:nvSpPr>
        <dsp:cNvPr id="0" name=""/>
        <dsp:cNvSpPr/>
      </dsp:nvSpPr>
      <dsp:spPr>
        <a:xfrm>
          <a:off x="0" y="22067"/>
          <a:ext cx="14761640" cy="698660"/>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en-US" sz="3600" kern="1200" dirty="0" smtClean="0">
              <a:solidFill>
                <a:schemeClr val="bg1"/>
              </a:solidFill>
            </a:rPr>
            <a:t>一</a:t>
          </a:r>
          <a:r>
            <a:rPr lang="en-US" altLang="zh-TW" sz="3600" kern="1200" dirty="0" smtClean="0">
              <a:solidFill>
                <a:schemeClr val="bg1"/>
              </a:solidFill>
            </a:rPr>
            <a:t>)</a:t>
          </a:r>
          <a:r>
            <a:rPr lang="zh-TW" altLang="en-US" sz="3600" kern="1200" dirty="0" smtClean="0">
              <a:solidFill>
                <a:schemeClr val="bg1"/>
              </a:solidFill>
            </a:rPr>
            <a:t>強化</a:t>
          </a:r>
          <a:r>
            <a:rPr lang="en-US" altLang="zh-TW" sz="3600" kern="1200" dirty="0" smtClean="0">
              <a:solidFill>
                <a:schemeClr val="bg1"/>
              </a:solidFill>
            </a:rPr>
            <a:t>ICT</a:t>
          </a:r>
          <a:r>
            <a:rPr lang="zh-TW" altLang="en-US" sz="3600" kern="1200" dirty="0" smtClean="0">
              <a:solidFill>
                <a:schemeClr val="bg1"/>
              </a:solidFill>
            </a:rPr>
            <a:t>核心競爭力，塑型智慧生活應用環境，創造產業新藍海</a:t>
          </a:r>
          <a:endParaRPr lang="zh-TW" sz="3600" kern="1200" dirty="0">
            <a:solidFill>
              <a:schemeClr val="bg1"/>
            </a:solidFill>
          </a:endParaRPr>
        </a:p>
      </dsp:txBody>
      <dsp:txXfrm>
        <a:off x="34106" y="56173"/>
        <a:ext cx="14693428" cy="630448"/>
      </dsp:txXfrm>
    </dsp:sp>
    <dsp:sp modelId="{6240D013-6539-4D2D-BEB5-A44DFD70D3B8}">
      <dsp:nvSpPr>
        <dsp:cNvPr id="0" name=""/>
        <dsp:cNvSpPr/>
      </dsp:nvSpPr>
      <dsp:spPr>
        <a:xfrm>
          <a:off x="0" y="11377260"/>
          <a:ext cx="14761640" cy="577690"/>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zh-TW" sz="3600" kern="1200" dirty="0" smtClean="0">
              <a:solidFill>
                <a:schemeClr val="bg1"/>
              </a:solidFill>
            </a:rPr>
            <a:t>四</a:t>
          </a:r>
          <a:r>
            <a:rPr lang="en-US" altLang="zh-TW" sz="3600" kern="1200" dirty="0" smtClean="0">
              <a:solidFill>
                <a:schemeClr val="bg1"/>
              </a:solidFill>
            </a:rPr>
            <a:t>)</a:t>
          </a:r>
          <a:r>
            <a:rPr lang="zh-TW" altLang="zh-TW" sz="3600" kern="1200" dirty="0" smtClean="0">
              <a:solidFill>
                <a:schemeClr val="bg1"/>
              </a:solidFill>
            </a:rPr>
            <a:t>培育高階人才，型塑優質環境，發展自主技術，創造附加價值</a:t>
          </a:r>
          <a:endParaRPr lang="zh-TW" sz="3600" kern="1200" dirty="0">
            <a:solidFill>
              <a:schemeClr val="bg1"/>
            </a:solidFill>
          </a:endParaRPr>
        </a:p>
      </dsp:txBody>
      <dsp:txXfrm>
        <a:off x="28201" y="11405461"/>
        <a:ext cx="14705238" cy="521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43D14-905C-4534-995B-6EF99471D6C3}">
      <dsp:nvSpPr>
        <dsp:cNvPr id="0" name=""/>
        <dsp:cNvSpPr/>
      </dsp:nvSpPr>
      <dsp:spPr>
        <a:xfrm>
          <a:off x="0" y="6852141"/>
          <a:ext cx="14791409" cy="584615"/>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zh-TW" sz="3600" kern="1200" dirty="0" smtClean="0">
              <a:solidFill>
                <a:schemeClr val="bg1"/>
              </a:solidFill>
            </a:rPr>
            <a:t>四</a:t>
          </a:r>
          <a:r>
            <a:rPr lang="en-US" altLang="zh-TW" sz="3600" kern="1200" dirty="0" smtClean="0">
              <a:solidFill>
                <a:schemeClr val="bg1"/>
              </a:solidFill>
            </a:rPr>
            <a:t>) </a:t>
          </a:r>
          <a:r>
            <a:rPr lang="zh-TW" altLang="zh-TW" sz="3600" kern="1200" dirty="0" smtClean="0">
              <a:solidFill>
                <a:schemeClr val="bg1"/>
              </a:solidFill>
            </a:rPr>
            <a:t>我國出口轉為負成長的可能原因</a:t>
          </a:r>
          <a:endParaRPr lang="zh-TW" sz="3600" kern="1200" dirty="0">
            <a:solidFill>
              <a:schemeClr val="bg1"/>
            </a:solidFill>
          </a:endParaRPr>
        </a:p>
      </dsp:txBody>
      <dsp:txXfrm>
        <a:off x="28539" y="6880680"/>
        <a:ext cx="14734331" cy="527537"/>
      </dsp:txXfrm>
    </dsp:sp>
    <dsp:sp modelId="{772E1D54-8C6D-4D51-8150-83604EC9B234}">
      <dsp:nvSpPr>
        <dsp:cNvPr id="0" name=""/>
        <dsp:cNvSpPr/>
      </dsp:nvSpPr>
      <dsp:spPr>
        <a:xfrm>
          <a:off x="0" y="3691260"/>
          <a:ext cx="14791409" cy="614770"/>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en-US" sz="3600" kern="1200" dirty="0" smtClean="0">
              <a:solidFill>
                <a:schemeClr val="bg1"/>
              </a:solidFill>
            </a:rPr>
            <a:t>二</a:t>
          </a:r>
          <a:r>
            <a:rPr lang="en-US" altLang="zh-TW" sz="3600" kern="1200" dirty="0" smtClean="0">
              <a:solidFill>
                <a:schemeClr val="bg1"/>
              </a:solidFill>
            </a:rPr>
            <a:t>)</a:t>
          </a:r>
          <a:r>
            <a:rPr lang="zh-TW" altLang="zh-TW" sz="3600" kern="1200" dirty="0" smtClean="0">
              <a:solidFill>
                <a:schemeClr val="bg1"/>
              </a:solidFill>
            </a:rPr>
            <a:t>出口主要貨品</a:t>
          </a:r>
          <a:endParaRPr lang="zh-TW" sz="3600" kern="1200" dirty="0">
            <a:solidFill>
              <a:schemeClr val="bg1"/>
            </a:solidFill>
          </a:endParaRPr>
        </a:p>
      </dsp:txBody>
      <dsp:txXfrm>
        <a:off x="30011" y="3721271"/>
        <a:ext cx="14731387" cy="554748"/>
      </dsp:txXfrm>
    </dsp:sp>
    <dsp:sp modelId="{CE1DAC48-B42E-49D5-BCF7-37D3AE515398}">
      <dsp:nvSpPr>
        <dsp:cNvPr id="0" name=""/>
        <dsp:cNvSpPr/>
      </dsp:nvSpPr>
      <dsp:spPr>
        <a:xfrm>
          <a:off x="0" y="162576"/>
          <a:ext cx="14791409" cy="698660"/>
        </a:xfrm>
        <a:prstGeom prst="roundRect">
          <a:avLst/>
        </a:prstGeom>
        <a:solidFill>
          <a:schemeClr val="accent2"/>
        </a:solidFill>
        <a:ln w="19050" cap="rnd"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en-US" sz="3600" kern="1200" dirty="0" smtClean="0">
              <a:solidFill>
                <a:schemeClr val="bg1"/>
              </a:solidFill>
            </a:rPr>
            <a:t>一</a:t>
          </a:r>
          <a:r>
            <a:rPr lang="en-US" altLang="zh-TW" sz="3600" kern="1200" dirty="0" smtClean="0">
              <a:solidFill>
                <a:schemeClr val="bg1"/>
              </a:solidFill>
            </a:rPr>
            <a:t>)</a:t>
          </a:r>
          <a:r>
            <a:rPr lang="zh-TW" altLang="en-US" sz="3600" kern="1200" dirty="0" smtClean="0">
              <a:solidFill>
                <a:schemeClr val="bg1"/>
              </a:solidFill>
            </a:rPr>
            <a:t>出進口總值變動情形</a:t>
          </a:r>
          <a:endParaRPr lang="zh-TW" sz="3600" kern="1200" dirty="0">
            <a:solidFill>
              <a:schemeClr val="bg1"/>
            </a:solidFill>
          </a:endParaRPr>
        </a:p>
      </dsp:txBody>
      <dsp:txXfrm>
        <a:off x="34106" y="196682"/>
        <a:ext cx="14723197" cy="6304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3119191" y="9265595"/>
            <a:ext cx="23835485" cy="21308548"/>
          </a:xfrm>
        </p:spPr>
        <p:txBody>
          <a:bodyPr anchor="b"/>
          <a:lstStyle>
            <a:lvl1pPr>
              <a:defRPr sz="2592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3119191" y="30574126"/>
            <a:ext cx="23835485" cy="5512889"/>
          </a:xfrm>
        </p:spPr>
        <p:txBody>
          <a:bodyPr anchor="t"/>
          <a:lstStyle>
            <a:lvl1pPr marL="0" indent="0" algn="l">
              <a:buNone/>
              <a:defRPr cap="all">
                <a:solidFill>
                  <a:schemeClr val="bg2">
                    <a:lumMod val="40000"/>
                    <a:lumOff val="60000"/>
                  </a:schemeClr>
                </a:solidFill>
              </a:defRPr>
            </a:lvl1pPr>
            <a:lvl2pPr marL="1645920" indent="0" algn="ctr">
              <a:buNone/>
              <a:defRPr>
                <a:solidFill>
                  <a:schemeClr val="tx1">
                    <a:tint val="75000"/>
                  </a:schemeClr>
                </a:solidFill>
              </a:defRPr>
            </a:lvl2pPr>
            <a:lvl3pPr marL="3291840" indent="0" algn="ctr">
              <a:buNone/>
              <a:defRPr>
                <a:solidFill>
                  <a:schemeClr val="tx1">
                    <a:tint val="75000"/>
                  </a:schemeClr>
                </a:solidFill>
              </a:defRPr>
            </a:lvl3pPr>
            <a:lvl4pPr marL="4937760" indent="0" algn="ctr">
              <a:buNone/>
              <a:defRPr>
                <a:solidFill>
                  <a:schemeClr val="tx1">
                    <a:tint val="75000"/>
                  </a:schemeClr>
                </a:solidFill>
              </a:defRPr>
            </a:lvl4pPr>
            <a:lvl5pPr marL="6583680" indent="0" algn="ctr">
              <a:buNone/>
              <a:defRPr>
                <a:solidFill>
                  <a:schemeClr val="tx1">
                    <a:tint val="75000"/>
                  </a:schemeClr>
                </a:solidFill>
              </a:defRPr>
            </a:lvl5pPr>
            <a:lvl6pPr marL="8229600" indent="0" algn="ctr">
              <a:buNone/>
              <a:defRPr>
                <a:solidFill>
                  <a:schemeClr val="tx1">
                    <a:tint val="75000"/>
                  </a:schemeClr>
                </a:solidFill>
              </a:defRPr>
            </a:lvl6pPr>
            <a:lvl7pPr marL="9875520" indent="0" algn="ctr">
              <a:buNone/>
              <a:defRPr>
                <a:solidFill>
                  <a:schemeClr val="tx1">
                    <a:tint val="75000"/>
                  </a:schemeClr>
                </a:solidFill>
              </a:defRPr>
            </a:lvl7pPr>
            <a:lvl8pPr marL="11521440" indent="0" algn="ctr">
              <a:buNone/>
              <a:defRPr>
                <a:solidFill>
                  <a:schemeClr val="tx1">
                    <a:tint val="75000"/>
                  </a:schemeClr>
                </a:solidFill>
              </a:defRPr>
            </a:lvl8pPr>
            <a:lvl9pPr marL="1316736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2011579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3119197" y="30722646"/>
            <a:ext cx="23835481" cy="3626992"/>
          </a:xfrm>
        </p:spPr>
        <p:txBody>
          <a:bodyPr anchor="b">
            <a:normAutofit/>
          </a:bodyPr>
          <a:lstStyle>
            <a:lvl1pPr algn="l">
              <a:defRPr sz="864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119191" y="4388961"/>
            <a:ext cx="23835485" cy="2329942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3119195" y="34349638"/>
            <a:ext cx="23835478" cy="3159643"/>
          </a:xfrm>
        </p:spPr>
        <p:txBody>
          <a:bodyPr>
            <a:normAutofit/>
          </a:bodyPr>
          <a:lstStyle>
            <a:lvl1pPr marL="0" indent="0">
              <a:buNone/>
              <a:defRPr sz="432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3184467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3119191" y="9265585"/>
            <a:ext cx="23835485" cy="12679222"/>
          </a:xfrm>
        </p:spPr>
        <p:txBody>
          <a:bodyPr/>
          <a:lstStyle>
            <a:lvl1pPr>
              <a:defRPr sz="17280"/>
            </a:lvl1pPr>
          </a:lstStyle>
          <a:p>
            <a:r>
              <a:rPr lang="zh-TW" altLang="en-US" smtClean="0"/>
              <a:t>按一下以編輯母片標題樣式</a:t>
            </a:r>
            <a:endParaRPr lang="en-US" dirty="0"/>
          </a:p>
        </p:txBody>
      </p:sp>
      <p:sp>
        <p:nvSpPr>
          <p:cNvPr id="8" name="Text Placeholder 3"/>
          <p:cNvSpPr>
            <a:spLocks noGrp="1"/>
          </p:cNvSpPr>
          <p:nvPr>
            <p:ph type="body" sz="half" idx="2"/>
          </p:nvPr>
        </p:nvSpPr>
        <p:spPr>
          <a:xfrm>
            <a:off x="3119191" y="23407794"/>
            <a:ext cx="23835485" cy="15117533"/>
          </a:xfrm>
        </p:spPr>
        <p:txBody>
          <a:bodyPr anchor="ctr">
            <a:normAutofit/>
          </a:bodyPr>
          <a:lstStyle>
            <a:lvl1pPr marL="0" indent="0">
              <a:buNone/>
              <a:defRPr sz="648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3622889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4253074" y="9265585"/>
            <a:ext cx="21603776" cy="14869056"/>
          </a:xfrm>
        </p:spPr>
        <p:txBody>
          <a:bodyPr/>
          <a:lstStyle>
            <a:lvl1pPr>
              <a:defRPr sz="17280"/>
            </a:lvl1pPr>
          </a:lstStyle>
          <a:p>
            <a:r>
              <a:rPr lang="zh-TW" altLang="en-US" smtClean="0"/>
              <a:t>按一下以編輯母片標題樣式</a:t>
            </a:r>
            <a:endParaRPr lang="en-US" dirty="0"/>
          </a:p>
        </p:txBody>
      </p:sp>
      <p:sp>
        <p:nvSpPr>
          <p:cNvPr id="11" name="Text Placeholder 3"/>
          <p:cNvSpPr>
            <a:spLocks noGrp="1"/>
          </p:cNvSpPr>
          <p:nvPr>
            <p:ph type="body" sz="half" idx="14"/>
          </p:nvPr>
        </p:nvSpPr>
        <p:spPr>
          <a:xfrm>
            <a:off x="5213439" y="24134641"/>
            <a:ext cx="19660172" cy="2189834"/>
          </a:xfrm>
        </p:spPr>
        <p:txBody>
          <a:bodyPr vert="horz" lIns="91440" tIns="45720" rIns="91440" bIns="45720" rtlCol="0" anchor="t">
            <a:normAutofit/>
          </a:bodyPr>
          <a:lstStyle>
            <a:lvl1pPr marL="0" indent="0">
              <a:buNone/>
              <a:defRPr lang="en-US" sz="5040" b="0" i="0" kern="1200" cap="small" dirty="0">
                <a:solidFill>
                  <a:schemeClr val="bg2">
                    <a:lumMod val="40000"/>
                    <a:lumOff val="60000"/>
                  </a:schemeClr>
                </a:solidFill>
                <a:latin typeface="+mj-lt"/>
                <a:ea typeface="+mj-ea"/>
                <a:cs typeface="+mj-cs"/>
              </a:defRPr>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marL="0" lvl="0" indent="0">
              <a:buNone/>
            </a:pPr>
            <a:r>
              <a:rPr lang="zh-TW" altLang="en-US" smtClean="0"/>
              <a:t>按一下以編輯母片文字樣式</a:t>
            </a:r>
          </a:p>
        </p:txBody>
      </p:sp>
      <p:sp>
        <p:nvSpPr>
          <p:cNvPr id="10" name="Text Placeholder 3"/>
          <p:cNvSpPr>
            <a:spLocks noGrp="1"/>
          </p:cNvSpPr>
          <p:nvPr>
            <p:ph type="body" sz="half" idx="2"/>
          </p:nvPr>
        </p:nvSpPr>
        <p:spPr>
          <a:xfrm>
            <a:off x="3119191" y="27843198"/>
            <a:ext cx="23835485" cy="10728572"/>
          </a:xfrm>
        </p:spPr>
        <p:txBody>
          <a:bodyPr anchor="ctr">
            <a:normAutofit/>
          </a:bodyPr>
          <a:lstStyle>
            <a:lvl1pPr marL="0" indent="0">
              <a:buNone/>
              <a:defRPr sz="648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
        <p:nvSpPr>
          <p:cNvPr id="12" name="TextBox 11"/>
          <p:cNvSpPr txBox="1"/>
          <p:nvPr/>
        </p:nvSpPr>
        <p:spPr>
          <a:xfrm>
            <a:off x="2426031" y="6215794"/>
            <a:ext cx="2165728" cy="685110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43920" dirty="0"/>
              <a:t>“</a:t>
            </a:r>
          </a:p>
        </p:txBody>
      </p:sp>
      <p:sp>
        <p:nvSpPr>
          <p:cNvPr id="15" name="TextBox 14"/>
          <p:cNvSpPr txBox="1"/>
          <p:nvPr/>
        </p:nvSpPr>
        <p:spPr>
          <a:xfrm>
            <a:off x="25198886" y="16727632"/>
            <a:ext cx="2165728" cy="6851106"/>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43920" dirty="0"/>
              <a:t>”</a:t>
            </a:r>
          </a:p>
        </p:txBody>
      </p:sp>
    </p:spTree>
    <p:extLst>
      <p:ext uri="{BB962C8B-B14F-4D97-AF65-F5344CB8AC3E}">
        <p14:creationId xmlns:p14="http://schemas.microsoft.com/office/powerpoint/2010/main" val="1565009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3119190" y="19994164"/>
            <a:ext cx="23835488" cy="10579969"/>
          </a:xfrm>
        </p:spPr>
        <p:txBody>
          <a:bodyPr anchor="b"/>
          <a:lstStyle>
            <a:lvl1pPr algn="l">
              <a:defRPr sz="1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3119191" y="30574133"/>
            <a:ext cx="23835485" cy="5506361"/>
          </a:xfrm>
        </p:spPr>
        <p:txBody>
          <a:bodyPr anchor="t"/>
          <a:lstStyle>
            <a:lvl1pPr marL="0" indent="0" algn="l">
              <a:buNone/>
              <a:defRPr sz="7200" cap="none">
                <a:solidFill>
                  <a:schemeClr val="bg2">
                    <a:lumMod val="40000"/>
                    <a:lumOff val="60000"/>
                  </a:schemeClr>
                </a:solidFill>
              </a:defRPr>
            </a:lvl1pPr>
            <a:lvl2pPr marL="1645920" indent="0">
              <a:buNone/>
              <a:defRPr sz="6480">
                <a:solidFill>
                  <a:schemeClr val="tx1">
                    <a:tint val="75000"/>
                  </a:schemeClr>
                </a:solidFill>
              </a:defRPr>
            </a:lvl2pPr>
            <a:lvl3pPr marL="3291840" indent="0">
              <a:buNone/>
              <a:defRPr sz="5760">
                <a:solidFill>
                  <a:schemeClr val="tx1">
                    <a:tint val="75000"/>
                  </a:schemeClr>
                </a:solidFill>
              </a:defRPr>
            </a:lvl3pPr>
            <a:lvl4pPr marL="4937760" indent="0">
              <a:buNone/>
              <a:defRPr sz="5040">
                <a:solidFill>
                  <a:schemeClr val="tx1">
                    <a:tint val="75000"/>
                  </a:schemeClr>
                </a:solidFill>
              </a:defRPr>
            </a:lvl4pPr>
            <a:lvl5pPr marL="6583680" indent="0">
              <a:buNone/>
              <a:defRPr sz="5040">
                <a:solidFill>
                  <a:schemeClr val="tx1">
                    <a:tint val="75000"/>
                  </a:schemeClr>
                </a:solidFill>
              </a:defRPr>
            </a:lvl5pPr>
            <a:lvl6pPr marL="8229600" indent="0">
              <a:buNone/>
              <a:defRPr sz="5040">
                <a:solidFill>
                  <a:schemeClr val="tx1">
                    <a:tint val="75000"/>
                  </a:schemeClr>
                </a:solidFill>
              </a:defRPr>
            </a:lvl6pPr>
            <a:lvl7pPr marL="9875520" indent="0">
              <a:buNone/>
              <a:defRPr sz="5040">
                <a:solidFill>
                  <a:schemeClr val="tx1">
                    <a:tint val="75000"/>
                  </a:schemeClr>
                </a:solidFill>
              </a:defRPr>
            </a:lvl7pPr>
            <a:lvl8pPr marL="11521440" indent="0">
              <a:buNone/>
              <a:defRPr sz="5040">
                <a:solidFill>
                  <a:schemeClr val="tx1">
                    <a:tint val="75000"/>
                  </a:schemeClr>
                </a:solidFill>
              </a:defRPr>
            </a:lvl8pPr>
            <a:lvl9pPr marL="13167360" indent="0">
              <a:buNone/>
              <a:defRPr sz="504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139228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512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709404" y="12679222"/>
            <a:ext cx="7958610" cy="3687943"/>
          </a:xfrm>
        </p:spPr>
        <p:txBody>
          <a:bodyPr anchor="b">
            <a:noAutofit/>
          </a:bodyPr>
          <a:lstStyle>
            <a:lvl1pPr marL="0" indent="0">
              <a:buNone/>
              <a:defRPr sz="8640" b="0">
                <a:solidFill>
                  <a:schemeClr val="bg2">
                    <a:lumMod val="40000"/>
                    <a:lumOff val="60000"/>
                  </a:schemeClr>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TW" altLang="en-US" smtClean="0"/>
              <a:t>按一下以編輯母片文字樣式</a:t>
            </a:r>
          </a:p>
        </p:txBody>
      </p:sp>
      <p:sp>
        <p:nvSpPr>
          <p:cNvPr id="16" name="Text Placeholder 3"/>
          <p:cNvSpPr>
            <a:spLocks noGrp="1"/>
          </p:cNvSpPr>
          <p:nvPr>
            <p:ph type="body" sz="half" idx="15"/>
          </p:nvPr>
        </p:nvSpPr>
        <p:spPr>
          <a:xfrm>
            <a:off x="1762110" y="17068183"/>
            <a:ext cx="7905902" cy="22970933"/>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sp>
        <p:nvSpPr>
          <p:cNvPr id="5" name="Text Placeholder 4"/>
          <p:cNvSpPr>
            <a:spLocks noGrp="1"/>
          </p:cNvSpPr>
          <p:nvPr>
            <p:ph type="body" sz="quarter" idx="3"/>
          </p:nvPr>
        </p:nvSpPr>
        <p:spPr>
          <a:xfrm>
            <a:off x="10488615" y="12679222"/>
            <a:ext cx="7929914" cy="3687943"/>
          </a:xfrm>
        </p:spPr>
        <p:txBody>
          <a:bodyPr anchor="b">
            <a:noAutofit/>
          </a:bodyPr>
          <a:lstStyle>
            <a:lvl1pPr marL="0" indent="0">
              <a:buNone/>
              <a:defRPr sz="8640" b="0">
                <a:solidFill>
                  <a:schemeClr val="bg2">
                    <a:lumMod val="40000"/>
                    <a:lumOff val="60000"/>
                  </a:schemeClr>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TW" altLang="en-US" smtClean="0"/>
              <a:t>按一下以編輯母片文字樣式</a:t>
            </a:r>
          </a:p>
        </p:txBody>
      </p:sp>
      <p:sp>
        <p:nvSpPr>
          <p:cNvPr id="19" name="Text Placeholder 3"/>
          <p:cNvSpPr>
            <a:spLocks noGrp="1"/>
          </p:cNvSpPr>
          <p:nvPr>
            <p:ph type="body" sz="half" idx="16"/>
          </p:nvPr>
        </p:nvSpPr>
        <p:spPr>
          <a:xfrm>
            <a:off x="10460111" y="17068183"/>
            <a:ext cx="7958416" cy="22970933"/>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sp>
        <p:nvSpPr>
          <p:cNvPr id="14" name="Text Placeholder 4"/>
          <p:cNvSpPr>
            <a:spLocks noGrp="1"/>
          </p:cNvSpPr>
          <p:nvPr>
            <p:ph type="body" sz="quarter" idx="13"/>
          </p:nvPr>
        </p:nvSpPr>
        <p:spPr>
          <a:xfrm>
            <a:off x="19241701" y="12679222"/>
            <a:ext cx="7918769" cy="3687943"/>
          </a:xfrm>
        </p:spPr>
        <p:txBody>
          <a:bodyPr anchor="b">
            <a:noAutofit/>
          </a:bodyPr>
          <a:lstStyle>
            <a:lvl1pPr marL="0" indent="0">
              <a:buNone/>
              <a:defRPr sz="8640" b="0">
                <a:solidFill>
                  <a:schemeClr val="bg2">
                    <a:lumMod val="40000"/>
                    <a:lumOff val="60000"/>
                  </a:schemeClr>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TW" altLang="en-US" smtClean="0"/>
              <a:t>按一下以編輯母片文字樣式</a:t>
            </a:r>
          </a:p>
        </p:txBody>
      </p:sp>
      <p:sp>
        <p:nvSpPr>
          <p:cNvPr id="20" name="Text Placeholder 3"/>
          <p:cNvSpPr>
            <a:spLocks noGrp="1"/>
          </p:cNvSpPr>
          <p:nvPr>
            <p:ph type="body" sz="half" idx="17"/>
          </p:nvPr>
        </p:nvSpPr>
        <p:spPr>
          <a:xfrm>
            <a:off x="19241701" y="17068183"/>
            <a:ext cx="7918769" cy="22970933"/>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cxnSp>
        <p:nvCxnSpPr>
          <p:cNvPr id="17" name="Straight Connector 16"/>
          <p:cNvCxnSpPr/>
          <p:nvPr/>
        </p:nvCxnSpPr>
        <p:spPr>
          <a:xfrm>
            <a:off x="10063202" y="13654546"/>
            <a:ext cx="0" cy="2535844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8802908" y="13654546"/>
            <a:ext cx="0" cy="25387127"/>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4"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3300996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512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762110" y="27205090"/>
            <a:ext cx="7940203" cy="3687943"/>
          </a:xfrm>
        </p:spPr>
        <p:txBody>
          <a:bodyPr anchor="b">
            <a:noAutofit/>
          </a:bodyPr>
          <a:lstStyle>
            <a:lvl1pPr marL="0" indent="0">
              <a:buNone/>
              <a:defRPr sz="8640" b="0">
                <a:solidFill>
                  <a:schemeClr val="bg2">
                    <a:lumMod val="40000"/>
                    <a:lumOff val="60000"/>
                  </a:schemeClr>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TW" altLang="en-US" smtClean="0"/>
              <a:t>按一下以編輯母片文字樣式</a:t>
            </a:r>
          </a:p>
        </p:txBody>
      </p:sp>
      <p:sp>
        <p:nvSpPr>
          <p:cNvPr id="29" name="Picture Placeholder 2"/>
          <p:cNvSpPr>
            <a:spLocks noGrp="1" noChangeAspect="1"/>
          </p:cNvSpPr>
          <p:nvPr>
            <p:ph type="pic" idx="15"/>
          </p:nvPr>
        </p:nvSpPr>
        <p:spPr>
          <a:xfrm>
            <a:off x="1762110" y="14142209"/>
            <a:ext cx="7940203" cy="975324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zh-TW" altLang="en-US" smtClean="0"/>
              <a:t>按一下圖示以新增圖片</a:t>
            </a:r>
            <a:endParaRPr lang="en-US" dirty="0"/>
          </a:p>
        </p:txBody>
      </p:sp>
      <p:sp>
        <p:nvSpPr>
          <p:cNvPr id="22" name="Text Placeholder 3"/>
          <p:cNvSpPr>
            <a:spLocks noGrp="1"/>
          </p:cNvSpPr>
          <p:nvPr>
            <p:ph type="body" sz="half" idx="18"/>
          </p:nvPr>
        </p:nvSpPr>
        <p:spPr>
          <a:xfrm>
            <a:off x="1762110" y="30893043"/>
            <a:ext cx="7940203" cy="4218657"/>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sp>
        <p:nvSpPr>
          <p:cNvPr id="5" name="Text Placeholder 4"/>
          <p:cNvSpPr>
            <a:spLocks noGrp="1"/>
          </p:cNvSpPr>
          <p:nvPr>
            <p:ph type="body" sz="quarter" idx="3"/>
          </p:nvPr>
        </p:nvSpPr>
        <p:spPr>
          <a:xfrm>
            <a:off x="10504051" y="27205090"/>
            <a:ext cx="7914478" cy="3687943"/>
          </a:xfrm>
        </p:spPr>
        <p:txBody>
          <a:bodyPr anchor="b">
            <a:noAutofit/>
          </a:bodyPr>
          <a:lstStyle>
            <a:lvl1pPr marL="0" indent="0">
              <a:buNone/>
              <a:defRPr sz="8640" b="0">
                <a:solidFill>
                  <a:schemeClr val="bg2">
                    <a:lumMod val="40000"/>
                    <a:lumOff val="60000"/>
                  </a:schemeClr>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TW" altLang="en-US" smtClean="0"/>
              <a:t>按一下以編輯母片文字樣式</a:t>
            </a:r>
          </a:p>
        </p:txBody>
      </p:sp>
      <p:sp>
        <p:nvSpPr>
          <p:cNvPr id="30" name="Picture Placeholder 2"/>
          <p:cNvSpPr>
            <a:spLocks noGrp="1" noChangeAspect="1"/>
          </p:cNvSpPr>
          <p:nvPr>
            <p:ph type="pic" idx="21"/>
          </p:nvPr>
        </p:nvSpPr>
        <p:spPr>
          <a:xfrm>
            <a:off x="10504047" y="14142209"/>
            <a:ext cx="7914478" cy="975324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zh-TW" altLang="en-US" smtClean="0"/>
              <a:t>按一下圖示以新增圖片</a:t>
            </a:r>
            <a:endParaRPr lang="en-US" dirty="0"/>
          </a:p>
        </p:txBody>
      </p:sp>
      <p:sp>
        <p:nvSpPr>
          <p:cNvPr id="23" name="Text Placeholder 3"/>
          <p:cNvSpPr>
            <a:spLocks noGrp="1"/>
          </p:cNvSpPr>
          <p:nvPr>
            <p:ph type="body" sz="half" idx="19"/>
          </p:nvPr>
        </p:nvSpPr>
        <p:spPr>
          <a:xfrm>
            <a:off x="10500394" y="30893037"/>
            <a:ext cx="7924961" cy="4218657"/>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sp>
        <p:nvSpPr>
          <p:cNvPr id="14" name="Text Placeholder 4"/>
          <p:cNvSpPr>
            <a:spLocks noGrp="1"/>
          </p:cNvSpPr>
          <p:nvPr>
            <p:ph type="body" sz="quarter" idx="13"/>
          </p:nvPr>
        </p:nvSpPr>
        <p:spPr>
          <a:xfrm>
            <a:off x="19241701" y="27205090"/>
            <a:ext cx="7918769" cy="3687943"/>
          </a:xfrm>
        </p:spPr>
        <p:txBody>
          <a:bodyPr anchor="b">
            <a:noAutofit/>
          </a:bodyPr>
          <a:lstStyle>
            <a:lvl1pPr marL="0" indent="0">
              <a:buNone/>
              <a:defRPr sz="8640" b="0">
                <a:solidFill>
                  <a:schemeClr val="bg2">
                    <a:lumMod val="40000"/>
                    <a:lumOff val="60000"/>
                  </a:schemeClr>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TW" altLang="en-US" smtClean="0"/>
              <a:t>按一下以編輯母片文字樣式</a:t>
            </a:r>
          </a:p>
        </p:txBody>
      </p:sp>
      <p:sp>
        <p:nvSpPr>
          <p:cNvPr id="31" name="Picture Placeholder 2"/>
          <p:cNvSpPr>
            <a:spLocks noGrp="1" noChangeAspect="1"/>
          </p:cNvSpPr>
          <p:nvPr>
            <p:ph type="pic" idx="22"/>
          </p:nvPr>
        </p:nvSpPr>
        <p:spPr>
          <a:xfrm>
            <a:off x="19241698" y="14142209"/>
            <a:ext cx="7918769" cy="975324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zh-TW" altLang="en-US" smtClean="0"/>
              <a:t>按一下圖示以新增圖片</a:t>
            </a:r>
            <a:endParaRPr lang="en-US" dirty="0"/>
          </a:p>
        </p:txBody>
      </p:sp>
      <p:sp>
        <p:nvSpPr>
          <p:cNvPr id="24" name="Text Placeholder 3"/>
          <p:cNvSpPr>
            <a:spLocks noGrp="1"/>
          </p:cNvSpPr>
          <p:nvPr>
            <p:ph type="body" sz="half" idx="20"/>
          </p:nvPr>
        </p:nvSpPr>
        <p:spPr>
          <a:xfrm>
            <a:off x="19241368" y="30893024"/>
            <a:ext cx="7929256" cy="4218657"/>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cxnSp>
        <p:nvCxnSpPr>
          <p:cNvPr id="19" name="Straight Connector 18"/>
          <p:cNvCxnSpPr/>
          <p:nvPr/>
        </p:nvCxnSpPr>
        <p:spPr>
          <a:xfrm>
            <a:off x="10063202" y="13654546"/>
            <a:ext cx="0" cy="2535844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8802908" y="13654546"/>
            <a:ext cx="0" cy="25387127"/>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4"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841811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nchorCtr="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3793201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427217" y="2753273"/>
            <a:ext cx="4733255" cy="37285852"/>
          </a:xfrm>
        </p:spPr>
        <p:txBody>
          <a:bodyPr vert="eaVert" anchor="b" anchorCtr="0"/>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762110" y="4948333"/>
            <a:ext cx="20047723" cy="3509078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1642437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1786979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3119197" y="18314438"/>
            <a:ext cx="23835481" cy="12259698"/>
          </a:xfrm>
        </p:spPr>
        <p:txBody>
          <a:bodyPr anchor="b"/>
          <a:lstStyle>
            <a:lvl1pPr algn="l">
              <a:defRPr sz="1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3119191" y="30574133"/>
            <a:ext cx="23835485" cy="5506361"/>
          </a:xfrm>
        </p:spPr>
        <p:txBody>
          <a:bodyPr anchor="t"/>
          <a:lstStyle>
            <a:lvl1pPr marL="0" indent="0" algn="l">
              <a:buNone/>
              <a:defRPr sz="7200" cap="all">
                <a:solidFill>
                  <a:schemeClr val="bg2">
                    <a:lumMod val="40000"/>
                    <a:lumOff val="60000"/>
                  </a:schemeClr>
                </a:solidFill>
              </a:defRPr>
            </a:lvl1pPr>
            <a:lvl2pPr marL="1645920" indent="0">
              <a:buNone/>
              <a:defRPr sz="6480">
                <a:solidFill>
                  <a:schemeClr val="tx1">
                    <a:tint val="75000"/>
                  </a:schemeClr>
                </a:solidFill>
              </a:defRPr>
            </a:lvl2pPr>
            <a:lvl3pPr marL="3291840" indent="0">
              <a:buNone/>
              <a:defRPr sz="5760">
                <a:solidFill>
                  <a:schemeClr val="tx1">
                    <a:tint val="75000"/>
                  </a:schemeClr>
                </a:solidFill>
              </a:defRPr>
            </a:lvl3pPr>
            <a:lvl4pPr marL="4937760" indent="0">
              <a:buNone/>
              <a:defRPr sz="5040">
                <a:solidFill>
                  <a:schemeClr val="tx1">
                    <a:tint val="75000"/>
                  </a:schemeClr>
                </a:solidFill>
              </a:defRPr>
            </a:lvl4pPr>
            <a:lvl5pPr marL="6583680" indent="0">
              <a:buNone/>
              <a:defRPr sz="5040">
                <a:solidFill>
                  <a:schemeClr val="tx1">
                    <a:tint val="75000"/>
                  </a:schemeClr>
                </a:solidFill>
              </a:defRPr>
            </a:lvl5pPr>
            <a:lvl6pPr marL="8229600" indent="0">
              <a:buNone/>
              <a:defRPr sz="5040">
                <a:solidFill>
                  <a:schemeClr val="tx1">
                    <a:tint val="75000"/>
                  </a:schemeClr>
                </a:solidFill>
              </a:defRPr>
            </a:lvl6pPr>
            <a:lvl7pPr marL="9875520" indent="0">
              <a:buNone/>
              <a:defRPr sz="5040">
                <a:solidFill>
                  <a:schemeClr val="tx1">
                    <a:tint val="75000"/>
                  </a:schemeClr>
                </a:solidFill>
              </a:defRPr>
            </a:lvl7pPr>
            <a:lvl8pPr marL="11521440" indent="0">
              <a:buNone/>
              <a:defRPr sz="5040">
                <a:solidFill>
                  <a:schemeClr val="tx1">
                    <a:tint val="75000"/>
                  </a:schemeClr>
                </a:solidFill>
              </a:defRPr>
            </a:lvl8pPr>
            <a:lvl9pPr marL="13167360" indent="0">
              <a:buNone/>
              <a:defRPr sz="504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2368564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2979722" y="13187213"/>
            <a:ext cx="11873207" cy="26851912"/>
          </a:xfrm>
        </p:spPr>
        <p:txBody>
          <a:bodyPr>
            <a:normAutofit/>
          </a:bodyPr>
          <a:lstStyle>
            <a:lvl1pPr>
              <a:defRPr sz="6480"/>
            </a:lvl1pPr>
            <a:lvl2pPr>
              <a:defRPr sz="5760"/>
            </a:lvl2pPr>
            <a:lvl3pPr>
              <a:defRPr sz="5040"/>
            </a:lvl3pPr>
            <a:lvl4pPr>
              <a:defRPr sz="4320"/>
            </a:lvl4pPr>
            <a:lvl5pPr>
              <a:defRPr sz="4320"/>
            </a:lvl5pPr>
            <a:lvl6pPr>
              <a:defRPr sz="4320"/>
            </a:lvl6pPr>
            <a:lvl7pPr>
              <a:defRPr sz="4320"/>
            </a:lvl7pPr>
            <a:lvl8pPr>
              <a:defRPr sz="4320"/>
            </a:lvl8pPr>
            <a:lvl9pPr>
              <a:defRPr sz="432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15271112" y="13158523"/>
            <a:ext cx="11873214" cy="26880596"/>
          </a:xfrm>
        </p:spPr>
        <p:txBody>
          <a:bodyPr>
            <a:normAutofit/>
          </a:bodyPr>
          <a:lstStyle>
            <a:lvl1pPr>
              <a:defRPr sz="6480"/>
            </a:lvl1pPr>
            <a:lvl2pPr>
              <a:defRPr sz="5760"/>
            </a:lvl2pPr>
            <a:lvl3pPr>
              <a:defRPr sz="5040"/>
            </a:lvl3pPr>
            <a:lvl4pPr>
              <a:defRPr sz="4320"/>
            </a:lvl4pPr>
            <a:lvl5pPr>
              <a:defRPr sz="4320"/>
            </a:lvl5pPr>
            <a:lvl6pPr>
              <a:defRPr sz="4320"/>
            </a:lvl6pPr>
            <a:lvl7pPr>
              <a:defRPr sz="4320"/>
            </a:lvl7pPr>
            <a:lvl8pPr>
              <a:defRPr sz="4320"/>
            </a:lvl8pPr>
            <a:lvl9pPr>
              <a:defRPr sz="432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259454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979720" y="12191559"/>
            <a:ext cx="11873203" cy="3687943"/>
          </a:xfrm>
        </p:spPr>
        <p:txBody>
          <a:bodyPr anchor="b">
            <a:noAutofit/>
          </a:bodyPr>
          <a:lstStyle>
            <a:lvl1pPr marL="0" indent="0">
              <a:buNone/>
              <a:defRPr sz="8640" b="0">
                <a:solidFill>
                  <a:schemeClr val="bg2">
                    <a:lumMod val="40000"/>
                    <a:lumOff val="60000"/>
                  </a:schemeClr>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TW" altLang="en-US" smtClean="0"/>
              <a:t>按一下以編輯母片文字樣式</a:t>
            </a:r>
          </a:p>
        </p:txBody>
      </p:sp>
      <p:sp>
        <p:nvSpPr>
          <p:cNvPr id="4" name="Content Placeholder 3"/>
          <p:cNvSpPr>
            <a:spLocks noGrp="1"/>
          </p:cNvSpPr>
          <p:nvPr>
            <p:ph sz="half" idx="2"/>
          </p:nvPr>
        </p:nvSpPr>
        <p:spPr>
          <a:xfrm>
            <a:off x="2979722" y="16092858"/>
            <a:ext cx="11873207" cy="23946257"/>
          </a:xfrm>
        </p:spPr>
        <p:txBody>
          <a:bodyPr>
            <a:normAutofit/>
          </a:bodyPr>
          <a:lstStyle>
            <a:lvl1pPr>
              <a:defRPr sz="6480"/>
            </a:lvl1pPr>
            <a:lvl2pPr>
              <a:defRPr sz="5760"/>
            </a:lvl2pPr>
            <a:lvl3pPr>
              <a:defRPr sz="5040"/>
            </a:lvl3pPr>
            <a:lvl4pPr>
              <a:defRPr sz="4320"/>
            </a:lvl4pPr>
            <a:lvl5pPr>
              <a:defRPr sz="4320"/>
            </a:lvl5pPr>
            <a:lvl6pPr>
              <a:defRPr sz="4320"/>
            </a:lvl6pPr>
            <a:lvl7pPr>
              <a:defRPr sz="4320"/>
            </a:lvl7pPr>
            <a:lvl8pPr>
              <a:defRPr sz="4320"/>
            </a:lvl8pPr>
            <a:lvl9pPr>
              <a:defRPr sz="432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15271115" y="12191559"/>
            <a:ext cx="11873207" cy="3687943"/>
          </a:xfrm>
        </p:spPr>
        <p:txBody>
          <a:bodyPr anchor="b">
            <a:noAutofit/>
          </a:bodyPr>
          <a:lstStyle>
            <a:lvl1pPr marL="0" indent="0">
              <a:buNone/>
              <a:defRPr sz="8640" b="0">
                <a:solidFill>
                  <a:schemeClr val="bg2">
                    <a:lumMod val="40000"/>
                    <a:lumOff val="60000"/>
                  </a:schemeClr>
                </a:soli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TW" altLang="en-US" smtClean="0"/>
              <a:t>按一下以編輯母片文字樣式</a:t>
            </a:r>
          </a:p>
        </p:txBody>
      </p:sp>
      <p:sp>
        <p:nvSpPr>
          <p:cNvPr id="6" name="Content Placeholder 5"/>
          <p:cNvSpPr>
            <a:spLocks noGrp="1"/>
          </p:cNvSpPr>
          <p:nvPr>
            <p:ph sz="quarter" idx="4"/>
          </p:nvPr>
        </p:nvSpPr>
        <p:spPr>
          <a:xfrm>
            <a:off x="15271115" y="16092858"/>
            <a:ext cx="11873207" cy="23946257"/>
          </a:xfrm>
        </p:spPr>
        <p:txBody>
          <a:bodyPr>
            <a:normAutofit/>
          </a:bodyPr>
          <a:lstStyle>
            <a:lvl1pPr>
              <a:defRPr sz="6480"/>
            </a:lvl1pPr>
            <a:lvl2pPr>
              <a:defRPr sz="5760"/>
            </a:lvl2pPr>
            <a:lvl3pPr>
              <a:defRPr sz="5040"/>
            </a:lvl3pPr>
            <a:lvl4pPr>
              <a:defRPr sz="4320"/>
            </a:lvl4pPr>
            <a:lvl5pPr>
              <a:defRPr sz="4320"/>
            </a:lvl5pPr>
            <a:lvl6pPr>
              <a:defRPr sz="4320"/>
            </a:lvl6pPr>
            <a:lvl7pPr>
              <a:defRPr sz="4320"/>
            </a:lvl7pPr>
            <a:lvl8pPr>
              <a:defRPr sz="4320"/>
            </a:lvl8pPr>
            <a:lvl9pPr>
              <a:defRPr sz="432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405834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7" name="Date Placeholder 2"/>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3"/>
          <p:cNvSpPr>
            <a:spLocks noGrp="1"/>
          </p:cNvSpPr>
          <p:nvPr>
            <p:ph type="ftr" sz="quarter" idx="11"/>
          </p:nvPr>
        </p:nvSpPr>
        <p:spPr/>
        <p:txBody>
          <a:bodyPr/>
          <a:lstStyle/>
          <a:p>
            <a:endParaRPr lang="zh-TW" altLang="en-US"/>
          </a:p>
        </p:txBody>
      </p:sp>
      <p:sp>
        <p:nvSpPr>
          <p:cNvPr id="6" name="Slide Number Placeholder 4"/>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19430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2"/>
          <p:cNvSpPr>
            <a:spLocks noGrp="1"/>
          </p:cNvSpPr>
          <p:nvPr>
            <p:ph type="ftr" sz="quarter" idx="11"/>
          </p:nvPr>
        </p:nvSpPr>
        <p:spPr/>
        <p:txBody>
          <a:bodyPr/>
          <a:lstStyle/>
          <a:p>
            <a:endParaRPr lang="zh-TW" altLang="en-US"/>
          </a:p>
        </p:txBody>
      </p:sp>
      <p:sp>
        <p:nvSpPr>
          <p:cNvPr id="6" name="Slide Number Placeholder 3"/>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134721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3119188" y="9265585"/>
            <a:ext cx="9185263" cy="9265585"/>
          </a:xfrm>
        </p:spPr>
        <p:txBody>
          <a:bodyPr anchor="b"/>
          <a:lstStyle>
            <a:lvl1pPr algn="l">
              <a:defRPr sz="864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12921831" y="9265585"/>
            <a:ext cx="14032847" cy="29259742"/>
          </a:xfrm>
        </p:spPr>
        <p:txBody>
          <a:bodyPr anchor="ctr">
            <a:normAutofit/>
          </a:bodyPr>
          <a:lstStyle>
            <a:lvl1pPr>
              <a:defRPr sz="7200"/>
            </a:lvl1pPr>
            <a:lvl2pPr>
              <a:defRPr sz="6480"/>
            </a:lvl2pPr>
            <a:lvl3pPr>
              <a:defRPr sz="5760"/>
            </a:lvl3pPr>
            <a:lvl4pPr>
              <a:defRPr sz="5040"/>
            </a:lvl4pPr>
            <a:lvl5pPr>
              <a:defRPr sz="5040"/>
            </a:lvl5pPr>
            <a:lvl6pPr>
              <a:defRPr sz="5040"/>
            </a:lvl6pPr>
            <a:lvl7pPr>
              <a:defRPr sz="5040"/>
            </a:lvl7pPr>
            <a:lvl8pPr>
              <a:defRPr sz="5040"/>
            </a:lvl8pPr>
            <a:lvl9pPr>
              <a:defRPr sz="504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3119188" y="20026677"/>
            <a:ext cx="9185263" cy="18531164"/>
          </a:xfrm>
        </p:spPr>
        <p:txBody>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sp>
        <p:nvSpPr>
          <p:cNvPr id="7" name="Date Placeholder 4"/>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5" name="Footer Placeholder 5"/>
          <p:cNvSpPr>
            <a:spLocks noGrp="1"/>
          </p:cNvSpPr>
          <p:nvPr>
            <p:ph type="ftr" sz="quarter" idx="11"/>
          </p:nvPr>
        </p:nvSpPr>
        <p:spPr/>
        <p:txBody>
          <a:bodyPr/>
          <a:lstStyle/>
          <a:p>
            <a:endParaRPr lang="zh-TW" altLang="en-US"/>
          </a:p>
        </p:txBody>
      </p:sp>
      <p:sp>
        <p:nvSpPr>
          <p:cNvPr id="6" name="Slide Number Placeholder 6"/>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477844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116362" y="11866400"/>
            <a:ext cx="13754426" cy="10078407"/>
          </a:xfrm>
        </p:spPr>
        <p:txBody>
          <a:bodyPr anchor="b">
            <a:normAutofit/>
          </a:bodyPr>
          <a:lstStyle>
            <a:lvl1pPr algn="l">
              <a:defRPr sz="1296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8768663" y="7314936"/>
            <a:ext cx="8643330" cy="292597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3119188" y="23407793"/>
            <a:ext cx="13733021" cy="8777923"/>
          </a:xfrm>
        </p:spPr>
        <p:txBody>
          <a:bodyPr>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E03531F1-51B4-4FBB-A090-554E34A5B4C2}" type="datetimeFigureOut">
              <a:rPr lang="zh-TW" altLang="en-US" smtClean="0"/>
              <a:pPr/>
              <a:t>2016/5/17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369081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22677955" y="10728572"/>
            <a:ext cx="10149840" cy="18043508"/>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20483395" y="-2925974"/>
            <a:ext cx="5760720" cy="1024091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22677955" y="39012989"/>
            <a:ext cx="3566160" cy="6339611"/>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554357" y="17068183"/>
            <a:ext cx="15087600" cy="2682143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3023237" y="18531170"/>
            <a:ext cx="8503920" cy="15117533"/>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27884318" y="0"/>
            <a:ext cx="2468880" cy="7036277"/>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744956" y="2897290"/>
            <a:ext cx="25399368" cy="8963068"/>
          </a:xfrm>
          <a:prstGeom prst="rect">
            <a:avLst/>
          </a:prstGeom>
        </p:spPr>
        <p:txBody>
          <a:bodyPr vert="horz" lIns="91440" tIns="45720" rIns="91440" bIns="45720" rtlCol="0" anchor="t">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979720" y="13138248"/>
            <a:ext cx="24161954" cy="2685010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rot="5400000">
            <a:off x="25595238" y="12023811"/>
            <a:ext cx="6339604" cy="823172"/>
          </a:xfrm>
          <a:prstGeom prst="rect">
            <a:avLst/>
          </a:prstGeom>
        </p:spPr>
        <p:txBody>
          <a:bodyPr vert="horz" lIns="91440" tIns="45720" rIns="91440" bIns="45720" rtlCol="0" anchor="t"/>
          <a:lstStyle>
            <a:lvl1pPr algn="l">
              <a:defRPr sz="3960" b="0" i="0">
                <a:solidFill>
                  <a:schemeClr val="tx1">
                    <a:tint val="75000"/>
                    <a:alpha val="60000"/>
                  </a:schemeClr>
                </a:solidFill>
              </a:defRPr>
            </a:lvl1pPr>
          </a:lstStyle>
          <a:p>
            <a:fld id="{E03531F1-51B4-4FBB-A090-554E34A5B4C2}" type="datetimeFigureOut">
              <a:rPr lang="zh-TW" altLang="en-US" smtClean="0"/>
              <a:pPr/>
              <a:t>2016/5/17</a:t>
            </a:fld>
            <a:endParaRPr lang="zh-TW" altLang="en-US"/>
          </a:p>
        </p:txBody>
      </p:sp>
      <p:sp>
        <p:nvSpPr>
          <p:cNvPr id="5" name="Footer Placeholder 4"/>
          <p:cNvSpPr>
            <a:spLocks noGrp="1"/>
          </p:cNvSpPr>
          <p:nvPr>
            <p:ph type="ftr" sz="quarter" idx="3"/>
          </p:nvPr>
        </p:nvSpPr>
        <p:spPr>
          <a:xfrm rot="5400000">
            <a:off x="17036741" y="21204917"/>
            <a:ext cx="24701795" cy="823176"/>
          </a:xfrm>
          <a:prstGeom prst="rect">
            <a:avLst/>
          </a:prstGeom>
        </p:spPr>
        <p:txBody>
          <a:bodyPr vert="horz" lIns="91440" tIns="45720" rIns="91440" bIns="45720" rtlCol="0" anchor="b"/>
          <a:lstStyle>
            <a:lvl1pPr algn="l">
              <a:defRPr sz="3960" b="0" i="0">
                <a:solidFill>
                  <a:schemeClr val="tx1">
                    <a:tint val="75000"/>
                    <a:alpha val="60000"/>
                  </a:schemeClr>
                </a:solidFill>
              </a:defRPr>
            </a:lvl1pPr>
          </a:lstStyle>
          <a:p>
            <a:endParaRPr lang="zh-TW" altLang="en-US"/>
          </a:p>
        </p:txBody>
      </p:sp>
      <p:sp>
        <p:nvSpPr>
          <p:cNvPr id="6" name="Slide Number Placeholder 5"/>
          <p:cNvSpPr>
            <a:spLocks noGrp="1"/>
          </p:cNvSpPr>
          <p:nvPr>
            <p:ph type="sldNum" sz="quarter" idx="4"/>
          </p:nvPr>
        </p:nvSpPr>
        <p:spPr bwMode="gray">
          <a:xfrm>
            <a:off x="27959153" y="1892645"/>
            <a:ext cx="2263727" cy="4913019"/>
          </a:xfrm>
          <a:prstGeom prst="rect">
            <a:avLst/>
          </a:prstGeom>
        </p:spPr>
        <p:txBody>
          <a:bodyPr vert="horz" lIns="91440" tIns="45720" rIns="91440" bIns="45720" rtlCol="0" anchor="b"/>
          <a:lstStyle>
            <a:lvl1pPr algn="ctr">
              <a:defRPr sz="10084" b="0" i="0">
                <a:solidFill>
                  <a:schemeClr val="tx1">
                    <a:tint val="75000"/>
                  </a:schemeClr>
                </a:solidFill>
              </a:defRPr>
            </a:lvl1pPr>
          </a:lstStyle>
          <a:p>
            <a:fld id="{708D2B2C-2B7B-44CB-9E3E-4792FDB7750D}" type="slidenum">
              <a:rPr lang="zh-TW" altLang="en-US" smtClean="0"/>
              <a:pPr/>
              <a:t>‹#›</a:t>
            </a:fld>
            <a:endParaRPr lang="zh-TW" altLang="en-US"/>
          </a:p>
        </p:txBody>
      </p:sp>
    </p:spTree>
    <p:extLst>
      <p:ext uri="{BB962C8B-B14F-4D97-AF65-F5344CB8AC3E}">
        <p14:creationId xmlns:p14="http://schemas.microsoft.com/office/powerpoint/2010/main" val="4165999602"/>
      </p:ext>
    </p:extLst>
  </p:cSld>
  <p:clrMap bg1="dk1" tx1="lt1" bg2="dk2" tx2="lt2" accent1="accent1" accent2="accent2" accent3="accent3" accent4="accent4" accent5="accent5" accent6="accent6" hlink="hlink" folHlink="folHlink"/>
  <p:sldLayoutIdLst>
    <p:sldLayoutId id="2147484207"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 id="2147484218" r:id="rId12"/>
    <p:sldLayoutId id="2147484219" r:id="rId13"/>
    <p:sldLayoutId id="2147484220" r:id="rId14"/>
    <p:sldLayoutId id="2147484221" r:id="rId15"/>
    <p:sldLayoutId id="2147484222" r:id="rId16"/>
    <p:sldLayoutId id="2147484223" r:id="rId17"/>
  </p:sldLayoutIdLst>
  <p:txStyles>
    <p:titleStyle>
      <a:lvl1pPr algn="l" defTabSz="1645945" rtl="0" eaLnBrk="1" latinLnBrk="0" hangingPunct="1">
        <a:spcBef>
          <a:spcPct val="0"/>
        </a:spcBef>
        <a:buNone/>
        <a:defRPr sz="1512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34462" indent="-1234462" algn="l" defTabSz="1645945" rtl="0" eaLnBrk="1" latinLnBrk="0" hangingPunct="1">
        <a:spcBef>
          <a:spcPts val="3600"/>
        </a:spcBef>
        <a:spcAft>
          <a:spcPts val="0"/>
        </a:spcAft>
        <a:buClr>
          <a:schemeClr val="bg2">
            <a:lumMod val="40000"/>
            <a:lumOff val="60000"/>
          </a:schemeClr>
        </a:buClr>
        <a:buSzPct val="80000"/>
        <a:buFont typeface="Wingdings 3" charset="2"/>
        <a:buChar char=""/>
        <a:defRPr sz="7200" b="0" i="0" kern="1200">
          <a:solidFill>
            <a:schemeClr val="tx1"/>
          </a:solidFill>
          <a:latin typeface="+mj-lt"/>
          <a:ea typeface="+mj-ea"/>
          <a:cs typeface="+mj-cs"/>
        </a:defRPr>
      </a:lvl1pPr>
      <a:lvl2pPr marL="2674663" indent="-1028718" algn="l" defTabSz="1645945" rtl="0" eaLnBrk="1" latinLnBrk="0" hangingPunct="1">
        <a:spcBef>
          <a:spcPts val="3600"/>
        </a:spcBef>
        <a:spcAft>
          <a:spcPts val="0"/>
        </a:spcAft>
        <a:buClr>
          <a:schemeClr val="bg2">
            <a:lumMod val="40000"/>
            <a:lumOff val="60000"/>
          </a:schemeClr>
        </a:buClr>
        <a:buSzPct val="80000"/>
        <a:buFont typeface="Wingdings 3" charset="2"/>
        <a:buChar char=""/>
        <a:defRPr sz="6480" b="0" i="0" kern="1200">
          <a:solidFill>
            <a:schemeClr val="tx1"/>
          </a:solidFill>
          <a:latin typeface="+mj-lt"/>
          <a:ea typeface="+mj-ea"/>
          <a:cs typeface="+mj-cs"/>
        </a:defRPr>
      </a:lvl2pPr>
      <a:lvl3pPr marL="4114872" indent="-822974" algn="l" defTabSz="1645945" rtl="0" eaLnBrk="1" latinLnBrk="0" hangingPunct="1">
        <a:spcBef>
          <a:spcPts val="3600"/>
        </a:spcBef>
        <a:spcAft>
          <a:spcPts val="0"/>
        </a:spcAft>
        <a:buClr>
          <a:schemeClr val="bg2">
            <a:lumMod val="40000"/>
            <a:lumOff val="60000"/>
          </a:schemeClr>
        </a:buClr>
        <a:buSzPct val="80000"/>
        <a:buFont typeface="Wingdings 3" charset="2"/>
        <a:buChar char=""/>
        <a:defRPr sz="5760" b="0" i="0" kern="1200">
          <a:solidFill>
            <a:schemeClr val="tx1"/>
          </a:solidFill>
          <a:latin typeface="+mj-lt"/>
          <a:ea typeface="+mj-ea"/>
          <a:cs typeface="+mj-cs"/>
        </a:defRPr>
      </a:lvl3pPr>
      <a:lvl4pPr marL="5760817" indent="-822974" algn="l" defTabSz="1645945" rtl="0" eaLnBrk="1" latinLnBrk="0" hangingPunct="1">
        <a:spcBef>
          <a:spcPts val="3600"/>
        </a:spcBef>
        <a:spcAft>
          <a:spcPts val="0"/>
        </a:spcAft>
        <a:buClr>
          <a:schemeClr val="bg2">
            <a:lumMod val="40000"/>
            <a:lumOff val="60000"/>
          </a:schemeClr>
        </a:buClr>
        <a:buSzPct val="80000"/>
        <a:buFont typeface="Wingdings 3" charset="2"/>
        <a:buChar char=""/>
        <a:defRPr sz="5040" b="0" i="0" kern="1200">
          <a:solidFill>
            <a:schemeClr val="tx1"/>
          </a:solidFill>
          <a:latin typeface="+mj-lt"/>
          <a:ea typeface="+mj-ea"/>
          <a:cs typeface="+mj-cs"/>
        </a:defRPr>
      </a:lvl4pPr>
      <a:lvl5pPr marL="7406762" indent="-822974" algn="l" defTabSz="1645945" rtl="0" eaLnBrk="1" latinLnBrk="0" hangingPunct="1">
        <a:spcBef>
          <a:spcPts val="3600"/>
        </a:spcBef>
        <a:spcAft>
          <a:spcPts val="0"/>
        </a:spcAft>
        <a:buClr>
          <a:schemeClr val="bg2">
            <a:lumMod val="40000"/>
            <a:lumOff val="60000"/>
          </a:schemeClr>
        </a:buClr>
        <a:buSzPct val="80000"/>
        <a:buFont typeface="Wingdings 3" charset="2"/>
        <a:buChar char=""/>
        <a:defRPr sz="5040" b="0" i="0" kern="1200">
          <a:solidFill>
            <a:schemeClr val="tx1"/>
          </a:solidFill>
          <a:latin typeface="+mj-lt"/>
          <a:ea typeface="+mj-ea"/>
          <a:cs typeface="+mj-cs"/>
        </a:defRPr>
      </a:lvl5pPr>
      <a:lvl6pPr marL="9052711" indent="-822974" algn="l" defTabSz="1645945" rtl="0" eaLnBrk="1" latinLnBrk="0" hangingPunct="1">
        <a:spcBef>
          <a:spcPts val="3600"/>
        </a:spcBef>
        <a:spcAft>
          <a:spcPts val="0"/>
        </a:spcAft>
        <a:buClr>
          <a:schemeClr val="bg2">
            <a:lumMod val="40000"/>
            <a:lumOff val="60000"/>
          </a:schemeClr>
        </a:buClr>
        <a:buSzPct val="80000"/>
        <a:buFont typeface="Wingdings 3" charset="2"/>
        <a:buChar char=""/>
        <a:defRPr sz="5040" b="0" i="0" kern="1200">
          <a:solidFill>
            <a:schemeClr val="tx1"/>
          </a:solidFill>
          <a:latin typeface="+mj-lt"/>
          <a:ea typeface="+mj-ea"/>
          <a:cs typeface="+mj-cs"/>
        </a:defRPr>
      </a:lvl6pPr>
      <a:lvl7pPr marL="10698656" indent="-822974" algn="l" defTabSz="1645945" rtl="0" eaLnBrk="1" latinLnBrk="0" hangingPunct="1">
        <a:spcBef>
          <a:spcPts val="3600"/>
        </a:spcBef>
        <a:spcAft>
          <a:spcPts val="0"/>
        </a:spcAft>
        <a:buClr>
          <a:schemeClr val="bg2">
            <a:lumMod val="40000"/>
            <a:lumOff val="60000"/>
          </a:schemeClr>
        </a:buClr>
        <a:buSzPct val="80000"/>
        <a:buFont typeface="Wingdings 3" charset="2"/>
        <a:buChar char=""/>
        <a:defRPr sz="5040" b="0" i="0" kern="1200">
          <a:solidFill>
            <a:schemeClr val="tx1"/>
          </a:solidFill>
          <a:latin typeface="+mj-lt"/>
          <a:ea typeface="+mj-ea"/>
          <a:cs typeface="+mj-cs"/>
        </a:defRPr>
      </a:lvl7pPr>
      <a:lvl8pPr marL="12344605" indent="-822974" algn="l" defTabSz="1645945" rtl="0" eaLnBrk="1" latinLnBrk="0" hangingPunct="1">
        <a:spcBef>
          <a:spcPts val="3600"/>
        </a:spcBef>
        <a:spcAft>
          <a:spcPts val="0"/>
        </a:spcAft>
        <a:buClr>
          <a:schemeClr val="bg2">
            <a:lumMod val="40000"/>
            <a:lumOff val="60000"/>
          </a:schemeClr>
        </a:buClr>
        <a:buSzPct val="80000"/>
        <a:buFont typeface="Wingdings 3" charset="2"/>
        <a:buChar char=""/>
        <a:defRPr sz="5040" b="0" i="0" kern="1200">
          <a:solidFill>
            <a:schemeClr val="tx1"/>
          </a:solidFill>
          <a:latin typeface="+mj-lt"/>
          <a:ea typeface="+mj-ea"/>
          <a:cs typeface="+mj-cs"/>
        </a:defRPr>
      </a:lvl8pPr>
      <a:lvl9pPr marL="13990550" indent="-822974" algn="l" defTabSz="1645945" rtl="0" eaLnBrk="1" latinLnBrk="0" hangingPunct="1">
        <a:spcBef>
          <a:spcPts val="3600"/>
        </a:spcBef>
        <a:spcAft>
          <a:spcPts val="0"/>
        </a:spcAft>
        <a:buClr>
          <a:schemeClr val="bg2">
            <a:lumMod val="40000"/>
            <a:lumOff val="60000"/>
          </a:schemeClr>
        </a:buClr>
        <a:buSzPct val="80000"/>
        <a:buFont typeface="Wingdings 3" charset="2"/>
        <a:buChar char=""/>
        <a:defRPr sz="5040" b="0" i="0" kern="1200">
          <a:solidFill>
            <a:schemeClr val="tx1"/>
          </a:solidFill>
          <a:latin typeface="+mj-lt"/>
          <a:ea typeface="+mj-ea"/>
          <a:cs typeface="+mj-cs"/>
        </a:defRPr>
      </a:lvl9pPr>
    </p:bodyStyle>
    <p:otherStyle>
      <a:defPPr>
        <a:defRPr lang="en-US"/>
      </a:defPPr>
      <a:lvl1pPr marL="0" algn="l" defTabSz="1645945" rtl="0" eaLnBrk="1" latinLnBrk="0" hangingPunct="1">
        <a:defRPr sz="6480" kern="1200">
          <a:solidFill>
            <a:schemeClr val="tx1"/>
          </a:solidFill>
          <a:latin typeface="+mn-lt"/>
          <a:ea typeface="+mn-ea"/>
          <a:cs typeface="+mn-cs"/>
        </a:defRPr>
      </a:lvl1pPr>
      <a:lvl2pPr marL="1645945" algn="l" defTabSz="1645945" rtl="0" eaLnBrk="1" latinLnBrk="0" hangingPunct="1">
        <a:defRPr sz="6480" kern="1200">
          <a:solidFill>
            <a:schemeClr val="tx1"/>
          </a:solidFill>
          <a:latin typeface="+mn-lt"/>
          <a:ea typeface="+mn-ea"/>
          <a:cs typeface="+mn-cs"/>
        </a:defRPr>
      </a:lvl2pPr>
      <a:lvl3pPr marL="3291894" algn="l" defTabSz="1645945" rtl="0" eaLnBrk="1" latinLnBrk="0" hangingPunct="1">
        <a:defRPr sz="6480" kern="1200">
          <a:solidFill>
            <a:schemeClr val="tx1"/>
          </a:solidFill>
          <a:latin typeface="+mn-lt"/>
          <a:ea typeface="+mn-ea"/>
          <a:cs typeface="+mn-cs"/>
        </a:defRPr>
      </a:lvl3pPr>
      <a:lvl4pPr marL="4937839" algn="l" defTabSz="1645945" rtl="0" eaLnBrk="1" latinLnBrk="0" hangingPunct="1">
        <a:defRPr sz="6480" kern="1200">
          <a:solidFill>
            <a:schemeClr val="tx1"/>
          </a:solidFill>
          <a:latin typeface="+mn-lt"/>
          <a:ea typeface="+mn-ea"/>
          <a:cs typeface="+mn-cs"/>
        </a:defRPr>
      </a:lvl4pPr>
      <a:lvl5pPr marL="6583792" algn="l" defTabSz="1645945" rtl="0" eaLnBrk="1" latinLnBrk="0" hangingPunct="1">
        <a:defRPr sz="6480" kern="1200">
          <a:solidFill>
            <a:schemeClr val="tx1"/>
          </a:solidFill>
          <a:latin typeface="+mn-lt"/>
          <a:ea typeface="+mn-ea"/>
          <a:cs typeface="+mn-cs"/>
        </a:defRPr>
      </a:lvl5pPr>
      <a:lvl6pPr marL="8229737" algn="l" defTabSz="1645945" rtl="0" eaLnBrk="1" latinLnBrk="0" hangingPunct="1">
        <a:defRPr sz="6480" kern="1200">
          <a:solidFill>
            <a:schemeClr val="tx1"/>
          </a:solidFill>
          <a:latin typeface="+mn-lt"/>
          <a:ea typeface="+mn-ea"/>
          <a:cs typeface="+mn-cs"/>
        </a:defRPr>
      </a:lvl6pPr>
      <a:lvl7pPr marL="9875686" algn="l" defTabSz="1645945" rtl="0" eaLnBrk="1" latinLnBrk="0" hangingPunct="1">
        <a:defRPr sz="6480" kern="1200">
          <a:solidFill>
            <a:schemeClr val="tx1"/>
          </a:solidFill>
          <a:latin typeface="+mn-lt"/>
          <a:ea typeface="+mn-ea"/>
          <a:cs typeface="+mn-cs"/>
        </a:defRPr>
      </a:lvl7pPr>
      <a:lvl8pPr marL="11521631" algn="l" defTabSz="1645945" rtl="0" eaLnBrk="1" latinLnBrk="0" hangingPunct="1">
        <a:defRPr sz="6480" kern="1200">
          <a:solidFill>
            <a:schemeClr val="tx1"/>
          </a:solidFill>
          <a:latin typeface="+mn-lt"/>
          <a:ea typeface="+mn-ea"/>
          <a:cs typeface="+mn-cs"/>
        </a:defRPr>
      </a:lvl8pPr>
      <a:lvl9pPr marL="13167580" algn="l" defTabSz="1645945"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689448" y="5743006"/>
            <a:ext cx="15733748" cy="11089232"/>
          </a:xfrm>
          <a:prstGeom prst="rect">
            <a:avLst/>
          </a:prstGeom>
          <a:solidFill>
            <a:srgbClr val="CCCCFF"/>
          </a:solidFill>
          <a:ln w="76200">
            <a:noFill/>
          </a:ln>
        </p:spPr>
        <p:style>
          <a:lnRef idx="2">
            <a:schemeClr val="accent6"/>
          </a:lnRef>
          <a:fillRef idx="1">
            <a:schemeClr val="lt1"/>
          </a:fillRef>
          <a:effectRef idx="0">
            <a:schemeClr val="accent6"/>
          </a:effectRef>
          <a:fontRef idx="minor">
            <a:schemeClr val="dk1"/>
          </a:fontRef>
        </p:style>
        <p:txBody>
          <a:bodyPr rtlCol="0" anchor="ctr"/>
          <a:lstStyle/>
          <a:p>
            <a:endParaRPr lang="zh-TW" altLang="en-US" sz="3600" dirty="0"/>
          </a:p>
        </p:txBody>
      </p:sp>
      <p:sp>
        <p:nvSpPr>
          <p:cNvPr id="2" name="矩形 1"/>
          <p:cNvSpPr/>
          <p:nvPr/>
        </p:nvSpPr>
        <p:spPr>
          <a:xfrm>
            <a:off x="617440" y="774454"/>
            <a:ext cx="31611512" cy="4464495"/>
          </a:xfrm>
          <a:prstGeom prst="rect">
            <a:avLst/>
          </a:prstGeom>
          <a:solidFill>
            <a:srgbClr val="BACDAB"/>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000" dirty="0">
                <a:solidFill>
                  <a:schemeClr val="tx1"/>
                </a:solidFill>
                <a:latin typeface="文鼎粗圓" pitchFamily="49" charset="-120"/>
                <a:ea typeface="文鼎粗圓" pitchFamily="49" charset="-120"/>
              </a:rPr>
              <a:t>臺灣與中國貿易</a:t>
            </a:r>
            <a:r>
              <a:rPr lang="zh-TW" altLang="en-US" sz="13000" dirty="0" smtClean="0">
                <a:solidFill>
                  <a:schemeClr val="tx1"/>
                </a:solidFill>
                <a:latin typeface="文鼎粗圓" pitchFamily="49" charset="-120"/>
                <a:ea typeface="文鼎粗圓" pitchFamily="49" charset="-120"/>
              </a:rPr>
              <a:t>分析及</a:t>
            </a:r>
            <a:r>
              <a:rPr lang="zh-TW" altLang="en-US" sz="13000" dirty="0">
                <a:solidFill>
                  <a:schemeClr val="tx1"/>
                </a:solidFill>
                <a:latin typeface="文鼎粗圓" pitchFamily="49" charset="-120"/>
                <a:ea typeface="文鼎粗圓" pitchFamily="49" charset="-120"/>
              </a:rPr>
              <a:t>未來趨勢發展</a:t>
            </a:r>
          </a:p>
          <a:p>
            <a:pPr algn="ctr"/>
            <a:r>
              <a:rPr lang="zh-TW" altLang="en-US" sz="7200" b="1" dirty="0">
                <a:solidFill>
                  <a:schemeClr val="tx1"/>
                </a:solidFill>
              </a:rPr>
              <a:t>郭姵</a:t>
            </a:r>
            <a:r>
              <a:rPr lang="zh-TW" altLang="en-US" sz="7200" b="1" dirty="0" smtClean="0">
                <a:solidFill>
                  <a:schemeClr val="tx1"/>
                </a:solidFill>
              </a:rPr>
              <a:t>均、</a:t>
            </a:r>
            <a:r>
              <a:rPr lang="zh-TW" altLang="en-US" sz="7200" b="1" dirty="0">
                <a:solidFill>
                  <a:schemeClr val="tx1"/>
                </a:solidFill>
              </a:rPr>
              <a:t>洪妤</a:t>
            </a:r>
            <a:r>
              <a:rPr lang="zh-TW" altLang="en-US" sz="7200" b="1" dirty="0" smtClean="0">
                <a:solidFill>
                  <a:schemeClr val="tx1"/>
                </a:solidFill>
              </a:rPr>
              <a:t>瑄</a:t>
            </a:r>
            <a:endParaRPr lang="en-US" altLang="zh-TW" sz="7200" b="1" dirty="0" smtClean="0">
              <a:solidFill>
                <a:schemeClr val="tx1"/>
              </a:solidFill>
            </a:endParaRPr>
          </a:p>
          <a:p>
            <a:pPr algn="ctr"/>
            <a:r>
              <a:rPr lang="zh-TW" altLang="en-US" sz="7200" b="1" dirty="0" smtClean="0">
                <a:solidFill>
                  <a:schemeClr val="tx1"/>
                </a:solidFill>
              </a:rPr>
              <a:t>真理大學經濟四</a:t>
            </a:r>
            <a:r>
              <a:rPr lang="en-US" altLang="zh-TW" sz="7200" b="1" dirty="0" smtClean="0">
                <a:solidFill>
                  <a:schemeClr val="tx1"/>
                </a:solidFill>
              </a:rPr>
              <a:t>A</a:t>
            </a:r>
            <a:endParaRPr lang="zh-TW" altLang="en-US" sz="7200" b="1" dirty="0">
              <a:solidFill>
                <a:schemeClr val="tx1"/>
              </a:solidFill>
            </a:endParaRPr>
          </a:p>
        </p:txBody>
      </p:sp>
      <p:sp>
        <p:nvSpPr>
          <p:cNvPr id="4" name="矩形 3"/>
          <p:cNvSpPr/>
          <p:nvPr/>
        </p:nvSpPr>
        <p:spPr>
          <a:xfrm>
            <a:off x="16891248" y="5670998"/>
            <a:ext cx="15409712" cy="18650072"/>
          </a:xfrm>
          <a:prstGeom prst="rect">
            <a:avLst/>
          </a:prstGeom>
          <a:solidFill>
            <a:srgbClr val="CCCCFF"/>
          </a:solidFill>
          <a:ln w="762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
        <p:nvSpPr>
          <p:cNvPr id="5" name="矩形 4"/>
          <p:cNvSpPr/>
          <p:nvPr/>
        </p:nvSpPr>
        <p:spPr>
          <a:xfrm>
            <a:off x="16891248" y="24681110"/>
            <a:ext cx="15409712" cy="16993888"/>
          </a:xfrm>
          <a:prstGeom prst="rect">
            <a:avLst/>
          </a:prstGeom>
          <a:solidFill>
            <a:srgbClr val="CCCCFF"/>
          </a:solidFill>
          <a:ln w="76200">
            <a:solidFill>
              <a:schemeClr val="accent1">
                <a:lumMod val="9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dirty="0"/>
          </a:p>
        </p:txBody>
      </p:sp>
      <p:sp>
        <p:nvSpPr>
          <p:cNvPr id="10" name="文字方塊 9"/>
          <p:cNvSpPr txBox="1"/>
          <p:nvPr/>
        </p:nvSpPr>
        <p:spPr>
          <a:xfrm>
            <a:off x="993762" y="6809473"/>
            <a:ext cx="14905656" cy="10618291"/>
          </a:xfrm>
          <a:prstGeom prst="rect">
            <a:avLst/>
          </a:prstGeom>
          <a:noFill/>
        </p:spPr>
        <p:txBody>
          <a:bodyPr wrap="square" rtlCol="0">
            <a:spAutoFit/>
          </a:bodyPr>
          <a:lstStyle/>
          <a:p>
            <a:r>
              <a:rPr lang="zh-TW" altLang="en-US" sz="3600" dirty="0" smtClean="0">
                <a:solidFill>
                  <a:schemeClr val="bg1"/>
                </a:solidFill>
              </a:rPr>
              <a:t>       台灣</a:t>
            </a:r>
            <a:r>
              <a:rPr lang="zh-TW" altLang="en-US" sz="3600" dirty="0">
                <a:solidFill>
                  <a:schemeClr val="bg1"/>
                </a:solidFill>
              </a:rPr>
              <a:t>是一個島國國家，缺乏天然資源，早年靠糖與稻米出口，賺取外匯，並依賴美援才能維持國際收支平衡。民國</a:t>
            </a:r>
            <a:r>
              <a:rPr lang="en-US" altLang="zh-TW" sz="3600" dirty="0">
                <a:solidFill>
                  <a:schemeClr val="bg1"/>
                </a:solidFill>
              </a:rPr>
              <a:t>40</a:t>
            </a:r>
            <a:r>
              <a:rPr lang="zh-TW" altLang="en-US" sz="3600" dirty="0">
                <a:solidFill>
                  <a:schemeClr val="bg1"/>
                </a:solidFill>
              </a:rPr>
              <a:t>年代開始，從農業轉型到勞力密集、民生紡織、塑膠加工業。</a:t>
            </a:r>
            <a:r>
              <a:rPr lang="en-US" altLang="zh-TW" sz="3600" dirty="0">
                <a:solidFill>
                  <a:schemeClr val="bg1"/>
                </a:solidFill>
              </a:rPr>
              <a:t>47</a:t>
            </a:r>
            <a:r>
              <a:rPr lang="zh-TW" altLang="en-US" sz="3600" dirty="0">
                <a:solidFill>
                  <a:schemeClr val="bg1"/>
                </a:solidFill>
              </a:rPr>
              <a:t>年紡織工業已能自給自足，開始拓展外銷，成為台灣賺取外匯最多的產業。</a:t>
            </a:r>
          </a:p>
          <a:p>
            <a:r>
              <a:rPr lang="zh-TW" altLang="en-US" sz="3600" dirty="0" smtClean="0">
                <a:solidFill>
                  <a:schemeClr val="bg1"/>
                </a:solidFill>
              </a:rPr>
              <a:t>      接</a:t>
            </a:r>
            <a:r>
              <a:rPr lang="zh-TW" altLang="en-US" sz="3600" dirty="0">
                <a:solidFill>
                  <a:schemeClr val="bg1"/>
                </a:solidFill>
              </a:rPr>
              <a:t>者台灣陸續發展塑化工業、資訊電子工業，乃至電子零組件及材料工業。由於國內市場太小，只有</a:t>
            </a:r>
            <a:r>
              <a:rPr lang="en-US" altLang="zh-TW" sz="3600" dirty="0">
                <a:solidFill>
                  <a:schemeClr val="bg1"/>
                </a:solidFill>
              </a:rPr>
              <a:t>2000</a:t>
            </a:r>
            <a:r>
              <a:rPr lang="zh-TW" altLang="en-US" sz="3600" dirty="0">
                <a:solidFill>
                  <a:schemeClr val="bg1"/>
                </a:solidFill>
              </a:rPr>
              <a:t>萬人口，內需市場購買力非常有限；單靠內需，不合經濟規模。因此各行業也都是先替代進口，繼而拓展外銷</a:t>
            </a:r>
            <a:r>
              <a:rPr lang="zh-TW" altLang="en-US" sz="3600" dirty="0" smtClean="0">
                <a:solidFill>
                  <a:schemeClr val="bg1"/>
                </a:solidFill>
              </a:rPr>
              <a:t>。      </a:t>
            </a:r>
            <a:endParaRPr lang="en-US" altLang="zh-TW" sz="3600" dirty="0" smtClean="0">
              <a:solidFill>
                <a:schemeClr val="bg1"/>
              </a:solidFill>
            </a:endParaRPr>
          </a:p>
          <a:p>
            <a:r>
              <a:rPr lang="zh-TW" altLang="en-US" sz="3600" dirty="0">
                <a:solidFill>
                  <a:schemeClr val="bg1"/>
                </a:solidFill>
              </a:rPr>
              <a:t> </a:t>
            </a:r>
            <a:r>
              <a:rPr lang="zh-TW" altLang="en-US" sz="3600" dirty="0" smtClean="0">
                <a:solidFill>
                  <a:schemeClr val="bg1"/>
                </a:solidFill>
              </a:rPr>
              <a:t>   台灣</a:t>
            </a:r>
            <a:r>
              <a:rPr lang="zh-TW" altLang="en-US" sz="3600" dirty="0">
                <a:solidFill>
                  <a:schemeClr val="bg1"/>
                </a:solidFill>
              </a:rPr>
              <a:t>產業從傳統到科技，一直都是出口導向</a:t>
            </a:r>
            <a:r>
              <a:rPr lang="en-US" altLang="zh-TW" sz="3600" dirty="0">
                <a:solidFill>
                  <a:schemeClr val="bg1"/>
                </a:solidFill>
              </a:rPr>
              <a:t>(</a:t>
            </a:r>
            <a:r>
              <a:rPr lang="zh-TW" altLang="en-US" sz="3600" dirty="0">
                <a:solidFill>
                  <a:schemeClr val="bg1"/>
                </a:solidFill>
              </a:rPr>
              <a:t>指發展中國家政府實施鼓勵加工業產品出口，以替代原來以初級產品出口為主，改善產業結構，增加外匯收入，從而推動國內經濟發展的戰略。</a:t>
            </a:r>
            <a:r>
              <a:rPr lang="en-US" altLang="zh-TW" sz="3600" dirty="0">
                <a:solidFill>
                  <a:schemeClr val="bg1"/>
                </a:solidFill>
              </a:rPr>
              <a:t>)</a:t>
            </a:r>
            <a:r>
              <a:rPr lang="zh-TW" altLang="en-US" sz="3600" dirty="0">
                <a:solidFill>
                  <a:schemeClr val="bg1"/>
                </a:solidFill>
              </a:rPr>
              <a:t>。</a:t>
            </a:r>
          </a:p>
          <a:p>
            <a:r>
              <a:rPr lang="zh-TW" altLang="en-US" sz="3600" dirty="0" smtClean="0">
                <a:solidFill>
                  <a:schemeClr val="bg1"/>
                </a:solidFill>
              </a:rPr>
              <a:t>        台灣</a:t>
            </a:r>
            <a:r>
              <a:rPr lang="zh-TW" altLang="en-US" sz="3600" dirty="0">
                <a:solidFill>
                  <a:schemeClr val="bg1"/>
                </a:solidFill>
              </a:rPr>
              <a:t>是一個出口導向的國家且主要出口市場為中國大陸，所以本組想針對台灣出口以及出口至中國大陸近年來的貿易近況。還有由於中國目前是台灣最大出口地區，也是最大順差來源，所以當台灣的優勢沒了，需要往哪個方向發展？</a:t>
            </a:r>
          </a:p>
          <a:p>
            <a:r>
              <a:rPr lang="zh-TW" altLang="en-US" sz="3600" dirty="0" smtClean="0">
                <a:solidFill>
                  <a:schemeClr val="bg1"/>
                </a:solidFill>
              </a:rPr>
              <a:t>       原本</a:t>
            </a:r>
            <a:r>
              <a:rPr lang="en-US" altLang="zh-TW" sz="3600" dirty="0">
                <a:solidFill>
                  <a:schemeClr val="bg1"/>
                </a:solidFill>
              </a:rPr>
              <a:t>84</a:t>
            </a:r>
            <a:r>
              <a:rPr lang="zh-TW" altLang="en-US" sz="3600" dirty="0">
                <a:solidFill>
                  <a:schemeClr val="bg1"/>
                </a:solidFill>
              </a:rPr>
              <a:t>年後超越紡織品漸漸成為外銷主力的電子產業，卻在</a:t>
            </a:r>
            <a:r>
              <a:rPr lang="en-US" altLang="zh-TW" sz="3600" dirty="0">
                <a:solidFill>
                  <a:schemeClr val="bg1"/>
                </a:solidFill>
              </a:rPr>
              <a:t>104</a:t>
            </a:r>
            <a:r>
              <a:rPr lang="zh-TW" altLang="en-US" sz="3600" dirty="0">
                <a:solidFill>
                  <a:schemeClr val="bg1"/>
                </a:solidFill>
              </a:rPr>
              <a:t>年時出口轉為負成長，衝擊出口表現，本組想知道會形成負成長的原因。而台灣在面對出口電子產品至中國大陸貿易量的減少應該如何應對？還有電子產業未來可能的趨勢是為何？</a:t>
            </a:r>
          </a:p>
          <a:p>
            <a:endParaRPr lang="zh-TW" altLang="en-US" sz="3600" dirty="0">
              <a:solidFill>
                <a:schemeClr val="bg1"/>
              </a:solidFill>
            </a:endParaRPr>
          </a:p>
        </p:txBody>
      </p:sp>
      <p:sp>
        <p:nvSpPr>
          <p:cNvPr id="13" name="圓角化單一角落矩形 12"/>
          <p:cNvSpPr/>
          <p:nvPr/>
        </p:nvSpPr>
        <p:spPr>
          <a:xfrm>
            <a:off x="689448" y="5670998"/>
            <a:ext cx="6048672"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4" name="文字方塊 13"/>
          <p:cNvSpPr txBox="1"/>
          <p:nvPr/>
        </p:nvSpPr>
        <p:spPr>
          <a:xfrm>
            <a:off x="977480" y="5815014"/>
            <a:ext cx="5544616" cy="646331"/>
          </a:xfrm>
          <a:prstGeom prst="rect">
            <a:avLst/>
          </a:prstGeom>
          <a:noFill/>
        </p:spPr>
        <p:txBody>
          <a:bodyPr wrap="square" rtlCol="0">
            <a:spAutoFit/>
          </a:bodyPr>
          <a:lstStyle/>
          <a:p>
            <a:r>
              <a:rPr lang="zh-TW" altLang="zh-TW" sz="3600" b="1" dirty="0" smtClean="0"/>
              <a:t>一、</a:t>
            </a:r>
            <a:r>
              <a:rPr lang="zh-TW" altLang="en-US" sz="3600" b="1" dirty="0" smtClean="0"/>
              <a:t>前言</a:t>
            </a:r>
            <a:endParaRPr lang="zh-TW" altLang="zh-TW" sz="3600" b="1" dirty="0"/>
          </a:p>
        </p:txBody>
      </p:sp>
      <p:sp>
        <p:nvSpPr>
          <p:cNvPr id="15" name="矩形 14"/>
          <p:cNvSpPr/>
          <p:nvPr/>
        </p:nvSpPr>
        <p:spPr>
          <a:xfrm>
            <a:off x="689448" y="17300004"/>
            <a:ext cx="15733748" cy="12133634"/>
          </a:xfrm>
          <a:prstGeom prst="rect">
            <a:avLst/>
          </a:prstGeom>
          <a:solidFill>
            <a:srgbClr val="CCCCFF"/>
          </a:solidFill>
          <a:ln w="76200">
            <a:noFill/>
          </a:ln>
        </p:spPr>
        <p:style>
          <a:lnRef idx="2">
            <a:schemeClr val="accent6"/>
          </a:lnRef>
          <a:fillRef idx="1">
            <a:schemeClr val="lt1"/>
          </a:fillRef>
          <a:effectRef idx="0">
            <a:schemeClr val="accent6"/>
          </a:effectRef>
          <a:fontRef idx="minor">
            <a:schemeClr val="dk1"/>
          </a:fontRef>
        </p:style>
        <p:txBody>
          <a:bodyPr rtlCol="0" anchor="ctr"/>
          <a:lstStyle/>
          <a:p>
            <a:endParaRPr lang="zh-TW" altLang="en-US" sz="3600" dirty="0"/>
          </a:p>
        </p:txBody>
      </p:sp>
      <p:sp>
        <p:nvSpPr>
          <p:cNvPr id="17" name="圓角化單一角落矩形 16"/>
          <p:cNvSpPr/>
          <p:nvPr/>
        </p:nvSpPr>
        <p:spPr>
          <a:xfrm>
            <a:off x="617440" y="17215460"/>
            <a:ext cx="9130410" cy="864096"/>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9" name="圓角化單一角落矩形 18"/>
          <p:cNvSpPr/>
          <p:nvPr/>
        </p:nvSpPr>
        <p:spPr>
          <a:xfrm>
            <a:off x="16891248" y="5598990"/>
            <a:ext cx="5040560"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r>
              <a:rPr lang="zh-TW" altLang="en-US" sz="3600" b="1" dirty="0" smtClean="0"/>
              <a:t>   </a:t>
            </a:r>
            <a:r>
              <a:rPr lang="zh-TW" altLang="zh-TW" sz="3600" b="1" dirty="0" smtClean="0"/>
              <a:t>四</a:t>
            </a:r>
            <a:r>
              <a:rPr lang="zh-TW" altLang="en-US" sz="3600" b="1" dirty="0" smtClean="0"/>
              <a:t> </a:t>
            </a:r>
            <a:r>
              <a:rPr lang="zh-TW" altLang="zh-TW" sz="3600" b="1" dirty="0" smtClean="0"/>
              <a:t>、</a:t>
            </a:r>
            <a:r>
              <a:rPr lang="zh-TW" altLang="en-US" sz="3600" b="1" dirty="0" smtClean="0"/>
              <a:t>臺灣</a:t>
            </a:r>
            <a:r>
              <a:rPr lang="zh-TW" altLang="en-US" sz="3600" b="1" dirty="0"/>
              <a:t>應如何改善</a:t>
            </a:r>
            <a:endParaRPr lang="zh-TW" altLang="zh-TW" sz="3600" b="1" dirty="0"/>
          </a:p>
        </p:txBody>
      </p:sp>
      <p:sp>
        <p:nvSpPr>
          <p:cNvPr id="23" name="文字方塊 22"/>
          <p:cNvSpPr txBox="1"/>
          <p:nvPr/>
        </p:nvSpPr>
        <p:spPr>
          <a:xfrm>
            <a:off x="689448" y="17324342"/>
            <a:ext cx="9145016" cy="646331"/>
          </a:xfrm>
          <a:prstGeom prst="rect">
            <a:avLst/>
          </a:prstGeom>
          <a:noFill/>
        </p:spPr>
        <p:txBody>
          <a:bodyPr wrap="square" rtlCol="0">
            <a:spAutoFit/>
          </a:bodyPr>
          <a:lstStyle/>
          <a:p>
            <a:r>
              <a:rPr lang="zh-TW" altLang="zh-TW" sz="3600" b="1" dirty="0" smtClean="0"/>
              <a:t>二、</a:t>
            </a:r>
            <a:r>
              <a:rPr lang="zh-TW" altLang="en-US" sz="3600" b="1" dirty="0" smtClean="0"/>
              <a:t>臺灣</a:t>
            </a:r>
            <a:r>
              <a:rPr lang="zh-TW" altLang="en-US" sz="3600" b="1" dirty="0"/>
              <a:t>貿易變動以及對電子</a:t>
            </a:r>
            <a:r>
              <a:rPr lang="zh-TW" altLang="en-US" sz="3600" b="1" dirty="0" smtClean="0"/>
              <a:t>產業的影響</a:t>
            </a:r>
            <a:endParaRPr lang="zh-TW" altLang="en-US" sz="3600" dirty="0"/>
          </a:p>
        </p:txBody>
      </p:sp>
      <p:sp>
        <p:nvSpPr>
          <p:cNvPr id="24" name="矩形 23"/>
          <p:cNvSpPr/>
          <p:nvPr/>
        </p:nvSpPr>
        <p:spPr>
          <a:xfrm>
            <a:off x="761456" y="29825299"/>
            <a:ext cx="15625736" cy="13721906"/>
          </a:xfrm>
          <a:prstGeom prst="rect">
            <a:avLst/>
          </a:prstGeom>
          <a:solidFill>
            <a:srgbClr val="CCCCFF"/>
          </a:solidFill>
          <a:ln w="76200">
            <a:noFill/>
          </a:ln>
        </p:spPr>
        <p:style>
          <a:lnRef idx="2">
            <a:schemeClr val="accent6"/>
          </a:lnRef>
          <a:fillRef idx="1">
            <a:schemeClr val="lt1"/>
          </a:fillRef>
          <a:effectRef idx="0">
            <a:schemeClr val="accent6"/>
          </a:effectRef>
          <a:fontRef idx="minor">
            <a:schemeClr val="dk1"/>
          </a:fontRef>
        </p:style>
        <p:txBody>
          <a:bodyPr rtlCol="0" anchor="ctr"/>
          <a:lstStyle/>
          <a:p>
            <a:endParaRPr lang="zh-TW" altLang="en-US" sz="3600" dirty="0"/>
          </a:p>
        </p:txBody>
      </p:sp>
      <p:sp>
        <p:nvSpPr>
          <p:cNvPr id="25" name="圓角化單一角落矩形 24"/>
          <p:cNvSpPr/>
          <p:nvPr/>
        </p:nvSpPr>
        <p:spPr>
          <a:xfrm>
            <a:off x="704054" y="29825299"/>
            <a:ext cx="7848872"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r>
              <a:rPr lang="zh-TW" altLang="en-US" sz="3600" b="1" dirty="0"/>
              <a:t>三</a:t>
            </a:r>
            <a:r>
              <a:rPr lang="zh-TW" altLang="en-US" sz="3600" b="1" dirty="0" smtClean="0"/>
              <a:t>、台灣</a:t>
            </a:r>
            <a:r>
              <a:rPr lang="zh-TW" altLang="en-US" sz="3600" b="1" dirty="0"/>
              <a:t>電子產業未來趨勢</a:t>
            </a:r>
          </a:p>
        </p:txBody>
      </p:sp>
      <p:graphicFrame>
        <p:nvGraphicFramePr>
          <p:cNvPr id="22" name="資料庫圖表 21"/>
          <p:cNvGraphicFramePr/>
          <p:nvPr>
            <p:extLst>
              <p:ext uri="{D42A27DB-BD31-4B8C-83A1-F6EECF244321}">
                <p14:modId xmlns:p14="http://schemas.microsoft.com/office/powerpoint/2010/main" val="1540723455"/>
              </p:ext>
            </p:extLst>
          </p:nvPr>
        </p:nvGraphicFramePr>
        <p:xfrm>
          <a:off x="1229508" y="30886571"/>
          <a:ext cx="14761640" cy="15684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 name="文字方塊 25"/>
          <p:cNvSpPr txBox="1"/>
          <p:nvPr/>
        </p:nvSpPr>
        <p:spPr>
          <a:xfrm>
            <a:off x="1333420" y="31737894"/>
            <a:ext cx="14617624" cy="2308324"/>
          </a:xfrm>
          <a:prstGeom prst="rect">
            <a:avLst/>
          </a:prstGeom>
          <a:noFill/>
        </p:spPr>
        <p:txBody>
          <a:bodyPr wrap="square" rtlCol="0">
            <a:spAutoFit/>
          </a:bodyPr>
          <a:lstStyle/>
          <a:p>
            <a:pPr algn="just"/>
            <a:r>
              <a:rPr lang="zh-TW" altLang="en-US" sz="3600" dirty="0" smtClean="0">
                <a:solidFill>
                  <a:schemeClr val="bg1"/>
                </a:solidFill>
              </a:rPr>
              <a:t>       半導體產業</a:t>
            </a:r>
            <a:r>
              <a:rPr lang="zh-TW" altLang="en-US" sz="3600" dirty="0">
                <a:solidFill>
                  <a:schemeClr val="bg1"/>
                </a:solidFill>
              </a:rPr>
              <a:t>供應鏈通常可分為</a:t>
            </a:r>
            <a:r>
              <a:rPr lang="en-US" altLang="zh-TW" sz="3600" dirty="0">
                <a:solidFill>
                  <a:schemeClr val="bg1"/>
                </a:solidFill>
              </a:rPr>
              <a:t>IC</a:t>
            </a:r>
            <a:r>
              <a:rPr lang="zh-TW" altLang="en-US" sz="3600" dirty="0">
                <a:solidFill>
                  <a:schemeClr val="bg1"/>
                </a:solidFill>
              </a:rPr>
              <a:t>設計、</a:t>
            </a:r>
            <a:r>
              <a:rPr lang="en-US" altLang="zh-TW" sz="3600" dirty="0">
                <a:solidFill>
                  <a:schemeClr val="bg1"/>
                </a:solidFill>
              </a:rPr>
              <a:t>IC</a:t>
            </a:r>
            <a:r>
              <a:rPr lang="zh-TW" altLang="en-US" sz="3600" dirty="0">
                <a:solidFill>
                  <a:schemeClr val="bg1"/>
                </a:solidFill>
              </a:rPr>
              <a:t>製造、</a:t>
            </a:r>
            <a:r>
              <a:rPr lang="en-US" altLang="zh-TW" sz="3600" dirty="0">
                <a:solidFill>
                  <a:schemeClr val="bg1"/>
                </a:solidFill>
              </a:rPr>
              <a:t>IC</a:t>
            </a:r>
            <a:r>
              <a:rPr lang="zh-TW" altLang="en-US" sz="3600" dirty="0">
                <a:solidFill>
                  <a:schemeClr val="bg1"/>
                </a:solidFill>
              </a:rPr>
              <a:t>封裝、</a:t>
            </a:r>
            <a:r>
              <a:rPr lang="en-US" altLang="zh-TW" sz="3600" dirty="0">
                <a:solidFill>
                  <a:schemeClr val="bg1"/>
                </a:solidFill>
              </a:rPr>
              <a:t>IC</a:t>
            </a:r>
            <a:r>
              <a:rPr lang="zh-TW" altLang="en-US" sz="3600" dirty="0">
                <a:solidFill>
                  <a:schemeClr val="bg1"/>
                </a:solidFill>
              </a:rPr>
              <a:t>測試</a:t>
            </a:r>
            <a:r>
              <a:rPr lang="en-US" altLang="zh-TW" sz="3600" dirty="0">
                <a:solidFill>
                  <a:schemeClr val="bg1"/>
                </a:solidFill>
              </a:rPr>
              <a:t>4</a:t>
            </a:r>
            <a:r>
              <a:rPr lang="zh-TW" altLang="en-US" sz="3600" dirty="0">
                <a:solidFill>
                  <a:schemeClr val="bg1"/>
                </a:solidFill>
              </a:rPr>
              <a:t>大部份，投資額最大的非</a:t>
            </a:r>
            <a:r>
              <a:rPr lang="en-US" altLang="zh-TW" sz="3600" dirty="0">
                <a:solidFill>
                  <a:schemeClr val="bg1"/>
                </a:solidFill>
              </a:rPr>
              <a:t>IC</a:t>
            </a:r>
            <a:r>
              <a:rPr lang="zh-TW" altLang="en-US" sz="3600" dirty="0">
                <a:solidFill>
                  <a:schemeClr val="bg1"/>
                </a:solidFill>
              </a:rPr>
              <a:t>製造莫屬，尤其是先進製程的晶圓生產設備的投資金額驚人，</a:t>
            </a:r>
            <a:r>
              <a:rPr lang="en-US" altLang="zh-TW" sz="3600" dirty="0">
                <a:solidFill>
                  <a:schemeClr val="bg1"/>
                </a:solidFill>
              </a:rPr>
              <a:t>IC</a:t>
            </a:r>
            <a:r>
              <a:rPr lang="zh-TW" altLang="en-US" sz="3600" dirty="0">
                <a:solidFill>
                  <a:schemeClr val="bg1"/>
                </a:solidFill>
              </a:rPr>
              <a:t>製造先進晶圓廠已成為少數有錢的公司方能投資興建的高門檻產業</a:t>
            </a:r>
            <a:r>
              <a:rPr lang="zh-TW" altLang="en-US" sz="3600" dirty="0" smtClean="0">
                <a:solidFill>
                  <a:schemeClr val="bg1"/>
                </a:solidFill>
              </a:rPr>
              <a:t>。</a:t>
            </a:r>
            <a:endParaRPr lang="zh-TW" altLang="en-US" sz="3600" dirty="0"/>
          </a:p>
        </p:txBody>
      </p:sp>
      <p:sp>
        <p:nvSpPr>
          <p:cNvPr id="27" name="文字方塊 26"/>
          <p:cNvSpPr txBox="1"/>
          <p:nvPr/>
        </p:nvSpPr>
        <p:spPr>
          <a:xfrm>
            <a:off x="1297416" y="34834238"/>
            <a:ext cx="14689632" cy="5078313"/>
          </a:xfrm>
          <a:prstGeom prst="rect">
            <a:avLst/>
          </a:prstGeom>
          <a:noFill/>
        </p:spPr>
        <p:txBody>
          <a:bodyPr wrap="square" rtlCol="0">
            <a:spAutoFit/>
          </a:bodyPr>
          <a:lstStyle/>
          <a:p>
            <a:pPr algn="just"/>
            <a:r>
              <a:rPr lang="zh-TW" altLang="en-US" sz="3600" dirty="0" smtClean="0">
                <a:solidFill>
                  <a:schemeClr val="bg1"/>
                </a:solidFill>
              </a:rPr>
              <a:t>       中國</a:t>
            </a:r>
            <a:r>
              <a:rPr lang="zh-TW" altLang="en-US" sz="3600" dirty="0">
                <a:solidFill>
                  <a:schemeClr val="bg1"/>
                </a:solidFill>
              </a:rPr>
              <a:t>政府以市場來換取技術的政策為目標，由於中國大陸內需市場夠大，如</a:t>
            </a:r>
            <a:r>
              <a:rPr lang="en-US" altLang="zh-TW" sz="3600" dirty="0">
                <a:solidFill>
                  <a:schemeClr val="bg1"/>
                </a:solidFill>
              </a:rPr>
              <a:t>PC</a:t>
            </a:r>
            <a:r>
              <a:rPr lang="zh-TW" altLang="en-US" sz="3600" dirty="0">
                <a:solidFill>
                  <a:schemeClr val="bg1"/>
                </a:solidFill>
              </a:rPr>
              <a:t>市場預計今年可超越德國，次於美、日的第三大市場。大陸信息產業部指出，至目前，大陸手機用戶已達</a:t>
            </a:r>
            <a:r>
              <a:rPr lang="en-US" altLang="zh-TW" sz="3600" dirty="0">
                <a:solidFill>
                  <a:schemeClr val="bg1"/>
                </a:solidFill>
              </a:rPr>
              <a:t>1.21</a:t>
            </a:r>
            <a:r>
              <a:rPr lang="zh-TW" altLang="en-US" sz="3600" dirty="0">
                <a:solidFill>
                  <a:schemeClr val="bg1"/>
                </a:solidFill>
              </a:rPr>
              <a:t>億人，超過美國的</a:t>
            </a:r>
            <a:r>
              <a:rPr lang="en-US" altLang="zh-TW" sz="3600" dirty="0">
                <a:solidFill>
                  <a:schemeClr val="bg1"/>
                </a:solidFill>
              </a:rPr>
              <a:t>1.2</a:t>
            </a:r>
            <a:r>
              <a:rPr lang="zh-TW" altLang="en-US" sz="3600" dirty="0">
                <a:solidFill>
                  <a:schemeClr val="bg1"/>
                </a:solidFill>
              </a:rPr>
              <a:t>億人。與美國、日本均因市場夠大，足可藉由國內市場培養國際級企業，如聯想正擴大全球版圖。</a:t>
            </a:r>
          </a:p>
          <a:p>
            <a:pPr algn="just"/>
            <a:r>
              <a:rPr lang="zh-TW" altLang="en-US" sz="3600" dirty="0" smtClean="0">
                <a:solidFill>
                  <a:schemeClr val="bg1"/>
                </a:solidFill>
              </a:rPr>
              <a:t>        也</a:t>
            </a:r>
            <a:r>
              <a:rPr lang="zh-TW" altLang="en-US" sz="3600" dirty="0">
                <a:solidFill>
                  <a:schemeClr val="bg1"/>
                </a:solidFill>
              </a:rPr>
              <a:t>因為市場大，中國政府用內需市場換取技術，就將經濟特區的推動改為新高科技園區的建置，利用優渥租稅獎勵吸引外商投資，目前新高科技園區正如火如荼的展開招商活動，所以高科技園區已宛如大陸的一個重要產業；利用現地生產比例限制，提高零組件當地生產比重。</a:t>
            </a:r>
          </a:p>
        </p:txBody>
      </p:sp>
      <p:sp>
        <p:nvSpPr>
          <p:cNvPr id="28" name="文字方塊 27"/>
          <p:cNvSpPr txBox="1"/>
          <p:nvPr/>
        </p:nvSpPr>
        <p:spPr>
          <a:xfrm>
            <a:off x="1297416" y="40841967"/>
            <a:ext cx="14545616" cy="2308324"/>
          </a:xfrm>
          <a:prstGeom prst="rect">
            <a:avLst/>
          </a:prstGeom>
          <a:noFill/>
        </p:spPr>
        <p:txBody>
          <a:bodyPr wrap="square" rtlCol="0">
            <a:spAutoFit/>
          </a:bodyPr>
          <a:lstStyle/>
          <a:p>
            <a:r>
              <a:rPr lang="zh-TW" altLang="en-US" sz="3600" dirty="0" smtClean="0">
                <a:solidFill>
                  <a:schemeClr val="bg1"/>
                </a:solidFill>
              </a:rPr>
              <a:t>       在</a:t>
            </a:r>
            <a:r>
              <a:rPr lang="zh-TW" altLang="en-US" sz="3600" dirty="0">
                <a:solidFill>
                  <a:schemeClr val="bg1"/>
                </a:solidFill>
              </a:rPr>
              <a:t>電子零組件產業方面，後金融風暴時代，電子產業版圖變遷，由於中國將從製造大國邁向消費大國，數位產品快速進入中國消費市場，業者必須思考電子產品價值的改變，消費者已逐漸跳脫以硬體角度思考產品，而是「硬體＋軟體＋服務」的整合價值。</a:t>
            </a:r>
          </a:p>
        </p:txBody>
      </p:sp>
      <p:sp>
        <p:nvSpPr>
          <p:cNvPr id="29" name="矩形 28"/>
          <p:cNvSpPr/>
          <p:nvPr/>
        </p:nvSpPr>
        <p:spPr>
          <a:xfrm>
            <a:off x="16819240" y="41891022"/>
            <a:ext cx="15481720" cy="1728192"/>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圓角化單一角落矩形 31"/>
          <p:cNvSpPr/>
          <p:nvPr/>
        </p:nvSpPr>
        <p:spPr>
          <a:xfrm>
            <a:off x="16819240" y="24609102"/>
            <a:ext cx="6048672"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r>
              <a:rPr lang="zh-TW" altLang="zh-TW" sz="3600" b="1" dirty="0" smtClean="0"/>
              <a:t>五、</a:t>
            </a:r>
            <a:r>
              <a:rPr lang="zh-TW" altLang="en-US" sz="3600" b="1" dirty="0" smtClean="0"/>
              <a:t>結論</a:t>
            </a:r>
            <a:endParaRPr lang="zh-TW" altLang="en-US" sz="3600" b="1" dirty="0"/>
          </a:p>
        </p:txBody>
      </p:sp>
      <p:sp>
        <p:nvSpPr>
          <p:cNvPr id="34" name="文字方塊 33"/>
          <p:cNvSpPr txBox="1"/>
          <p:nvPr/>
        </p:nvSpPr>
        <p:spPr>
          <a:xfrm>
            <a:off x="17107272" y="6647166"/>
            <a:ext cx="14833648" cy="2862322"/>
          </a:xfrm>
          <a:prstGeom prst="rect">
            <a:avLst/>
          </a:prstGeom>
          <a:noFill/>
        </p:spPr>
        <p:txBody>
          <a:bodyPr wrap="square" rtlCol="0">
            <a:spAutoFit/>
          </a:bodyPr>
          <a:lstStyle/>
          <a:p>
            <a:r>
              <a:rPr lang="zh-TW" altLang="en-US" sz="3600" dirty="0" smtClean="0">
                <a:solidFill>
                  <a:schemeClr val="bg1"/>
                </a:solidFill>
              </a:rPr>
              <a:t>       </a:t>
            </a:r>
            <a:r>
              <a:rPr lang="zh-TW" altLang="zh-TW" sz="3600" dirty="0" smtClean="0">
                <a:solidFill>
                  <a:schemeClr val="bg1"/>
                </a:solidFill>
              </a:rPr>
              <a:t>在此歐洲債務爆發中，</a:t>
            </a:r>
            <a:r>
              <a:rPr lang="en-US" altLang="zh-TW" sz="3600" dirty="0" smtClean="0">
                <a:solidFill>
                  <a:schemeClr val="bg1"/>
                </a:solidFill>
              </a:rPr>
              <a:t>PIIGS</a:t>
            </a:r>
            <a:r>
              <a:rPr lang="zh-TW" altLang="zh-TW" sz="3600" dirty="0" smtClean="0">
                <a:solidFill>
                  <a:schemeClr val="bg1"/>
                </a:solidFill>
              </a:rPr>
              <a:t>以希臘與西班牙是歐洲央行，所要資金融通挹注上大傷腦筋的成員國，由於以德國為首的歐洲央行所提出的樽節支出的紓困方案在財政破產後的希臘與財政困窘的西班牙都造成了極大的反彈，此兩國內趁勢而起的激進民族主義者揚言退出歐元區，重新使用自己的貨幣，而這一舉動勢將使得歐元區面臨重大的危機：</a:t>
            </a:r>
            <a:endParaRPr lang="zh-TW" altLang="en-US" sz="3600" dirty="0">
              <a:solidFill>
                <a:schemeClr val="bg1"/>
              </a:solidFill>
            </a:endParaRPr>
          </a:p>
        </p:txBody>
      </p:sp>
      <p:graphicFrame>
        <p:nvGraphicFramePr>
          <p:cNvPr id="35" name="資料庫圖表 34"/>
          <p:cNvGraphicFramePr/>
          <p:nvPr>
            <p:extLst>
              <p:ext uri="{D42A27DB-BD31-4B8C-83A1-F6EECF244321}">
                <p14:modId xmlns:p14="http://schemas.microsoft.com/office/powerpoint/2010/main" val="1289167434"/>
              </p:ext>
            </p:extLst>
          </p:nvPr>
        </p:nvGraphicFramePr>
        <p:xfrm>
          <a:off x="17179280" y="9487422"/>
          <a:ext cx="14761640" cy="154097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6" name="文字方塊 35"/>
          <p:cNvSpPr txBox="1"/>
          <p:nvPr/>
        </p:nvSpPr>
        <p:spPr>
          <a:xfrm>
            <a:off x="17251288" y="10279510"/>
            <a:ext cx="14689632" cy="2308324"/>
          </a:xfrm>
          <a:prstGeom prst="rect">
            <a:avLst/>
          </a:prstGeom>
          <a:noFill/>
        </p:spPr>
        <p:txBody>
          <a:bodyPr wrap="square" rtlCol="0">
            <a:spAutoFit/>
          </a:bodyPr>
          <a:lstStyle/>
          <a:p>
            <a:pPr algn="just"/>
            <a:r>
              <a:rPr lang="en-US" altLang="zh-TW" sz="3600" dirty="0">
                <a:solidFill>
                  <a:schemeClr val="bg1"/>
                </a:solidFill>
              </a:rPr>
              <a:t>1</a:t>
            </a:r>
            <a:r>
              <a:rPr lang="en-US" altLang="zh-TW" sz="3600" dirty="0" smtClean="0">
                <a:solidFill>
                  <a:schemeClr val="bg1"/>
                </a:solidFill>
              </a:rPr>
              <a:t>.</a:t>
            </a:r>
            <a:r>
              <a:rPr lang="zh-TW" altLang="en-US" sz="3600" dirty="0" smtClean="0">
                <a:solidFill>
                  <a:schemeClr val="bg1"/>
                </a:solidFill>
              </a:rPr>
              <a:t>推動</a:t>
            </a:r>
            <a:r>
              <a:rPr lang="en-US" altLang="zh-TW" sz="3600" dirty="0">
                <a:solidFill>
                  <a:schemeClr val="bg1"/>
                </a:solidFill>
              </a:rPr>
              <a:t>MG+4C</a:t>
            </a:r>
            <a:r>
              <a:rPr lang="zh-TW" altLang="en-US" sz="3600" dirty="0">
                <a:solidFill>
                  <a:schemeClr val="bg1"/>
                </a:solidFill>
              </a:rPr>
              <a:t>各次領域之發展，整合全球與大陸市場商機，建立以台灣為核心之零組件及系統之設計研發中心。</a:t>
            </a:r>
          </a:p>
          <a:p>
            <a:pPr algn="just"/>
            <a:r>
              <a:rPr lang="en-US" altLang="zh-TW" sz="3600" dirty="0">
                <a:solidFill>
                  <a:schemeClr val="bg1"/>
                </a:solidFill>
              </a:rPr>
              <a:t>2</a:t>
            </a:r>
            <a:r>
              <a:rPr lang="en-US" altLang="zh-TW" sz="3600" dirty="0" smtClean="0">
                <a:solidFill>
                  <a:schemeClr val="bg1"/>
                </a:solidFill>
              </a:rPr>
              <a:t>.</a:t>
            </a:r>
            <a:r>
              <a:rPr lang="zh-TW" altLang="en-US" sz="3600" dirty="0" smtClean="0">
                <a:solidFill>
                  <a:schemeClr val="bg1"/>
                </a:solidFill>
              </a:rPr>
              <a:t>推動</a:t>
            </a:r>
            <a:r>
              <a:rPr lang="zh-TW" altLang="en-US" sz="3600" dirty="0">
                <a:solidFill>
                  <a:schemeClr val="bg1"/>
                </a:solidFill>
              </a:rPr>
              <a:t>建立系統整合能量，發展國產無線寬頻通訊系統解決方案。</a:t>
            </a:r>
          </a:p>
          <a:p>
            <a:pPr algn="just"/>
            <a:r>
              <a:rPr lang="en-US" altLang="zh-TW" sz="3600" dirty="0">
                <a:solidFill>
                  <a:schemeClr val="bg1"/>
                </a:solidFill>
              </a:rPr>
              <a:t>3</a:t>
            </a:r>
            <a:r>
              <a:rPr lang="en-US" altLang="zh-TW" sz="3600" dirty="0" smtClean="0">
                <a:solidFill>
                  <a:schemeClr val="bg1"/>
                </a:solidFill>
              </a:rPr>
              <a:t>.</a:t>
            </a:r>
            <a:r>
              <a:rPr lang="zh-TW" altLang="en-US" sz="3600" dirty="0" smtClean="0">
                <a:solidFill>
                  <a:schemeClr val="bg1"/>
                </a:solidFill>
              </a:rPr>
              <a:t>規劃</a:t>
            </a:r>
            <a:r>
              <a:rPr lang="zh-TW" altLang="en-US" sz="3600" dirty="0">
                <a:solidFill>
                  <a:schemeClr val="bg1"/>
                </a:solidFill>
              </a:rPr>
              <a:t>及推動高速寬頻網路，以建構智慧型基礎建設。</a:t>
            </a:r>
          </a:p>
        </p:txBody>
      </p:sp>
      <p:sp>
        <p:nvSpPr>
          <p:cNvPr id="37" name="文字方塊 36"/>
          <p:cNvSpPr txBox="1"/>
          <p:nvPr/>
        </p:nvSpPr>
        <p:spPr>
          <a:xfrm>
            <a:off x="17179280" y="13375854"/>
            <a:ext cx="14761640" cy="2862322"/>
          </a:xfrm>
          <a:prstGeom prst="rect">
            <a:avLst/>
          </a:prstGeom>
          <a:noFill/>
        </p:spPr>
        <p:txBody>
          <a:bodyPr wrap="square" rtlCol="0">
            <a:spAutoFit/>
          </a:bodyPr>
          <a:lstStyle/>
          <a:p>
            <a:pPr algn="just"/>
            <a:r>
              <a:rPr lang="en-US" altLang="zh-TW" sz="3600" dirty="0" smtClean="0">
                <a:solidFill>
                  <a:schemeClr val="bg1"/>
                </a:solidFill>
              </a:rPr>
              <a:t>1.</a:t>
            </a:r>
            <a:r>
              <a:rPr lang="zh-TW" altLang="en-US" sz="3600" dirty="0" smtClean="0">
                <a:solidFill>
                  <a:schemeClr val="bg1"/>
                </a:solidFill>
              </a:rPr>
              <a:t>結合</a:t>
            </a:r>
            <a:r>
              <a:rPr lang="zh-TW" altLang="en-US" sz="3600" dirty="0">
                <a:solidFill>
                  <a:schemeClr val="bg1"/>
                </a:solidFill>
              </a:rPr>
              <a:t>文化創意原創素材、數位科技及資通訊硬體平台，加速產業價值鏈形成及跨業整合平台機制之建立，進而衍生出數位匯流內容之創新營運模式。</a:t>
            </a:r>
          </a:p>
          <a:p>
            <a:pPr algn="just"/>
            <a:r>
              <a:rPr lang="en-US" altLang="zh-TW" sz="3600" dirty="0">
                <a:solidFill>
                  <a:schemeClr val="bg1"/>
                </a:solidFill>
              </a:rPr>
              <a:t>2</a:t>
            </a:r>
            <a:r>
              <a:rPr lang="en-US" altLang="zh-TW" sz="3600" dirty="0" smtClean="0">
                <a:solidFill>
                  <a:schemeClr val="bg1"/>
                </a:solidFill>
              </a:rPr>
              <a:t>.</a:t>
            </a:r>
            <a:r>
              <a:rPr lang="zh-TW" altLang="en-US" sz="3600" dirty="0" smtClean="0">
                <a:solidFill>
                  <a:schemeClr val="bg1"/>
                </a:solidFill>
              </a:rPr>
              <a:t>鼓勵</a:t>
            </a:r>
            <a:r>
              <a:rPr lang="zh-TW" altLang="en-US" sz="3600" dirty="0">
                <a:solidFill>
                  <a:schemeClr val="bg1"/>
                </a:solidFill>
              </a:rPr>
              <a:t>開發具國際市場性之優質產品或服務、推動跨平台智慧終端應用服務及跨業共同製作專案， 擴大產業投資及促進就業。</a:t>
            </a:r>
          </a:p>
        </p:txBody>
      </p:sp>
      <p:sp>
        <p:nvSpPr>
          <p:cNvPr id="38" name="文字方塊 37"/>
          <p:cNvSpPr txBox="1"/>
          <p:nvPr/>
        </p:nvSpPr>
        <p:spPr>
          <a:xfrm>
            <a:off x="17087753" y="16976839"/>
            <a:ext cx="14689632" cy="3970318"/>
          </a:xfrm>
          <a:prstGeom prst="rect">
            <a:avLst/>
          </a:prstGeom>
          <a:noFill/>
        </p:spPr>
        <p:txBody>
          <a:bodyPr wrap="square" rtlCol="0">
            <a:spAutoFit/>
          </a:bodyPr>
          <a:lstStyle/>
          <a:p>
            <a:pPr algn="just"/>
            <a:r>
              <a:rPr lang="en-US" altLang="zh-TW" sz="3600" dirty="0">
                <a:solidFill>
                  <a:schemeClr val="bg1"/>
                </a:solidFill>
              </a:rPr>
              <a:t>I</a:t>
            </a:r>
            <a:r>
              <a:rPr lang="en-US" altLang="zh-TW" sz="3600" dirty="0" smtClean="0">
                <a:solidFill>
                  <a:schemeClr val="bg1"/>
                </a:solidFill>
              </a:rPr>
              <a:t>.</a:t>
            </a:r>
            <a:r>
              <a:rPr lang="zh-TW" altLang="en-US" sz="3600" dirty="0" smtClean="0">
                <a:solidFill>
                  <a:schemeClr val="bg1"/>
                </a:solidFill>
              </a:rPr>
              <a:t>加強</a:t>
            </a:r>
            <a:r>
              <a:rPr lang="zh-TW" altLang="en-US" sz="3600" dirty="0">
                <a:solidFill>
                  <a:schemeClr val="bg1"/>
                </a:solidFill>
              </a:rPr>
              <a:t>兩岸產業合作，分享中國大陸經濟轉型的政策</a:t>
            </a:r>
            <a:r>
              <a:rPr lang="zh-TW" altLang="en-US" sz="3600" dirty="0" smtClean="0">
                <a:solidFill>
                  <a:schemeClr val="bg1"/>
                </a:solidFill>
              </a:rPr>
              <a:t>紅利。</a:t>
            </a:r>
            <a:endParaRPr lang="en-US" altLang="zh-TW" sz="3600" dirty="0" smtClean="0">
              <a:solidFill>
                <a:schemeClr val="bg1"/>
              </a:solidFill>
            </a:endParaRPr>
          </a:p>
          <a:p>
            <a:pPr algn="just"/>
            <a:r>
              <a:rPr lang="en-US" altLang="zh-TW" sz="3600" dirty="0">
                <a:solidFill>
                  <a:schemeClr val="bg1"/>
                </a:solidFill>
              </a:rPr>
              <a:t>(1</a:t>
            </a:r>
            <a:r>
              <a:rPr lang="en-US" altLang="zh-TW" sz="3600" dirty="0" smtClean="0">
                <a:solidFill>
                  <a:schemeClr val="bg1"/>
                </a:solidFill>
              </a:rPr>
              <a:t>)</a:t>
            </a:r>
            <a:r>
              <a:rPr lang="zh-TW" altLang="en-US" sz="3600" dirty="0" smtClean="0">
                <a:solidFill>
                  <a:schemeClr val="bg1"/>
                </a:solidFill>
              </a:rPr>
              <a:t>積極</a:t>
            </a:r>
            <a:r>
              <a:rPr lang="zh-TW" altLang="en-US" sz="3600" dirty="0">
                <a:solidFill>
                  <a:schemeClr val="bg1"/>
                </a:solidFill>
              </a:rPr>
              <a:t>參與大陸供應鏈，成為其重要合作夥伴（如南韓三星、</a:t>
            </a:r>
            <a:r>
              <a:rPr lang="en-US" altLang="zh-TW" sz="3600" dirty="0">
                <a:solidFill>
                  <a:schemeClr val="bg1"/>
                </a:solidFill>
              </a:rPr>
              <a:t>LG </a:t>
            </a:r>
            <a:r>
              <a:rPr lang="zh-TW" altLang="en-US" sz="3600" dirty="0">
                <a:solidFill>
                  <a:schemeClr val="bg1"/>
                </a:solidFill>
              </a:rPr>
              <a:t>等大</a:t>
            </a:r>
            <a:r>
              <a:rPr lang="zh-TW" altLang="en-US" sz="3600" dirty="0" smtClean="0">
                <a:solidFill>
                  <a:schemeClr val="bg1"/>
                </a:solidFill>
              </a:rPr>
              <a:t>企業</a:t>
            </a:r>
            <a:r>
              <a:rPr lang="zh-TW" altLang="en-US" sz="3600" dirty="0">
                <a:solidFill>
                  <a:schemeClr val="bg1"/>
                </a:solidFill>
              </a:rPr>
              <a:t>在大陸強化投資布局），分享其經濟轉型的政策紅利。經濟部已採行彈性對外投資策略，有助台廠鞏固並強化全球供應鏈關鍵地位，帶動出口</a:t>
            </a:r>
            <a:r>
              <a:rPr lang="zh-TW" altLang="en-US" sz="3600" dirty="0" smtClean="0">
                <a:solidFill>
                  <a:schemeClr val="bg1"/>
                </a:solidFill>
              </a:rPr>
              <a:t>。</a:t>
            </a:r>
            <a:r>
              <a:rPr lang="en-US" altLang="zh-TW" sz="3600" dirty="0" smtClean="0">
                <a:solidFill>
                  <a:schemeClr val="bg1"/>
                </a:solidFill>
              </a:rPr>
              <a:t>(</a:t>
            </a:r>
            <a:r>
              <a:rPr lang="en-US" altLang="zh-TW" sz="3600" dirty="0">
                <a:solidFill>
                  <a:schemeClr val="bg1"/>
                </a:solidFill>
              </a:rPr>
              <a:t>2</a:t>
            </a:r>
            <a:r>
              <a:rPr lang="en-US" altLang="zh-TW" sz="3600" dirty="0" smtClean="0">
                <a:solidFill>
                  <a:schemeClr val="bg1"/>
                </a:solidFill>
              </a:rPr>
              <a:t>)</a:t>
            </a:r>
            <a:r>
              <a:rPr lang="zh-TW" altLang="en-US" sz="3600" dirty="0" smtClean="0">
                <a:solidFill>
                  <a:schemeClr val="bg1"/>
                </a:solidFill>
              </a:rPr>
              <a:t>持續</a:t>
            </a:r>
            <a:r>
              <a:rPr lang="zh-TW" altLang="en-US" sz="3600" dirty="0">
                <a:solidFill>
                  <a:schemeClr val="bg1"/>
                </a:solidFill>
              </a:rPr>
              <a:t>透過兩岸協商與產業合作，形成兩岸產業發展共識，降低</a:t>
            </a:r>
            <a:r>
              <a:rPr lang="zh-TW" altLang="en-US" sz="3600" dirty="0" smtClean="0">
                <a:solidFill>
                  <a:schemeClr val="bg1"/>
                </a:solidFill>
              </a:rPr>
              <a:t>惡性競爭</a:t>
            </a:r>
            <a:r>
              <a:rPr lang="zh-TW" altLang="en-US" sz="3600" dirty="0">
                <a:solidFill>
                  <a:schemeClr val="bg1"/>
                </a:solidFill>
              </a:rPr>
              <a:t>風險</a:t>
            </a:r>
            <a:r>
              <a:rPr lang="zh-TW" altLang="en-US" sz="3600" dirty="0" smtClean="0">
                <a:solidFill>
                  <a:schemeClr val="bg1"/>
                </a:solidFill>
              </a:rPr>
              <a:t>。</a:t>
            </a:r>
            <a:endParaRPr lang="en-US" altLang="zh-TW" sz="3600" dirty="0" smtClean="0">
              <a:solidFill>
                <a:schemeClr val="bg1"/>
              </a:solidFill>
            </a:endParaRPr>
          </a:p>
          <a:p>
            <a:pPr algn="just"/>
            <a:r>
              <a:rPr lang="en-US" altLang="zh-TW" sz="3600" dirty="0">
                <a:solidFill>
                  <a:schemeClr val="bg1"/>
                </a:solidFill>
              </a:rPr>
              <a:t>2</a:t>
            </a:r>
            <a:r>
              <a:rPr lang="en-US" altLang="zh-TW" sz="3600" dirty="0" smtClean="0">
                <a:solidFill>
                  <a:schemeClr val="bg1"/>
                </a:solidFill>
              </a:rPr>
              <a:t>.</a:t>
            </a:r>
            <a:r>
              <a:rPr lang="zh-TW" altLang="en-US" sz="3600" dirty="0" smtClean="0">
                <a:solidFill>
                  <a:schemeClr val="bg1"/>
                </a:solidFill>
              </a:rPr>
              <a:t>台灣</a:t>
            </a:r>
            <a:r>
              <a:rPr lang="zh-TW" altLang="en-US" sz="3600" dirty="0">
                <a:solidFill>
                  <a:schemeClr val="bg1"/>
                </a:solidFill>
              </a:rPr>
              <a:t>經濟規模小，須以世界為市場，應積極加入全球經濟</a:t>
            </a:r>
            <a:r>
              <a:rPr lang="zh-TW" altLang="en-US" sz="3600" dirty="0" smtClean="0">
                <a:solidFill>
                  <a:schemeClr val="bg1"/>
                </a:solidFill>
              </a:rPr>
              <a:t>整合。</a:t>
            </a:r>
            <a:endParaRPr lang="zh-TW" altLang="en-US" sz="3600" dirty="0">
              <a:solidFill>
                <a:schemeClr val="bg1"/>
              </a:solidFill>
            </a:endParaRPr>
          </a:p>
        </p:txBody>
      </p:sp>
      <p:sp>
        <p:nvSpPr>
          <p:cNvPr id="39" name="文字方塊 38"/>
          <p:cNvSpPr txBox="1"/>
          <p:nvPr/>
        </p:nvSpPr>
        <p:spPr>
          <a:xfrm>
            <a:off x="17251288" y="21440750"/>
            <a:ext cx="14689632" cy="2862322"/>
          </a:xfrm>
          <a:prstGeom prst="rect">
            <a:avLst/>
          </a:prstGeom>
          <a:noFill/>
        </p:spPr>
        <p:txBody>
          <a:bodyPr wrap="square" rtlCol="0">
            <a:spAutoFit/>
          </a:bodyPr>
          <a:lstStyle/>
          <a:p>
            <a:pPr algn="just"/>
            <a:r>
              <a:rPr lang="en-US" altLang="zh-TW" sz="3600" dirty="0">
                <a:solidFill>
                  <a:schemeClr val="bg1"/>
                </a:solidFill>
              </a:rPr>
              <a:t>1</a:t>
            </a:r>
            <a:r>
              <a:rPr lang="en-US" altLang="zh-TW" sz="3600" dirty="0" smtClean="0">
                <a:solidFill>
                  <a:schemeClr val="bg1"/>
                </a:solidFill>
              </a:rPr>
              <a:t>.</a:t>
            </a:r>
            <a:r>
              <a:rPr lang="zh-TW" altLang="en-US" sz="3600" dirty="0" smtClean="0">
                <a:solidFill>
                  <a:schemeClr val="bg1"/>
                </a:solidFill>
              </a:rPr>
              <a:t>引進</a:t>
            </a:r>
            <a:r>
              <a:rPr lang="zh-TW" altLang="en-US" sz="3600" dirty="0">
                <a:solidFill>
                  <a:schemeClr val="bg1"/>
                </a:solidFill>
              </a:rPr>
              <a:t>國外專家師資及相關課程，有效提昇我國</a:t>
            </a:r>
            <a:r>
              <a:rPr lang="en-US" altLang="zh-TW" sz="3600" dirty="0">
                <a:solidFill>
                  <a:schemeClr val="bg1"/>
                </a:solidFill>
              </a:rPr>
              <a:t>ICT</a:t>
            </a:r>
            <a:r>
              <a:rPr lang="zh-TW" altLang="en-US" sz="3600" dirty="0">
                <a:solidFill>
                  <a:schemeClr val="bg1"/>
                </a:solidFill>
              </a:rPr>
              <a:t>領域之專業人才素質與數量。 </a:t>
            </a:r>
          </a:p>
          <a:p>
            <a:pPr algn="just"/>
            <a:r>
              <a:rPr lang="en-US" altLang="zh-TW" sz="3600" dirty="0">
                <a:solidFill>
                  <a:schemeClr val="bg1"/>
                </a:solidFill>
              </a:rPr>
              <a:t>2</a:t>
            </a:r>
            <a:r>
              <a:rPr lang="en-US" altLang="zh-TW" sz="3600" dirty="0" smtClean="0">
                <a:solidFill>
                  <a:schemeClr val="bg1"/>
                </a:solidFill>
              </a:rPr>
              <a:t>.</a:t>
            </a:r>
            <a:r>
              <a:rPr lang="zh-TW" altLang="en-US" sz="3600" dirty="0" smtClean="0">
                <a:solidFill>
                  <a:schemeClr val="bg1"/>
                </a:solidFill>
              </a:rPr>
              <a:t>協助</a:t>
            </a:r>
            <a:r>
              <a:rPr lang="zh-TW" altLang="en-US" sz="3600" dirty="0">
                <a:solidFill>
                  <a:schemeClr val="bg1"/>
                </a:solidFill>
              </a:rPr>
              <a:t>原有半導體或應用領域專業人才，發展成為跨領域人才。</a:t>
            </a:r>
          </a:p>
          <a:p>
            <a:pPr algn="just"/>
            <a:r>
              <a:rPr lang="en-US" altLang="zh-TW" sz="3600" dirty="0">
                <a:solidFill>
                  <a:schemeClr val="bg1"/>
                </a:solidFill>
              </a:rPr>
              <a:t>3</a:t>
            </a:r>
            <a:r>
              <a:rPr lang="en-US" altLang="zh-TW" sz="3600" dirty="0" smtClean="0">
                <a:solidFill>
                  <a:schemeClr val="bg1"/>
                </a:solidFill>
              </a:rPr>
              <a:t>.</a:t>
            </a:r>
            <a:r>
              <a:rPr lang="zh-TW" altLang="en-US" sz="3600" dirty="0" smtClean="0">
                <a:solidFill>
                  <a:schemeClr val="bg1"/>
                </a:solidFill>
              </a:rPr>
              <a:t>藉</a:t>
            </a:r>
            <a:r>
              <a:rPr lang="zh-TW" altLang="en-US" sz="3600" dirty="0">
                <a:solidFill>
                  <a:schemeClr val="bg1"/>
                </a:solidFill>
              </a:rPr>
              <a:t>由數位內容學院培訓，創新人才培育模式，以專案實作方式強化培育專業人才，培育產業多元化人才。</a:t>
            </a:r>
          </a:p>
        </p:txBody>
      </p:sp>
      <p:sp>
        <p:nvSpPr>
          <p:cNvPr id="42" name="圓角化單一角落矩形 41"/>
          <p:cNvSpPr/>
          <p:nvPr/>
        </p:nvSpPr>
        <p:spPr>
          <a:xfrm>
            <a:off x="16819240" y="41891022"/>
            <a:ext cx="3528392"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r>
              <a:rPr lang="zh-TW" altLang="en-US" sz="3600" b="1" dirty="0" smtClean="0"/>
              <a:t>  六、參考資料</a:t>
            </a:r>
            <a:endParaRPr lang="zh-TW" altLang="en-US" sz="3600" b="1" dirty="0"/>
          </a:p>
        </p:txBody>
      </p:sp>
      <p:sp>
        <p:nvSpPr>
          <p:cNvPr id="43" name="文字方塊 42"/>
          <p:cNvSpPr txBox="1"/>
          <p:nvPr/>
        </p:nvSpPr>
        <p:spPr>
          <a:xfrm>
            <a:off x="17035263" y="42827126"/>
            <a:ext cx="15030153" cy="646331"/>
          </a:xfrm>
          <a:prstGeom prst="rect">
            <a:avLst/>
          </a:prstGeom>
          <a:noFill/>
        </p:spPr>
        <p:txBody>
          <a:bodyPr wrap="square" rtlCol="0">
            <a:spAutoFit/>
          </a:bodyPr>
          <a:lstStyle/>
          <a:p>
            <a:r>
              <a:rPr lang="zh-TW" altLang="en-US" sz="3600" dirty="0" smtClean="0">
                <a:solidFill>
                  <a:schemeClr val="bg1"/>
                </a:solidFill>
              </a:rPr>
              <a:t>◆</a:t>
            </a:r>
            <a:r>
              <a:rPr lang="zh-TW" altLang="zh-TW" sz="3600" dirty="0" smtClean="0">
                <a:solidFill>
                  <a:schemeClr val="bg1"/>
                </a:solidFill>
              </a:rPr>
              <a:t>智庫百科</a:t>
            </a:r>
            <a:r>
              <a:rPr lang="zh-TW" altLang="en-US" sz="3600" dirty="0" smtClean="0">
                <a:solidFill>
                  <a:schemeClr val="bg1"/>
                </a:solidFill>
              </a:rPr>
              <a:t>  ◆</a:t>
            </a:r>
            <a:r>
              <a:rPr lang="zh-TW" altLang="zh-TW" sz="3600" dirty="0" smtClean="0">
                <a:solidFill>
                  <a:schemeClr val="bg1"/>
                </a:solidFill>
              </a:rPr>
              <a:t>維基百科</a:t>
            </a:r>
            <a:r>
              <a:rPr lang="zh-TW" altLang="en-US" sz="3600" dirty="0" smtClean="0"/>
              <a:t>  </a:t>
            </a:r>
            <a:r>
              <a:rPr lang="zh-TW" altLang="en-US" sz="3600" dirty="0" smtClean="0">
                <a:solidFill>
                  <a:schemeClr val="bg1"/>
                </a:solidFill>
              </a:rPr>
              <a:t>◆</a:t>
            </a:r>
            <a:r>
              <a:rPr lang="zh-TW" altLang="zh-TW" sz="3600" smtClean="0">
                <a:solidFill>
                  <a:schemeClr val="bg1"/>
                </a:solidFill>
              </a:rPr>
              <a:t>研究報告</a:t>
            </a:r>
            <a:endParaRPr lang="zh-TW" altLang="zh-TW" sz="3600" dirty="0">
              <a:solidFill>
                <a:schemeClr val="bg1"/>
              </a:solidFill>
            </a:endParaRPr>
          </a:p>
        </p:txBody>
      </p:sp>
      <p:sp>
        <p:nvSpPr>
          <p:cNvPr id="40" name="文字方塊 39"/>
          <p:cNvSpPr txBox="1"/>
          <p:nvPr/>
        </p:nvSpPr>
        <p:spPr>
          <a:xfrm>
            <a:off x="17087753" y="25940844"/>
            <a:ext cx="14977664" cy="15604272"/>
          </a:xfrm>
          <a:prstGeom prst="rect">
            <a:avLst/>
          </a:prstGeom>
          <a:noFill/>
        </p:spPr>
        <p:txBody>
          <a:bodyPr wrap="square" rtlCol="0">
            <a:spAutoFit/>
          </a:bodyPr>
          <a:lstStyle/>
          <a:p>
            <a:pPr algn="just"/>
            <a:r>
              <a:rPr lang="zh-TW" altLang="en-US" sz="3600" dirty="0" smtClean="0">
                <a:solidFill>
                  <a:schemeClr val="bg1"/>
                </a:solidFill>
              </a:rPr>
              <a:t>        中國大陸</a:t>
            </a:r>
            <a:r>
              <a:rPr lang="zh-TW" altLang="en-US" sz="3600" dirty="0">
                <a:solidFill>
                  <a:schemeClr val="bg1"/>
                </a:solidFill>
              </a:rPr>
              <a:t>是臺灣第一大出口地區，其中的電子產業在臺灣總出口占比之中高達三成，是台灣出口主力產業，</a:t>
            </a:r>
            <a:r>
              <a:rPr lang="en-US" altLang="zh-TW" sz="3600" dirty="0">
                <a:solidFill>
                  <a:schemeClr val="bg1"/>
                </a:solidFill>
              </a:rPr>
              <a:t>104</a:t>
            </a:r>
            <a:r>
              <a:rPr lang="zh-TW" altLang="en-US" sz="3600" dirty="0">
                <a:solidFill>
                  <a:schemeClr val="bg1"/>
                </a:solidFill>
              </a:rPr>
              <a:t>年第一季在電子產品成長</a:t>
            </a:r>
            <a:r>
              <a:rPr lang="en-US" altLang="zh-TW" sz="3600" dirty="0">
                <a:solidFill>
                  <a:schemeClr val="bg1"/>
                </a:solidFill>
              </a:rPr>
              <a:t>5.5%</a:t>
            </a:r>
            <a:r>
              <a:rPr lang="zh-TW" altLang="en-US" sz="3600" dirty="0">
                <a:solidFill>
                  <a:schemeClr val="bg1"/>
                </a:solidFill>
              </a:rPr>
              <a:t>獨力支撐下，成為臺灣</a:t>
            </a:r>
            <a:r>
              <a:rPr lang="en-US" altLang="zh-TW" sz="3600" dirty="0">
                <a:solidFill>
                  <a:schemeClr val="bg1"/>
                </a:solidFill>
              </a:rPr>
              <a:t>104</a:t>
            </a:r>
            <a:r>
              <a:rPr lang="zh-TW" altLang="en-US" sz="3600" dirty="0">
                <a:solidFill>
                  <a:schemeClr val="bg1"/>
                </a:solidFill>
              </a:rPr>
              <a:t>年第一季經濟成長的主要動能產業，然而同期出口至中國大陸及香港的電子產品卻衰退</a:t>
            </a:r>
            <a:r>
              <a:rPr lang="en-US" altLang="zh-TW" sz="3600" dirty="0">
                <a:solidFill>
                  <a:schemeClr val="bg1"/>
                </a:solidFill>
              </a:rPr>
              <a:t>1.4%</a:t>
            </a:r>
            <a:r>
              <a:rPr lang="zh-TW" altLang="en-US" sz="3600" dirty="0">
                <a:solidFill>
                  <a:schemeClr val="bg1"/>
                </a:solidFill>
              </a:rPr>
              <a:t>。在臺灣出口至中國大陸的電子產品占比高達四成八的情況下，臺灣電子產業出口至中國大陸衰退情況需要加以重視</a:t>
            </a:r>
            <a:r>
              <a:rPr lang="zh-TW" altLang="en-US" sz="3600" dirty="0" smtClean="0">
                <a:solidFill>
                  <a:schemeClr val="bg1"/>
                </a:solidFill>
              </a:rPr>
              <a:t>。</a:t>
            </a:r>
            <a:endParaRPr lang="en-US" altLang="zh-TW" sz="3600" dirty="0" smtClean="0">
              <a:solidFill>
                <a:schemeClr val="bg1"/>
              </a:solidFill>
            </a:endParaRPr>
          </a:p>
          <a:p>
            <a:pPr algn="just"/>
            <a:r>
              <a:rPr lang="zh-TW" altLang="en-US" sz="3600" dirty="0" smtClean="0">
                <a:solidFill>
                  <a:schemeClr val="bg1"/>
                </a:solidFill>
              </a:rPr>
              <a:t>       從電子產業在兩岸發展的例子中，我們看到雖然電子產業不斷赴大陸投資，但並沒有因此減少台灣電機電子產業的發展。換言之，只要某一種產業在台灣有利基，則即使廠商赴大陸投資，但他們並不會放棄台灣的生產，反而他們會在兩岸之間分工，使兩岸間的產業貿易增加。</a:t>
            </a:r>
          </a:p>
          <a:p>
            <a:pPr algn="just"/>
            <a:r>
              <a:rPr lang="zh-TW" altLang="en-US" sz="3600" dirty="0" smtClean="0">
                <a:solidFill>
                  <a:schemeClr val="bg1"/>
                </a:solidFill>
              </a:rPr>
              <a:t>    但是，成衣、製鞋、玩具等傳統產業方面，台灣在勞動昂貴的情況下，已經不再具有生產這些產品的比較利益，因此，當這些廠商到大陸投資以後，就會使台灣的相關產業萎縮，甚至消失，這幾乎是不可避免的。</a:t>
            </a:r>
          </a:p>
          <a:p>
            <a:pPr algn="just"/>
            <a:r>
              <a:rPr lang="zh-TW" altLang="en-US" sz="3600" dirty="0" smtClean="0">
                <a:solidFill>
                  <a:schemeClr val="bg1"/>
                </a:solidFill>
              </a:rPr>
              <a:t>    或許也有人會擔心，因為台灣擁有的生產技術並非最先進的，因此台灣電子產業目前具有的優勢在未來不一定能持續存在，如此未來台灣的電機電子產業技術是否會被大陸追趕過去，從而使得台灣對大陸的重要性日漸消失，甚至長期下出現邊緣化的結果。</a:t>
            </a:r>
            <a:endParaRPr lang="en-US" altLang="zh-TW" sz="3600" dirty="0" smtClean="0">
              <a:solidFill>
                <a:schemeClr val="bg1"/>
              </a:solidFill>
            </a:endParaRPr>
          </a:p>
          <a:p>
            <a:pPr algn="just"/>
            <a:r>
              <a:rPr lang="en-US" altLang="zh-TW" sz="3600" dirty="0" smtClean="0">
                <a:solidFill>
                  <a:schemeClr val="bg1"/>
                </a:solidFill>
              </a:rPr>
              <a:t>    </a:t>
            </a:r>
            <a:r>
              <a:rPr lang="zh-TW" altLang="en-US" sz="3600" dirty="0" smtClean="0">
                <a:solidFill>
                  <a:schemeClr val="bg1"/>
                </a:solidFill>
              </a:rPr>
              <a:t>其實臺灣相對於其他積極發展高科技的新興工業國家而言，過去</a:t>
            </a:r>
            <a:r>
              <a:rPr lang="zh-TW" altLang="en-US" sz="3600" dirty="0">
                <a:solidFill>
                  <a:schemeClr val="bg1"/>
                </a:solidFill>
              </a:rPr>
              <a:t>二十年來的成就，確實令其他國家豔羨。因此在產業發展現實上，一方面須維持向上提升產業實力的攻勢，另一方面亦須面對更多新興工業國家，希望分享資源與機會的守勢。在攻勢方面，打破傳統格局的政策思維，協助產業界爭取全球資源；在守勢方面，以根留台灣為主軸，透過人才引進、改善國內應用環境等積極性作為，將台灣建設成為最具競爭力的文化科技國。</a:t>
            </a:r>
          </a:p>
          <a:p>
            <a:pPr algn="just"/>
            <a:r>
              <a:rPr lang="zh-TW" altLang="en-US" sz="3600" dirty="0">
                <a:solidFill>
                  <a:schemeClr val="bg1"/>
                </a:solidFill>
              </a:rPr>
              <a:t>    另外，在影響台灣長期發展的兩岸政策上，建議政府採取大規模開放產業界到大陸投資的積極作為，以分享中國大陸未來幾年在全球經貿體系中角色日重所形成的商機，並讓台商系統能夠繼續在亞太地區扮演關鍵性的角色</a:t>
            </a:r>
            <a:r>
              <a:rPr lang="zh-TW" altLang="en-US" sz="3600" dirty="0" smtClean="0">
                <a:solidFill>
                  <a:schemeClr val="bg1"/>
                </a:solidFill>
              </a:rPr>
              <a:t>。</a:t>
            </a:r>
            <a:endParaRPr lang="en-US" altLang="zh-TW" sz="3600" dirty="0">
              <a:solidFill>
                <a:schemeClr val="bg1"/>
              </a:solidFill>
            </a:endParaRPr>
          </a:p>
          <a:p>
            <a:endParaRPr lang="zh-TW" altLang="en-US" sz="3600" dirty="0">
              <a:solidFill>
                <a:schemeClr val="bg1"/>
              </a:solidFill>
            </a:endParaRPr>
          </a:p>
        </p:txBody>
      </p:sp>
      <p:graphicFrame>
        <p:nvGraphicFramePr>
          <p:cNvPr id="41" name="資料庫圖表 40"/>
          <p:cNvGraphicFramePr/>
          <p:nvPr>
            <p:extLst>
              <p:ext uri="{D42A27DB-BD31-4B8C-83A1-F6EECF244321}">
                <p14:modId xmlns:p14="http://schemas.microsoft.com/office/powerpoint/2010/main" val="3581815004"/>
              </p:ext>
            </p:extLst>
          </p:nvPr>
        </p:nvGraphicFramePr>
        <p:xfrm>
          <a:off x="1128257" y="18098359"/>
          <a:ext cx="14791409" cy="113352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7" name="文字方塊 46"/>
          <p:cNvSpPr txBox="1"/>
          <p:nvPr/>
        </p:nvSpPr>
        <p:spPr>
          <a:xfrm>
            <a:off x="1225408" y="25576292"/>
            <a:ext cx="14617624" cy="3416320"/>
          </a:xfrm>
          <a:prstGeom prst="rect">
            <a:avLst/>
          </a:prstGeom>
          <a:noFill/>
        </p:spPr>
        <p:txBody>
          <a:bodyPr wrap="square" rtlCol="0">
            <a:spAutoFit/>
          </a:bodyPr>
          <a:lstStyle/>
          <a:p>
            <a:pPr algn="just"/>
            <a:r>
              <a:rPr lang="en-US" altLang="zh-TW" sz="3600" dirty="0">
                <a:solidFill>
                  <a:schemeClr val="bg1"/>
                </a:solidFill>
              </a:rPr>
              <a:t>1</a:t>
            </a:r>
            <a:r>
              <a:rPr lang="en-US" altLang="zh-TW" sz="3600" dirty="0" smtClean="0">
                <a:solidFill>
                  <a:schemeClr val="bg1"/>
                </a:solidFill>
              </a:rPr>
              <a:t>.</a:t>
            </a:r>
            <a:r>
              <a:rPr lang="zh-TW" altLang="en-US" sz="3600" dirty="0" smtClean="0">
                <a:solidFill>
                  <a:schemeClr val="bg1"/>
                </a:solidFill>
              </a:rPr>
              <a:t>中國</a:t>
            </a:r>
            <a:r>
              <a:rPr lang="zh-TW" altLang="en-US" sz="3600" dirty="0">
                <a:solidFill>
                  <a:schemeClr val="bg1"/>
                </a:solidFill>
              </a:rPr>
              <a:t>紅色供應</a:t>
            </a:r>
            <a:r>
              <a:rPr lang="zh-TW" altLang="en-US" sz="3600" dirty="0" smtClean="0">
                <a:solidFill>
                  <a:schemeClr val="bg1"/>
                </a:solidFill>
              </a:rPr>
              <a:t>鏈。</a:t>
            </a:r>
            <a:endParaRPr lang="en-US" altLang="zh-TW" sz="3600" dirty="0" smtClean="0">
              <a:solidFill>
                <a:schemeClr val="bg1"/>
              </a:solidFill>
            </a:endParaRPr>
          </a:p>
          <a:p>
            <a:pPr algn="just"/>
            <a:r>
              <a:rPr lang="en-US" altLang="zh-TW" sz="3600" dirty="0">
                <a:solidFill>
                  <a:schemeClr val="bg1"/>
                </a:solidFill>
              </a:rPr>
              <a:t>2</a:t>
            </a:r>
            <a:r>
              <a:rPr lang="en-US" altLang="zh-TW" sz="3600" dirty="0" smtClean="0">
                <a:solidFill>
                  <a:schemeClr val="bg1"/>
                </a:solidFill>
              </a:rPr>
              <a:t>.</a:t>
            </a:r>
            <a:r>
              <a:rPr lang="zh-TW" altLang="en-US" sz="3600" dirty="0" smtClean="0">
                <a:solidFill>
                  <a:schemeClr val="bg1"/>
                </a:solidFill>
              </a:rPr>
              <a:t>中國</a:t>
            </a:r>
            <a:r>
              <a:rPr lang="zh-TW" altLang="en-US" sz="3600" dirty="0">
                <a:solidFill>
                  <a:schemeClr val="bg1"/>
                </a:solidFill>
              </a:rPr>
              <a:t>手機需求下跌，以及外銷不如</a:t>
            </a:r>
            <a:r>
              <a:rPr lang="zh-TW" altLang="en-US" sz="3600" dirty="0" smtClean="0">
                <a:solidFill>
                  <a:schemeClr val="bg1"/>
                </a:solidFill>
              </a:rPr>
              <a:t>預期。</a:t>
            </a:r>
            <a:endParaRPr lang="en-US" altLang="zh-TW" sz="3600" dirty="0" smtClean="0">
              <a:solidFill>
                <a:schemeClr val="bg1"/>
              </a:solidFill>
            </a:endParaRPr>
          </a:p>
          <a:p>
            <a:pPr algn="just"/>
            <a:r>
              <a:rPr lang="en-US" altLang="zh-TW" sz="3600" dirty="0">
                <a:solidFill>
                  <a:schemeClr val="bg1"/>
                </a:solidFill>
              </a:rPr>
              <a:t>3</a:t>
            </a:r>
            <a:r>
              <a:rPr lang="en-US" altLang="zh-TW" sz="3600" dirty="0" smtClean="0">
                <a:solidFill>
                  <a:schemeClr val="bg1"/>
                </a:solidFill>
              </a:rPr>
              <a:t>.</a:t>
            </a:r>
            <a:r>
              <a:rPr lang="zh-TW" altLang="en-US" sz="3600" dirty="0" smtClean="0">
                <a:solidFill>
                  <a:schemeClr val="bg1"/>
                </a:solidFill>
              </a:rPr>
              <a:t>台灣</a:t>
            </a:r>
            <a:r>
              <a:rPr lang="zh-TW" altLang="en-US" sz="3600" dirty="0">
                <a:solidFill>
                  <a:schemeClr val="bg1"/>
                </a:solidFill>
              </a:rPr>
              <a:t>出口產業僅半導體業最具競爭力，而面板惡性競爭風險較</a:t>
            </a:r>
            <a:r>
              <a:rPr lang="zh-TW" altLang="en-US" sz="3600" dirty="0" smtClean="0">
                <a:solidFill>
                  <a:schemeClr val="bg1"/>
                </a:solidFill>
              </a:rPr>
              <a:t>大。</a:t>
            </a:r>
            <a:endParaRPr lang="en-US" altLang="zh-TW" sz="3600" dirty="0" smtClean="0">
              <a:solidFill>
                <a:schemeClr val="bg1"/>
              </a:solidFill>
            </a:endParaRPr>
          </a:p>
          <a:p>
            <a:pPr algn="just"/>
            <a:r>
              <a:rPr lang="en-US" altLang="zh-TW" sz="3600" dirty="0">
                <a:solidFill>
                  <a:schemeClr val="bg1"/>
                </a:solidFill>
              </a:rPr>
              <a:t>4</a:t>
            </a:r>
            <a:r>
              <a:rPr lang="en-US" altLang="zh-TW" sz="3600" dirty="0" smtClean="0">
                <a:solidFill>
                  <a:schemeClr val="bg1"/>
                </a:solidFill>
              </a:rPr>
              <a:t>.</a:t>
            </a:r>
            <a:r>
              <a:rPr lang="zh-TW" altLang="en-US" sz="3600" dirty="0" smtClean="0">
                <a:solidFill>
                  <a:schemeClr val="bg1"/>
                </a:solidFill>
              </a:rPr>
              <a:t>受</a:t>
            </a:r>
            <a:r>
              <a:rPr lang="zh-TW" altLang="en-US" sz="3600" dirty="0">
                <a:solidFill>
                  <a:schemeClr val="bg1"/>
                </a:solidFill>
              </a:rPr>
              <a:t>中國</a:t>
            </a:r>
            <a:r>
              <a:rPr lang="zh-TW" altLang="en-US" sz="3600" dirty="0" smtClean="0">
                <a:solidFill>
                  <a:schemeClr val="bg1"/>
                </a:solidFill>
              </a:rPr>
              <a:t>大陸</a:t>
            </a:r>
            <a:r>
              <a:rPr lang="zh-TW" altLang="en-US" sz="3600" dirty="0">
                <a:solidFill>
                  <a:schemeClr val="bg1"/>
                </a:solidFill>
              </a:rPr>
              <a:t>進口替代及產業結構調整影響，台灣對其出口不易維持過去的</a:t>
            </a:r>
            <a:r>
              <a:rPr lang="zh-TW" altLang="en-US" sz="3600" dirty="0" smtClean="0">
                <a:solidFill>
                  <a:schemeClr val="bg1"/>
                </a:solidFill>
              </a:rPr>
              <a:t>高成長。</a:t>
            </a:r>
            <a:endParaRPr lang="en-US" altLang="zh-TW" sz="3600" dirty="0" smtClean="0">
              <a:solidFill>
                <a:schemeClr val="bg1"/>
              </a:solidFill>
            </a:endParaRPr>
          </a:p>
          <a:p>
            <a:pPr algn="just"/>
            <a:r>
              <a:rPr lang="en-US" altLang="zh-TW" sz="3600" dirty="0">
                <a:solidFill>
                  <a:schemeClr val="bg1"/>
                </a:solidFill>
              </a:rPr>
              <a:t>5</a:t>
            </a:r>
            <a:r>
              <a:rPr lang="en-US" altLang="zh-TW" sz="3600" dirty="0" smtClean="0">
                <a:solidFill>
                  <a:schemeClr val="bg1"/>
                </a:solidFill>
              </a:rPr>
              <a:t>.</a:t>
            </a:r>
            <a:r>
              <a:rPr lang="zh-TW" altLang="en-US" sz="3600" dirty="0" smtClean="0">
                <a:solidFill>
                  <a:schemeClr val="bg1"/>
                </a:solidFill>
              </a:rPr>
              <a:t>出口</a:t>
            </a:r>
            <a:r>
              <a:rPr lang="zh-TW" altLang="en-US" sz="3600" dirty="0">
                <a:solidFill>
                  <a:schemeClr val="bg1"/>
                </a:solidFill>
              </a:rPr>
              <a:t>高度集中於電子資通訊產品，受單一產業景氣榮枯影響</a:t>
            </a:r>
            <a:r>
              <a:rPr lang="zh-TW" altLang="en-US" sz="3600" dirty="0" smtClean="0">
                <a:solidFill>
                  <a:schemeClr val="bg1"/>
                </a:solidFill>
              </a:rPr>
              <a:t>大。</a:t>
            </a:r>
            <a:endParaRPr lang="zh-TW" altLang="en-US" sz="3600" dirty="0">
              <a:solidFill>
                <a:schemeClr val="bg1"/>
              </a:solidFill>
            </a:endParaRPr>
          </a:p>
        </p:txBody>
      </p:sp>
      <p:sp>
        <p:nvSpPr>
          <p:cNvPr id="48" name="文字方塊 47"/>
          <p:cNvSpPr txBox="1"/>
          <p:nvPr/>
        </p:nvSpPr>
        <p:spPr>
          <a:xfrm>
            <a:off x="1261412" y="22404395"/>
            <a:ext cx="14617624" cy="2308324"/>
          </a:xfrm>
          <a:prstGeom prst="rect">
            <a:avLst/>
          </a:prstGeom>
          <a:noFill/>
        </p:spPr>
        <p:txBody>
          <a:bodyPr wrap="square" rtlCol="0">
            <a:spAutoFit/>
          </a:bodyPr>
          <a:lstStyle/>
          <a:p>
            <a:pPr algn="just"/>
            <a:r>
              <a:rPr lang="en-US" altLang="zh-TW" sz="3600" dirty="0" smtClean="0">
                <a:solidFill>
                  <a:schemeClr val="bg1"/>
                </a:solidFill>
              </a:rPr>
              <a:t>1.</a:t>
            </a:r>
            <a:r>
              <a:rPr lang="zh-TW" altLang="en-US" sz="3600" dirty="0" smtClean="0">
                <a:solidFill>
                  <a:schemeClr val="bg1"/>
                </a:solidFill>
              </a:rPr>
              <a:t>電子</a:t>
            </a:r>
            <a:r>
              <a:rPr lang="zh-TW" altLang="en-US" sz="3600" dirty="0">
                <a:solidFill>
                  <a:schemeClr val="bg1"/>
                </a:solidFill>
              </a:rPr>
              <a:t>產品出口轉為負成長</a:t>
            </a:r>
            <a:r>
              <a:rPr lang="zh-TW" altLang="en-US" sz="3600" dirty="0" smtClean="0">
                <a:solidFill>
                  <a:schemeClr val="bg1"/>
                </a:solidFill>
              </a:rPr>
              <a:t>，</a:t>
            </a:r>
            <a:r>
              <a:rPr lang="zh-TW" altLang="en-US" sz="3600" dirty="0">
                <a:solidFill>
                  <a:schemeClr val="bg1"/>
                </a:solidFill>
              </a:rPr>
              <a:t>對</a:t>
            </a:r>
            <a:r>
              <a:rPr lang="zh-TW" altLang="en-US" sz="3600" dirty="0" smtClean="0">
                <a:solidFill>
                  <a:schemeClr val="bg1"/>
                </a:solidFill>
              </a:rPr>
              <a:t>臺灣</a:t>
            </a:r>
            <a:r>
              <a:rPr lang="zh-TW" altLang="en-US" sz="3600" dirty="0">
                <a:solidFill>
                  <a:schemeClr val="bg1"/>
                </a:solidFill>
              </a:rPr>
              <a:t>出口</a:t>
            </a:r>
            <a:r>
              <a:rPr lang="zh-TW" altLang="en-US" sz="3600" dirty="0" smtClean="0">
                <a:solidFill>
                  <a:schemeClr val="bg1"/>
                </a:solidFill>
              </a:rPr>
              <a:t>造成衝擊。</a:t>
            </a:r>
            <a:r>
              <a:rPr lang="en-US" altLang="zh-TW" sz="3600" dirty="0"/>
              <a:t>	</a:t>
            </a:r>
            <a:r>
              <a:rPr lang="zh-TW" altLang="en-US" sz="3600" dirty="0" smtClean="0"/>
              <a:t>電子</a:t>
            </a:r>
            <a:r>
              <a:rPr lang="en-US" altLang="zh-TW" sz="3600" dirty="0" smtClean="0"/>
              <a:t>2.</a:t>
            </a:r>
            <a:r>
              <a:rPr lang="zh-TW" altLang="en-US" sz="3600" b="1" dirty="0" smtClean="0">
                <a:solidFill>
                  <a:schemeClr val="bg1"/>
                </a:solidFill>
              </a:rPr>
              <a:t> </a:t>
            </a:r>
            <a:r>
              <a:rPr lang="en-US" altLang="zh-TW" sz="3600" dirty="0" smtClean="0">
                <a:solidFill>
                  <a:schemeClr val="bg1"/>
                </a:solidFill>
              </a:rPr>
              <a:t>2.</a:t>
            </a:r>
            <a:r>
              <a:rPr lang="zh-TW" altLang="en-US" sz="3600" dirty="0" smtClean="0">
                <a:solidFill>
                  <a:schemeClr val="bg1"/>
                </a:solidFill>
              </a:rPr>
              <a:t>礦</a:t>
            </a:r>
            <a:r>
              <a:rPr lang="zh-TW" altLang="en-US" sz="3600" dirty="0">
                <a:solidFill>
                  <a:schemeClr val="bg1"/>
                </a:solidFill>
              </a:rPr>
              <a:t>產品、化學品、塑橡膠及其製品出口明顯疲</a:t>
            </a:r>
            <a:r>
              <a:rPr lang="zh-TW" altLang="en-US" sz="3600" dirty="0" smtClean="0">
                <a:solidFill>
                  <a:schemeClr val="bg1"/>
                </a:solidFill>
              </a:rPr>
              <a:t>弱。</a:t>
            </a:r>
            <a:endParaRPr lang="en-US" altLang="zh-TW" sz="3600" dirty="0" smtClean="0">
              <a:solidFill>
                <a:schemeClr val="bg1"/>
              </a:solidFill>
            </a:endParaRPr>
          </a:p>
          <a:p>
            <a:pPr algn="just"/>
            <a:r>
              <a:rPr lang="en-US" altLang="zh-TW" sz="3600" dirty="0">
                <a:solidFill>
                  <a:schemeClr val="bg1"/>
                </a:solidFill>
              </a:rPr>
              <a:t>3</a:t>
            </a:r>
            <a:r>
              <a:rPr lang="en-US" altLang="zh-TW" sz="3600" dirty="0" smtClean="0">
                <a:solidFill>
                  <a:schemeClr val="bg1"/>
                </a:solidFill>
              </a:rPr>
              <a:t>.</a:t>
            </a:r>
            <a:r>
              <a:rPr lang="zh-TW" altLang="en-US" sz="3600" dirty="0" smtClean="0">
                <a:solidFill>
                  <a:schemeClr val="bg1"/>
                </a:solidFill>
              </a:rPr>
              <a:t>交通</a:t>
            </a:r>
            <a:r>
              <a:rPr lang="zh-TW" altLang="en-US" sz="3600" dirty="0">
                <a:solidFill>
                  <a:schemeClr val="bg1"/>
                </a:solidFill>
              </a:rPr>
              <a:t>運輸設備出口創新</a:t>
            </a:r>
            <a:r>
              <a:rPr lang="zh-TW" altLang="en-US" sz="3600" dirty="0" smtClean="0">
                <a:solidFill>
                  <a:schemeClr val="bg1"/>
                </a:solidFill>
              </a:rPr>
              <a:t>高。</a:t>
            </a:r>
            <a:endParaRPr lang="en-US" altLang="zh-TW" sz="3600" dirty="0" smtClean="0">
              <a:solidFill>
                <a:schemeClr val="bg1"/>
              </a:solidFill>
            </a:endParaRPr>
          </a:p>
          <a:p>
            <a:pPr algn="just"/>
            <a:r>
              <a:rPr lang="en-US" altLang="zh-TW" sz="3600" dirty="0">
                <a:solidFill>
                  <a:schemeClr val="bg1"/>
                </a:solidFill>
              </a:rPr>
              <a:t>4</a:t>
            </a:r>
            <a:r>
              <a:rPr lang="en-US" altLang="zh-TW" sz="3600" dirty="0" smtClean="0">
                <a:solidFill>
                  <a:schemeClr val="bg1"/>
                </a:solidFill>
              </a:rPr>
              <a:t>.</a:t>
            </a:r>
            <a:r>
              <a:rPr lang="zh-TW" altLang="en-US" sz="3600" dirty="0" smtClean="0">
                <a:solidFill>
                  <a:schemeClr val="bg1"/>
                </a:solidFill>
              </a:rPr>
              <a:t>機械</a:t>
            </a:r>
            <a:r>
              <a:rPr lang="zh-TW" altLang="en-US" sz="3600" dirty="0">
                <a:solidFill>
                  <a:schemeClr val="bg1"/>
                </a:solidFill>
              </a:rPr>
              <a:t>出口轉呈微幅</a:t>
            </a:r>
            <a:r>
              <a:rPr lang="zh-TW" altLang="en-US" sz="3600" dirty="0" smtClean="0">
                <a:solidFill>
                  <a:schemeClr val="bg1"/>
                </a:solidFill>
              </a:rPr>
              <a:t>衰退。</a:t>
            </a:r>
            <a:endParaRPr lang="zh-TW" altLang="en-US" sz="3600" dirty="0">
              <a:solidFill>
                <a:schemeClr val="bg1"/>
              </a:solidFill>
            </a:endParaRPr>
          </a:p>
        </p:txBody>
      </p:sp>
      <p:sp>
        <p:nvSpPr>
          <p:cNvPr id="49" name="文字方塊 48"/>
          <p:cNvSpPr txBox="1"/>
          <p:nvPr/>
        </p:nvSpPr>
        <p:spPr>
          <a:xfrm>
            <a:off x="1261412" y="18961998"/>
            <a:ext cx="14617624" cy="2862322"/>
          </a:xfrm>
          <a:prstGeom prst="rect">
            <a:avLst/>
          </a:prstGeom>
          <a:noFill/>
        </p:spPr>
        <p:txBody>
          <a:bodyPr wrap="square" rtlCol="0">
            <a:spAutoFit/>
          </a:bodyPr>
          <a:lstStyle/>
          <a:p>
            <a:pPr algn="just"/>
            <a:r>
              <a:rPr lang="zh-TW" altLang="en-US" sz="3600" dirty="0" smtClean="0">
                <a:solidFill>
                  <a:schemeClr val="bg1"/>
                </a:solidFill>
              </a:rPr>
              <a:t>       </a:t>
            </a:r>
            <a:r>
              <a:rPr lang="en-US" altLang="zh-TW" sz="3600" dirty="0">
                <a:solidFill>
                  <a:schemeClr val="bg1"/>
                </a:solidFill>
              </a:rPr>
              <a:t>104</a:t>
            </a:r>
            <a:r>
              <a:rPr lang="zh-TW" altLang="en-US" sz="3600" dirty="0">
                <a:solidFill>
                  <a:schemeClr val="bg1"/>
                </a:solidFill>
              </a:rPr>
              <a:t>年上半年出口</a:t>
            </a:r>
            <a:r>
              <a:rPr lang="en-US" altLang="zh-TW" sz="3600" dirty="0">
                <a:solidFill>
                  <a:schemeClr val="bg1"/>
                </a:solidFill>
              </a:rPr>
              <a:t>1,424.3</a:t>
            </a:r>
            <a:r>
              <a:rPr lang="zh-TW" altLang="en-US" sz="3600" dirty="0">
                <a:solidFill>
                  <a:schemeClr val="bg1"/>
                </a:solidFill>
              </a:rPr>
              <a:t>億美元，較上年同期減</a:t>
            </a:r>
            <a:r>
              <a:rPr lang="en-US" altLang="zh-TW" sz="3600" dirty="0">
                <a:solidFill>
                  <a:schemeClr val="bg1"/>
                </a:solidFill>
              </a:rPr>
              <a:t>7.1%</a:t>
            </a:r>
            <a:r>
              <a:rPr lang="zh-TW" altLang="en-US" sz="3600" dirty="0">
                <a:solidFill>
                  <a:schemeClr val="bg1"/>
                </a:solidFill>
              </a:rPr>
              <a:t>，其中第</a:t>
            </a:r>
            <a:r>
              <a:rPr lang="en-US" altLang="zh-TW" sz="3600" dirty="0">
                <a:solidFill>
                  <a:schemeClr val="bg1"/>
                </a:solidFill>
              </a:rPr>
              <a:t>1</a:t>
            </a:r>
            <a:r>
              <a:rPr lang="zh-TW" altLang="en-US" sz="3600" dirty="0">
                <a:solidFill>
                  <a:schemeClr val="bg1"/>
                </a:solidFill>
              </a:rPr>
              <a:t>季較上年同季衰退</a:t>
            </a:r>
            <a:r>
              <a:rPr lang="en-US" altLang="zh-TW" sz="3600" dirty="0">
                <a:solidFill>
                  <a:schemeClr val="bg1"/>
                </a:solidFill>
              </a:rPr>
              <a:t>4.2%</a:t>
            </a:r>
            <a:r>
              <a:rPr lang="zh-TW" altLang="en-US" sz="3600" dirty="0">
                <a:solidFill>
                  <a:schemeClr val="bg1"/>
                </a:solidFill>
              </a:rPr>
              <a:t>，第</a:t>
            </a:r>
            <a:r>
              <a:rPr lang="en-US" altLang="zh-TW" sz="3600" dirty="0">
                <a:solidFill>
                  <a:schemeClr val="bg1"/>
                </a:solidFill>
              </a:rPr>
              <a:t>2</a:t>
            </a:r>
            <a:r>
              <a:rPr lang="zh-TW" altLang="en-US" sz="3600" dirty="0">
                <a:solidFill>
                  <a:schemeClr val="bg1"/>
                </a:solidFill>
              </a:rPr>
              <a:t>季衰退幅度擴大為</a:t>
            </a:r>
            <a:r>
              <a:rPr lang="en-US" altLang="zh-TW" sz="3600" dirty="0">
                <a:solidFill>
                  <a:schemeClr val="bg1"/>
                </a:solidFill>
              </a:rPr>
              <a:t>9.8%</a:t>
            </a:r>
            <a:r>
              <a:rPr lang="zh-TW" altLang="en-US" sz="3600" dirty="0">
                <a:solidFill>
                  <a:schemeClr val="bg1"/>
                </a:solidFill>
              </a:rPr>
              <a:t>；進口亦由於出口引申需求疲弱與投資趨於保守影響，上半年進口</a:t>
            </a:r>
            <a:r>
              <a:rPr lang="en-US" altLang="zh-TW" sz="3600" dirty="0">
                <a:solidFill>
                  <a:schemeClr val="bg1"/>
                </a:solidFill>
              </a:rPr>
              <a:t>1,166.7</a:t>
            </a:r>
            <a:r>
              <a:rPr lang="zh-TW" altLang="en-US" sz="3600" dirty="0">
                <a:solidFill>
                  <a:schemeClr val="bg1"/>
                </a:solidFill>
              </a:rPr>
              <a:t>億美元，較上年同期減</a:t>
            </a:r>
            <a:r>
              <a:rPr lang="en-US" altLang="zh-TW" sz="3600" dirty="0">
                <a:solidFill>
                  <a:schemeClr val="bg1"/>
                </a:solidFill>
              </a:rPr>
              <a:t>14.9%</a:t>
            </a:r>
            <a:r>
              <a:rPr lang="zh-TW" altLang="en-US" sz="3600" dirty="0">
                <a:solidFill>
                  <a:schemeClr val="bg1"/>
                </a:solidFill>
              </a:rPr>
              <a:t>，第</a:t>
            </a:r>
            <a:r>
              <a:rPr lang="en-US" altLang="zh-TW" sz="3600" dirty="0">
                <a:solidFill>
                  <a:schemeClr val="bg1"/>
                </a:solidFill>
              </a:rPr>
              <a:t>1</a:t>
            </a:r>
            <a:r>
              <a:rPr lang="zh-TW" altLang="en-US" sz="3600" dirty="0">
                <a:solidFill>
                  <a:schemeClr val="bg1"/>
                </a:solidFill>
              </a:rPr>
              <a:t>季衰退</a:t>
            </a:r>
            <a:r>
              <a:rPr lang="en-US" altLang="zh-TW" sz="3600" dirty="0">
                <a:solidFill>
                  <a:schemeClr val="bg1"/>
                </a:solidFill>
              </a:rPr>
              <a:t>15.0%</a:t>
            </a:r>
            <a:r>
              <a:rPr lang="zh-TW" altLang="en-US" sz="3600" dirty="0">
                <a:solidFill>
                  <a:schemeClr val="bg1"/>
                </a:solidFill>
              </a:rPr>
              <a:t>，第</a:t>
            </a:r>
            <a:r>
              <a:rPr lang="en-US" altLang="zh-TW" sz="3600" dirty="0">
                <a:solidFill>
                  <a:schemeClr val="bg1"/>
                </a:solidFill>
              </a:rPr>
              <a:t>2</a:t>
            </a:r>
            <a:r>
              <a:rPr lang="zh-TW" altLang="en-US" sz="3600" dirty="0">
                <a:solidFill>
                  <a:schemeClr val="bg1"/>
                </a:solidFill>
              </a:rPr>
              <a:t>季衰退</a:t>
            </a:r>
            <a:r>
              <a:rPr lang="en-US" altLang="zh-TW" sz="3600" dirty="0">
                <a:solidFill>
                  <a:schemeClr val="bg1"/>
                </a:solidFill>
              </a:rPr>
              <a:t>14.9%</a:t>
            </a:r>
            <a:r>
              <a:rPr lang="zh-TW" altLang="en-US" sz="3600" dirty="0">
                <a:solidFill>
                  <a:schemeClr val="bg1"/>
                </a:solidFill>
              </a:rPr>
              <a:t>，貿易情勢續顯疲態；出進口相抵，上半年出超</a:t>
            </a:r>
            <a:r>
              <a:rPr lang="en-US" altLang="zh-TW" sz="3600" dirty="0">
                <a:solidFill>
                  <a:schemeClr val="bg1"/>
                </a:solidFill>
              </a:rPr>
              <a:t>257.6</a:t>
            </a:r>
            <a:r>
              <a:rPr lang="zh-TW" altLang="en-US" sz="3600" dirty="0">
                <a:solidFill>
                  <a:schemeClr val="bg1"/>
                </a:solidFill>
              </a:rPr>
              <a:t>億美元，較上年同期增</a:t>
            </a:r>
            <a:r>
              <a:rPr lang="en-US" altLang="zh-TW" sz="3600" dirty="0">
                <a:solidFill>
                  <a:schemeClr val="bg1"/>
                </a:solidFill>
              </a:rPr>
              <a:t>95.5</a:t>
            </a:r>
            <a:r>
              <a:rPr lang="zh-TW" altLang="en-US" sz="3600" dirty="0">
                <a:solidFill>
                  <a:schemeClr val="bg1"/>
                </a:solidFill>
              </a:rPr>
              <a:t>億美元。</a:t>
            </a:r>
            <a:endParaRPr lang="zh-TW" alt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離子">
  <a:themeElements>
    <a:clrScheme name="離子">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離子">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離子">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774</TotalTime>
  <Words>1884</Words>
  <Application>Microsoft Office PowerPoint</Application>
  <PresentationFormat>自訂</PresentationFormat>
  <Paragraphs>56</Paragraphs>
  <Slides>1</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vt:i4>
      </vt:variant>
    </vt:vector>
  </HeadingPairs>
  <TitlesOfParts>
    <vt:vector size="7" baseType="lpstr">
      <vt:lpstr>文鼎粗圓</vt:lpstr>
      <vt:lpstr>新細明體</vt:lpstr>
      <vt:lpstr>Arial</vt:lpstr>
      <vt:lpstr>Century Gothic</vt:lpstr>
      <vt:lpstr>Wingdings 3</vt:lpstr>
      <vt:lpstr>離子</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高小為</dc:creator>
  <cp:lastModifiedBy>真理大學全校授權用</cp:lastModifiedBy>
  <cp:revision>38</cp:revision>
  <dcterms:created xsi:type="dcterms:W3CDTF">2016-05-09T15:36:56Z</dcterms:created>
  <dcterms:modified xsi:type="dcterms:W3CDTF">2016-05-17T05:36:49Z</dcterms:modified>
</cp:coreProperties>
</file>