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BAB"/>
    <a:srgbClr val="F19E90"/>
    <a:srgbClr val="FFECC5"/>
    <a:srgbClr val="D80057"/>
    <a:srgbClr val="EAEAEA"/>
    <a:srgbClr val="FFFFB3"/>
    <a:srgbClr val="FFFFD1"/>
    <a:srgbClr val="FFFF99"/>
    <a:srgbClr val="FEFDC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3186" y="9654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4E8C-2BBC-4E2E-A5A7-76FE12A6F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327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63E1-1284-4F33-8419-E9875655F8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1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9A93-4469-4EE3-A6C2-540D2017A1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90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454E-DB9E-4C2F-B07B-3CFB7CADE6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80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8E9E-EE22-4D75-8FC9-E5C7BF2BC5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66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41F5-3AA7-4A9A-A8F9-1F2D477AEC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52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5A91-20EE-4F09-98E0-CDAD468FC8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50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50A47-0E65-4434-9209-0F301A3534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8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58CE-2BD0-49F2-A37B-7AFA67825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630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ADFA-F5EB-44D7-931F-12AE7A8902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4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8AFD-651F-4ACB-BE55-26B8D785B8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99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 smtClean="0">
                <a:ea typeface="新細明體" charset="-120"/>
              </a:defRPr>
            </a:lvl1pPr>
          </a:lstStyle>
          <a:p>
            <a:pPr>
              <a:defRPr/>
            </a:pPr>
            <a:fld id="{69F42A53-4E70-46D2-8DFC-CAAFEE2D82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9pPr>
    </p:titleStyle>
    <p:bodyStyle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2908875" cy="424548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60020" tIns="80010" rIns="160020" bIns="80010" anchor="ctr"/>
          <a:lstStyle/>
          <a:p>
            <a:pPr algn="ctr"/>
            <a:r>
              <a:rPr lang="en-US" altLang="zh-TW" sz="9600" b="1" cap="small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蘋果V.S三星</a:t>
            </a:r>
            <a:r>
              <a:rPr lang="en-US" altLang="zh-TW" sz="9600" b="1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9600" b="1" cap="small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誰領先鋒</a:t>
            </a:r>
            <a:r>
              <a:rPr lang="en-US" altLang="zh-TW" sz="9600" b="1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zh-TW" sz="9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389438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王思潔、李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翊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維、潘宜庭、范嘉芝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389438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真理大學經濟系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2367200"/>
            <a:ext cx="32908875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612775" y="4876800"/>
            <a:ext cx="15084425" cy="10985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壹、前言</a:t>
            </a:r>
            <a:endParaRPr lang="zh-TW" altLang="en-US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612775" y="10256939"/>
            <a:ext cx="15084425" cy="1096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蘋果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V.S 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三星</a:t>
            </a:r>
            <a:endParaRPr lang="en-US" altLang="zh-TW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17129821" y="21881187"/>
            <a:ext cx="15084425" cy="10969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612775" y="5824956"/>
            <a:ext cx="14998275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dirty="0" smtClean="0">
                <a:ea typeface="新細明體" charset="-120"/>
              </a:rPr>
              <a:t>　　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意指資訊（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Computer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）、通訊（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Communication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）、消費性電子（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Consumer Electronics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）的結合。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年代後期，因為網際網路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(Internet)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的快速發展，所以產生了一種結合資訊、通訊、資訊電子的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技術產品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這個名詞是隨著半導體技術，尤其是單晶片系統（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System-on-a-chip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SOC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）的進步而出現的全新名詞，被視為後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PC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時代（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Post-PC Era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）的主流，走向產品低價格、大量生產、低成本、整合性高，重視個人化及多樣化的趨勢發展。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612775" y="14071223"/>
            <a:ext cx="1501351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dirty="0"/>
              <a:t>　</a:t>
            </a:r>
            <a:endParaRPr lang="en-US" altLang="zh-TW" dirty="0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7158396" y="8430839"/>
            <a:ext cx="15084425" cy="10985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5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IPhone 5S V.S Samsung Galaxy S4</a:t>
            </a: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17211815" y="33109750"/>
            <a:ext cx="14865433" cy="585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72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蘋果和三星產品多樣，從中選擇手機來做比較。使用年齡層兩者皆差異不大，市佔率三星高於蘋果，因為行銷方向三星偏向平價，蘋果則是走潮流精品。產品產地分別是從韓國本地與大陸組裝，三星的硬體來源產量穩定，蘋果則會有搶單的情況。三星出新產品的頻率略高於蘋果，前者評價不如預期，後者評價下滑。</a:t>
            </a:r>
          </a:p>
          <a:p>
            <a:pPr indent="4572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蘋果有優秀的系統，但是三星系統的自由性創造了更大的商機，網羅到的消費者較大，就長期來看三星的品牌是穩定持續成長，蘋果則是小幅下滑的趨勢，所以較看好三星的成長，直接反映在市佔率和銷售量，若蘋果找出解決的策略，就能拉回產品評價，誰優於誰還很難說。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17102320" y="38951442"/>
            <a:ext cx="15084425" cy="10985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伍、資料</a:t>
            </a:r>
            <a:r>
              <a:rPr lang="zh-TW" altLang="en-US" sz="5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來源</a:t>
            </a:r>
            <a:endParaRPr lang="en-US" altLang="zh-TW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17211815" y="39995475"/>
            <a:ext cx="14977585" cy="293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 anchor="ctr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1.Yahoo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財經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2.Apple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官方網站 </a:t>
            </a:r>
          </a:p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中華電信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－認識電信 </a:t>
            </a:r>
          </a:p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4.Engadget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iPhone 5s </a:t>
            </a:r>
          </a:p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5.Teardown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台灣三星電子　官方網站 </a:t>
            </a:r>
          </a:p>
          <a:p>
            <a:pPr eaLnBrk="1" hangingPunct="1">
              <a:spcBef>
                <a:spcPts val="0"/>
              </a:spcBef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6.iPhone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0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hTC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Samsung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行銷策略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34833"/>
              </p:ext>
            </p:extLst>
          </p:nvPr>
        </p:nvGraphicFramePr>
        <p:xfrm>
          <a:off x="504801" y="11759740"/>
          <a:ext cx="15229461" cy="13183237"/>
        </p:xfrm>
        <a:graphic>
          <a:graphicData uri="http://schemas.openxmlformats.org/drawingml/2006/table">
            <a:tbl>
              <a:tblPr firstRow="1" firstCol="1" bandRow="1"/>
              <a:tblGrid>
                <a:gridCol w="2326808"/>
                <a:gridCol w="3852694"/>
                <a:gridCol w="4483644"/>
                <a:gridCol w="4566315"/>
              </a:tblGrid>
              <a:tr h="1096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產業別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10235" indent="-610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　</a:t>
                      </a:r>
                      <a:r>
                        <a:rPr lang="zh-TW" altLang="en-US" sz="36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Apple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B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　</a:t>
                      </a:r>
                      <a:r>
                        <a:rPr 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Samsung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B">
                        <a:alpha val="60000"/>
                      </a:srgbClr>
                    </a:solidFill>
                  </a:tcPr>
                </a:tc>
              </a:tr>
              <a:tr h="5960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市佔率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12.1%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32.1%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8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產品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iPhone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3G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3GS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4S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5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5C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5S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Samsung Galaxy S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 II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 III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S4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…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876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上下游廠商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顯示器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夏普、日本顯示器公司、樂金顯示器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r>
                        <a:rPr lang="en-US" sz="3000" baseline="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Exynos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處理器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相機模組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SONY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觸控屏幕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美國博通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Wi-Fi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Chipworks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公司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美國博通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電源管理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美國高通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處理器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Apple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設計，三星製造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8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記憶體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南韓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SK Hynix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、三星、日本</a:t>
                      </a:r>
                      <a:r>
                        <a:rPr lang="en-US" sz="3000" baseline="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Elpida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三星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0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行銷策略</a:t>
                      </a:r>
                      <a:endParaRPr lang="zh-TW" sz="3000" b="1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1.</a:t>
                      </a: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產品規格絕不完整公布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2.</a:t>
                      </a: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軟硬體嚴格堅持與要求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3.</a:t>
                      </a: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塑造產品精品形象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4. </a:t>
                      </a: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周邊規格綁定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1.</a:t>
                      </a:r>
                      <a:r>
                        <a:rPr lang="zh-TW" altLang="en-US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鉅額行銷費用預算</a:t>
                      </a:r>
                      <a: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/>
                      </a:r>
                      <a:b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</a:br>
                      <a:r>
                        <a:rPr lang="zh-TW" altLang="en-US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2.</a:t>
                      </a:r>
                      <a:r>
                        <a:rPr lang="zh-TW" altLang="en-US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品牌定位明確 </a:t>
                      </a:r>
                      <a: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/>
                      </a:r>
                      <a:b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</a:br>
                      <a:r>
                        <a:rPr lang="en-US" altLang="zh-TW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3.</a:t>
                      </a:r>
                      <a:r>
                        <a:rPr lang="zh-TW" altLang="en-US" sz="3000" u="none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販售通路的控制與利誘</a:t>
                      </a:r>
                      <a:endParaRPr lang="zh-TW" sz="3000" u="none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8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行銷方向</a:t>
                      </a:r>
                      <a:endParaRPr lang="zh-TW" sz="3000" b="1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潮流精品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平價實用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" name="圖片 4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2632" y1="20667" x2="68900" y2="11333"/>
                        <a14:foregroundMark x1="72249" y1="11333" x2="68900" y2="20667"/>
                        <a14:foregroundMark x1="72249" y1="21667" x2="62201" y2="28667"/>
                        <a14:foregroundMark x1="65550" y1="30667" x2="87081" y2="30667"/>
                        <a14:foregroundMark x1="83732" y1="30667" x2="91866" y2="37667"/>
                        <a14:foregroundMark x1="91866" y1="37667" x2="80383" y2="50333"/>
                        <a14:foregroundMark x1="78469" y1="53667" x2="89952" y2="67333"/>
                        <a14:foregroundMark x1="89952" y1="67333" x2="91866" y2="69667"/>
                        <a14:foregroundMark x1="91866" y1="69667" x2="83732" y2="81000"/>
                        <a14:foregroundMark x1="83732" y1="81000" x2="72249" y2="88000"/>
                        <a14:foregroundMark x1="75598" y1="88000" x2="50718" y2="85667"/>
                        <a14:foregroundMark x1="50718" y1="85667" x2="27751" y2="85667"/>
                        <a14:foregroundMark x1="29665" y1="90333" x2="12919" y2="69667"/>
                        <a14:foregroundMark x1="14833" y1="76667" x2="6699" y2="51333"/>
                        <a14:foregroundMark x1="8134" y1="53667" x2="12919" y2="35333"/>
                        <a14:foregroundMark x1="12919" y1="35333" x2="29665" y2="27333"/>
                        <a14:foregroundMark x1="24402" y1="30667" x2="47368" y2="30667"/>
                        <a14:foregroundMark x1="47368" y1="30667" x2="55502" y2="1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11631852"/>
            <a:ext cx="1066800" cy="1276031"/>
          </a:xfrm>
          <a:prstGeom prst="rect">
            <a:avLst/>
          </a:prstGeom>
        </p:spPr>
      </p:pic>
      <p:pic>
        <p:nvPicPr>
          <p:cNvPr id="45" name="圖片 4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0" r="100000">
                        <a14:foregroundMark x1="14667" y1="38667" x2="63111" y2="24000"/>
                        <a14:foregroundMark x1="64444" y1="24000" x2="88889" y2="27556"/>
                        <a14:foregroundMark x1="87111" y1="24000" x2="98222" y2="36889"/>
                        <a14:foregroundMark x1="98222" y1="36889" x2="96889" y2="46667"/>
                        <a14:foregroundMark x1="96889" y1="48444" x2="67556" y2="64444"/>
                        <a14:foregroundMark x1="67556" y1="61333" x2="41778" y2="69333"/>
                        <a14:foregroundMark x1="41778" y1="69333" x2="19556" y2="69333"/>
                        <a14:foregroundMark x1="19556" y1="69333" x2="3111" y2="63111"/>
                        <a14:foregroundMark x1="6667" y1="67556" x2="0" y2="56444"/>
                        <a14:foregroundMark x1="0" y1="61333" x2="11111" y2="40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0" y="11930718"/>
            <a:ext cx="1834090" cy="975242"/>
          </a:xfrm>
          <a:prstGeom prst="rect">
            <a:avLst/>
          </a:prstGeom>
        </p:spPr>
      </p:pic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15146"/>
              </p:ext>
            </p:extLst>
          </p:nvPr>
        </p:nvGraphicFramePr>
        <p:xfrm>
          <a:off x="17158396" y="9679783"/>
          <a:ext cx="14972923" cy="12010406"/>
        </p:xfrm>
        <a:graphic>
          <a:graphicData uri="http://schemas.openxmlformats.org/drawingml/2006/table">
            <a:tbl>
              <a:tblPr firstRow="1" firstCol="1" bandRow="1"/>
              <a:tblGrid>
                <a:gridCol w="2619755"/>
                <a:gridCol w="6176584"/>
                <a:gridCol w="6176584"/>
              </a:tblGrid>
              <a:tr h="1436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項目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marL="610235" indent="-610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　</a:t>
                      </a:r>
                      <a:r>
                        <a:rPr lang="zh-TW" alt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　　　</a:t>
                      </a:r>
                      <a:r>
                        <a:rPr 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IPhone 5S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9E9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sz="3000" b="1" baseline="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Samsung Galaxy S4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9E90">
                        <a:alpha val="20000"/>
                      </a:srgbClr>
                    </a:solidFill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價格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199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～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399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美元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199.99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249.99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美元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顏色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銀、金、太空灰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白、黑、粉、紫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marL="914400" indent="-914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重量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112 g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130g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厚度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7.6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mm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7.9</a:t>
                      </a: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mm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螢幕尺寸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吋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Retina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顯示器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5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吋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螢幕解析度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1136*640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1920 x 1080 (Full HD, 441 ppi)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容量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16/32/64GB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16/32GB(</a:t>
                      </a:r>
                      <a:r>
                        <a:rPr lang="zh-TW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可支援外接記憶體</a:t>
                      </a: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MicroSD</a:t>
                      </a:r>
                      <a:r>
                        <a:rPr lang="zh-TW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最高至</a:t>
                      </a: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64 GB)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相機鏡頭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前鏡頭：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120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萬像素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後鏡頭：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800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萬像素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前鏡頭：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200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萬像素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後鏡頭：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1300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萬像素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光圈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ƒ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/2.2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ƒ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/2.2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晶片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A7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處理器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(64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位元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M7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動作感應協同處理器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雙四核心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(1.6 GHz 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四核心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+ 1.2 GHz </a:t>
                      </a: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四核心</a:t>
                      </a: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電池容量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1560mAh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可續航</a:t>
                      </a:r>
                      <a:r>
                        <a:rPr lang="en-US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8-10</a:t>
                      </a:r>
                      <a:r>
                        <a:rPr lang="zh-TW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小時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2600mAh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可換電池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材質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鋁製外殼</a:t>
                      </a:r>
                      <a:endParaRPr lang="zh-TW" sz="3000" baseline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塑膠外殼</a:t>
                      </a:r>
                      <a:endParaRPr lang="zh-TW" sz="3000" baseline="0" dirty="0">
                        <a:solidFill>
                          <a:srgbClr val="41475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" name="圖片 50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2632" y1="20667" x2="68900" y2="11333"/>
                        <a14:foregroundMark x1="72249" y1="11333" x2="68900" y2="20667"/>
                        <a14:foregroundMark x1="72249" y1="21667" x2="62201" y2="28667"/>
                        <a14:foregroundMark x1="65550" y1="30667" x2="87081" y2="30667"/>
                        <a14:foregroundMark x1="83732" y1="30667" x2="91866" y2="37667"/>
                        <a14:foregroundMark x1="91866" y1="37667" x2="80383" y2="50333"/>
                        <a14:foregroundMark x1="78469" y1="53667" x2="89952" y2="67333"/>
                        <a14:foregroundMark x1="89952" y1="67333" x2="91866" y2="69667"/>
                        <a14:foregroundMark x1="91866" y1="69667" x2="83732" y2="81000"/>
                        <a14:foregroundMark x1="83732" y1="81000" x2="72249" y2="88000"/>
                        <a14:foregroundMark x1="75598" y1="88000" x2="50718" y2="85667"/>
                        <a14:foregroundMark x1="50718" y1="85667" x2="27751" y2="85667"/>
                        <a14:foregroundMark x1="29665" y1="90333" x2="12919" y2="69667"/>
                        <a14:foregroundMark x1="14833" y1="76667" x2="6699" y2="51333"/>
                        <a14:foregroundMark x1="8134" y1="53667" x2="12919" y2="35333"/>
                        <a14:foregroundMark x1="12919" y1="35333" x2="29665" y2="27333"/>
                        <a14:foregroundMark x1="24402" y1="30667" x2="47368" y2="30667"/>
                        <a14:foregroundMark x1="47368" y1="30667" x2="55502" y2="1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138" y="9679783"/>
            <a:ext cx="1066800" cy="1276031"/>
          </a:xfrm>
          <a:prstGeom prst="rect">
            <a:avLst/>
          </a:prstGeom>
        </p:spPr>
      </p:pic>
      <p:pic>
        <p:nvPicPr>
          <p:cNvPr id="52" name="圖片 51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0" r="100000">
                        <a14:foregroundMark x1="14667" y1="38667" x2="63111" y2="24000"/>
                        <a14:foregroundMark x1="64444" y1="24000" x2="88889" y2="27556"/>
                        <a14:foregroundMark x1="87111" y1="24000" x2="98222" y2="36889"/>
                        <a14:foregroundMark x1="98222" y1="36889" x2="96889" y2="46667"/>
                        <a14:foregroundMark x1="96889" y1="48444" x2="67556" y2="64444"/>
                        <a14:foregroundMark x1="67556" y1="61333" x2="41778" y2="69333"/>
                        <a14:foregroundMark x1="41778" y1="69333" x2="19556" y2="69333"/>
                        <a14:foregroundMark x1="19556" y1="69333" x2="3111" y2="63111"/>
                        <a14:foregroundMark x1="6667" y1="67556" x2="0" y2="56444"/>
                        <a14:foregroundMark x1="0" y1="61333" x2="11111" y2="40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8279" y="9832401"/>
            <a:ext cx="1834090" cy="97524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698209" y="28385899"/>
            <a:ext cx="15084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Apple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 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2013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年 股票走勢圖</a:t>
            </a:r>
            <a:endParaRPr lang="zh-TW" altLang="en-US" sz="5000" b="1" dirty="0">
              <a:latin typeface="標楷體" panose="03000509000000000000" pitchFamily="65" charset="-120"/>
              <a:ea typeface="標楷體" panose="03000509000000000000" pitchFamily="65" charset="-120"/>
              <a:cs typeface="Tahoma" panose="020B060403050404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6" y="29247673"/>
            <a:ext cx="15018041" cy="605289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08249" y="35173584"/>
            <a:ext cx="150180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Samsung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2103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股票走勢圖</a:t>
            </a:r>
            <a:endParaRPr lang="zh-TW" alt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09" y="36450084"/>
            <a:ext cx="15464213" cy="6101265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64866"/>
              </p:ext>
            </p:extLst>
          </p:nvPr>
        </p:nvGraphicFramePr>
        <p:xfrm>
          <a:off x="18192883" y="23839923"/>
          <a:ext cx="13185246" cy="9273468"/>
        </p:xfrm>
        <a:graphic>
          <a:graphicData uri="http://schemas.openxmlformats.org/drawingml/2006/table">
            <a:tbl>
              <a:tblPr firstRow="1" firstCol="1" bandRow="1"/>
              <a:tblGrid>
                <a:gridCol w="1088557"/>
                <a:gridCol w="5504066"/>
                <a:gridCol w="5504066"/>
                <a:gridCol w="1088557"/>
              </a:tblGrid>
              <a:tr h="777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優勢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(strength)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弱勢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(weakness)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51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操作系統強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營運模式受考驗</a:t>
                      </a:r>
                      <a:endParaRPr lang="zh-TW" sz="3000" baseline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開放式系統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無系統專利權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 dirty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機會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(opportunity)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威脅</a:t>
                      </a:r>
                      <a:r>
                        <a:rPr lang="en-US" sz="3000" b="1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(threat)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27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蘋果與營運商簽協議並占</a:t>
                      </a:r>
                      <a:r>
                        <a:rPr lang="zh-TW" sz="3000" baseline="0" dirty="0" smtClean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主導</a:t>
                      </a:r>
                      <a:r>
                        <a:rPr lang="zh-TW" alt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地位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獨特的外觀設計被模仿</a:t>
                      </a:r>
                      <a:endParaRPr lang="zh-TW" sz="3000" baseline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 dirty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 dirty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廣大平價市場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000" baseline="0" dirty="0"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標楷體"/>
                          <a:cs typeface="Times New Roman"/>
                        </a:rPr>
                        <a:t>其他品牌手機傑出</a:t>
                      </a:r>
                      <a:endParaRPr lang="zh-TW" sz="3000" baseline="0" dirty="0">
                        <a:solidFill>
                          <a:schemeClr val="tx1"/>
                        </a:solidFill>
                        <a:effectLst/>
                        <a:latin typeface="Century Schoolbook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0" baseline="0" dirty="0">
                        <a:solidFill>
                          <a:srgbClr val="414751"/>
                        </a:solidFill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5" name="圖片 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48" y="29337000"/>
            <a:ext cx="1036586" cy="148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圖片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048" y="31727392"/>
            <a:ext cx="991276" cy="114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圖片 3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944" y="29402040"/>
            <a:ext cx="991277" cy="142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圖片 3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4204" y="31703388"/>
            <a:ext cx="991275" cy="114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圖片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883" y="24942977"/>
            <a:ext cx="991276" cy="14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3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048" y="26835303"/>
            <a:ext cx="1039624" cy="119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圖片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3391" y="24942977"/>
            <a:ext cx="1069504" cy="153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4204" y="26835303"/>
            <a:ext cx="1039625" cy="119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0440467" y="22978149"/>
            <a:ext cx="8520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apple</a:t>
            </a:r>
            <a:r>
              <a:rPr kumimoji="1" lang="zh-TW" altLang="en-US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和</a:t>
            </a:r>
            <a:r>
              <a:rPr kumimoji="1" lang="en-US" altLang="zh-TW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Samsung</a:t>
            </a:r>
            <a:r>
              <a:rPr kumimoji="1" lang="zh-TW" altLang="en-US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手機</a:t>
            </a:r>
            <a:r>
              <a:rPr kumimoji="1" lang="en-US" altLang="zh-TW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SWOT</a:t>
            </a:r>
            <a:r>
              <a:rPr kumimoji="1" lang="zh-TW" altLang="en-US" sz="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分析</a:t>
            </a:r>
            <a:endParaRPr kumimoji="1" lang="zh-TW" altLang="en-US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17211815" y="4114273"/>
            <a:ext cx="14977585" cy="43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 anchor="ctr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7200"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近來蘋果的排名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下降，可以歸咎於過去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個月來，股價走勢不佳、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三星與其他強勢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對手的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競爭。蘋果股價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月底延續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數月以來的回升走勢，收盤漲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1.85%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至每股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556.07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美元，為今年來最高。蘋果自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月底以來已上漲四成，今年迄今漲幅則為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，顯示股價正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逐漸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回升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三星的業績蒸蒸日上，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GalaxyS4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的銷售如日中天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，已經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開始威脅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iPhone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的領導地位，七月初，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三星公佈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2013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年第二季財報，均未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達到預期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，前景不樂觀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。不過三星後來幾個月的股價有回升。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04889" y="24942977"/>
            <a:ext cx="14977585" cy="362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 anchor="ctr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7200"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目前三星市佔率明顯大於蘋果，產品皆是接續上一代，力求創新。相比較後可明顯看出三星的上下游廠商除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Wi-Fi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外，皆由本土廠商所生產。蘋果在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Steve Jobs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時期，藉著產品及品牌優勢成為智慧型手機的市場龍頭。</a:t>
            </a:r>
          </a:p>
          <a:p>
            <a:pPr indent="457200"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近年來三星急起直追，在許多廣告策略上模仿蘋果，再加上利用平價實用的消費者心理，與蘋果的潮流精品路線相對抗。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789</Words>
  <Application>Microsoft Office PowerPoint</Application>
  <PresentationFormat>自訂</PresentationFormat>
  <Paragraphs>121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Default Design</vt:lpstr>
      <vt:lpstr>PowerPoint 簡報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Tina</cp:lastModifiedBy>
  <cp:revision>81</cp:revision>
  <dcterms:created xsi:type="dcterms:W3CDTF">2004-07-27T20:30:49Z</dcterms:created>
  <dcterms:modified xsi:type="dcterms:W3CDTF">2013-12-09T12:08:13Z</dcterms:modified>
  <cp:category>scientific poster template</cp:category>
</cp:coreProperties>
</file>