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75"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2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__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__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zh-TW" altLang="en-US" sz="1200"/>
              <a:t>台灣歷年貨幣供給量</a:t>
            </a:r>
          </a:p>
        </c:rich>
      </c:tx>
      <c:layout/>
      <c:overlay val="0"/>
    </c:title>
    <c:autoTitleDeleted val="0"/>
    <c:plotArea>
      <c:layout>
        <c:manualLayout>
          <c:layoutTarget val="inner"/>
          <c:xMode val="edge"/>
          <c:yMode val="edge"/>
          <c:x val="0.17199238181869866"/>
          <c:y val="0.13669458692796235"/>
          <c:w val="0.64867411429167021"/>
          <c:h val="0.7530183727034121"/>
        </c:manualLayout>
      </c:layout>
      <c:lineChart>
        <c:grouping val="standard"/>
        <c:varyColors val="0"/>
        <c:ser>
          <c:idx val="1"/>
          <c:order val="0"/>
          <c:tx>
            <c:strRef>
              <c:f>工作表1!$G$3</c:f>
              <c:strCache>
                <c:ptCount val="1"/>
                <c:pt idx="0">
                  <c:v>M1A</c:v>
                </c:pt>
              </c:strCache>
            </c:strRef>
          </c:tx>
          <c:marker>
            <c:symbol val="square"/>
            <c:size val="4"/>
          </c:marker>
          <c:cat>
            <c:numRef>
              <c:f>工作表1!$A$4:$A$29</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工作表1!$G$4:$G$29</c:f>
              <c:numCache>
                <c:formatCode>General</c:formatCode>
                <c:ptCount val="26"/>
                <c:pt idx="0">
                  <c:v>6719</c:v>
                </c:pt>
                <c:pt idx="1">
                  <c:v>8880</c:v>
                </c:pt>
                <c:pt idx="2">
                  <c:v>10969</c:v>
                </c:pt>
                <c:pt idx="3">
                  <c:v>12935</c:v>
                </c:pt>
                <c:pt idx="4">
                  <c:v>11702</c:v>
                </c:pt>
                <c:pt idx="5">
                  <c:v>12474</c:v>
                </c:pt>
                <c:pt idx="6">
                  <c:v>13503</c:v>
                </c:pt>
                <c:pt idx="7">
                  <c:v>15256</c:v>
                </c:pt>
                <c:pt idx="8">
                  <c:v>16469</c:v>
                </c:pt>
                <c:pt idx="9">
                  <c:v>15727</c:v>
                </c:pt>
                <c:pt idx="10">
                  <c:v>16334</c:v>
                </c:pt>
                <c:pt idx="11">
                  <c:v>17109</c:v>
                </c:pt>
                <c:pt idx="12">
                  <c:v>17395</c:v>
                </c:pt>
                <c:pt idx="13">
                  <c:v>19694</c:v>
                </c:pt>
                <c:pt idx="14">
                  <c:v>19026</c:v>
                </c:pt>
                <c:pt idx="15">
                  <c:v>19187</c:v>
                </c:pt>
                <c:pt idx="16" formatCode="0">
                  <c:v>20905.129999999997</c:v>
                </c:pt>
                <c:pt idx="17" formatCode="0">
                  <c:v>25246.880000000001</c:v>
                </c:pt>
                <c:pt idx="18" formatCode="0">
                  <c:v>27779.1</c:v>
                </c:pt>
                <c:pt idx="19" formatCode="0">
                  <c:v>29831.120000000003</c:v>
                </c:pt>
                <c:pt idx="20" formatCode="0">
                  <c:v>30699.979999999996</c:v>
                </c:pt>
                <c:pt idx="21" formatCode="0">
                  <c:v>31566.41</c:v>
                </c:pt>
                <c:pt idx="22" formatCode="0">
                  <c:v>32222.980000000003</c:v>
                </c:pt>
                <c:pt idx="23" formatCode="0">
                  <c:v>39244.07</c:v>
                </c:pt>
                <c:pt idx="24" formatCode="0">
                  <c:v>42837.210000000006</c:v>
                </c:pt>
                <c:pt idx="25" formatCode="0">
                  <c:v>45291.619999999995</c:v>
                </c:pt>
              </c:numCache>
            </c:numRef>
          </c:val>
          <c:smooth val="0"/>
        </c:ser>
        <c:ser>
          <c:idx val="2"/>
          <c:order val="1"/>
          <c:tx>
            <c:strRef>
              <c:f>工作表1!$H$3</c:f>
              <c:strCache>
                <c:ptCount val="1"/>
                <c:pt idx="0">
                  <c:v>M1B</c:v>
                </c:pt>
              </c:strCache>
            </c:strRef>
          </c:tx>
          <c:marker>
            <c:symbol val="square"/>
            <c:size val="4"/>
          </c:marker>
          <c:cat>
            <c:numRef>
              <c:f>工作表1!$A$4:$A$29</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工作表1!$H$4:$H$29</c:f>
              <c:numCache>
                <c:formatCode>General</c:formatCode>
                <c:ptCount val="26"/>
                <c:pt idx="0">
                  <c:v>11349</c:v>
                </c:pt>
                <c:pt idx="1">
                  <c:v>15631</c:v>
                </c:pt>
                <c:pt idx="2">
                  <c:v>19452</c:v>
                </c:pt>
                <c:pt idx="3">
                  <c:v>20628</c:v>
                </c:pt>
                <c:pt idx="4">
                  <c:v>19256</c:v>
                </c:pt>
                <c:pt idx="5">
                  <c:v>21584</c:v>
                </c:pt>
                <c:pt idx="6">
                  <c:v>24258</c:v>
                </c:pt>
                <c:pt idx="7">
                  <c:v>27971</c:v>
                </c:pt>
                <c:pt idx="8">
                  <c:v>31393</c:v>
                </c:pt>
                <c:pt idx="9">
                  <c:v>31631</c:v>
                </c:pt>
                <c:pt idx="10">
                  <c:v>34261</c:v>
                </c:pt>
                <c:pt idx="11">
                  <c:v>37153</c:v>
                </c:pt>
                <c:pt idx="12">
                  <c:v>38548</c:v>
                </c:pt>
                <c:pt idx="13">
                  <c:v>45072</c:v>
                </c:pt>
                <c:pt idx="14">
                  <c:v>44921</c:v>
                </c:pt>
                <c:pt idx="15">
                  <c:v>50259</c:v>
                </c:pt>
                <c:pt idx="16" formatCode="0">
                  <c:v>54915.89</c:v>
                </c:pt>
                <c:pt idx="17" formatCode="0">
                  <c:v>65528.320000000007</c:v>
                </c:pt>
                <c:pt idx="18" formatCode="0">
                  <c:v>73680</c:v>
                </c:pt>
                <c:pt idx="19" formatCode="0">
                  <c:v>78711.48000000001</c:v>
                </c:pt>
                <c:pt idx="20" formatCode="0">
                  <c:v>82226.259999999995</c:v>
                </c:pt>
                <c:pt idx="21" formatCode="0">
                  <c:v>82199.77</c:v>
                </c:pt>
                <c:pt idx="22" formatCode="0">
                  <c:v>81537.040000000008</c:v>
                </c:pt>
                <c:pt idx="23" formatCode="0">
                  <c:v>105115.85999999999</c:v>
                </c:pt>
                <c:pt idx="24" formatCode="0">
                  <c:v>114571.26000000001</c:v>
                </c:pt>
                <c:pt idx="25" formatCode="0">
                  <c:v>118302.15999999999</c:v>
                </c:pt>
              </c:numCache>
            </c:numRef>
          </c:val>
          <c:smooth val="0"/>
        </c:ser>
        <c:ser>
          <c:idx val="3"/>
          <c:order val="2"/>
          <c:tx>
            <c:strRef>
              <c:f>工作表1!$I$3</c:f>
              <c:strCache>
                <c:ptCount val="1"/>
                <c:pt idx="0">
                  <c:v>M2</c:v>
                </c:pt>
              </c:strCache>
            </c:strRef>
          </c:tx>
          <c:marker>
            <c:symbol val="square"/>
            <c:size val="4"/>
          </c:marker>
          <c:cat>
            <c:numRef>
              <c:f>工作表1!$A$4:$A$29</c:f>
              <c:numCache>
                <c:formatCode>General</c:formatCode>
                <c:ptCount val="26"/>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numCache>
            </c:numRef>
          </c:cat>
          <c:val>
            <c:numRef>
              <c:f>工作表1!$I$4:$I$29</c:f>
              <c:numCache>
                <c:formatCode>General</c:formatCode>
                <c:ptCount val="26"/>
                <c:pt idx="0">
                  <c:v>31913</c:v>
                </c:pt>
                <c:pt idx="1">
                  <c:v>39255</c:v>
                </c:pt>
                <c:pt idx="2">
                  <c:v>47224</c:v>
                </c:pt>
                <c:pt idx="3">
                  <c:v>55894</c:v>
                </c:pt>
                <c:pt idx="4">
                  <c:v>62019</c:v>
                </c:pt>
                <c:pt idx="5">
                  <c:v>74030</c:v>
                </c:pt>
                <c:pt idx="6">
                  <c:v>88137</c:v>
                </c:pt>
                <c:pt idx="7">
                  <c:v>101702</c:v>
                </c:pt>
                <c:pt idx="8">
                  <c:v>117028</c:v>
                </c:pt>
                <c:pt idx="9">
                  <c:v>128054</c:v>
                </c:pt>
                <c:pt idx="10">
                  <c:v>139739</c:v>
                </c:pt>
                <c:pt idx="11">
                  <c:v>150944</c:v>
                </c:pt>
                <c:pt idx="12">
                  <c:v>163867</c:v>
                </c:pt>
                <c:pt idx="13">
                  <c:v>177450</c:v>
                </c:pt>
                <c:pt idx="14">
                  <c:v>188978</c:v>
                </c:pt>
                <c:pt idx="15">
                  <c:v>197125</c:v>
                </c:pt>
                <c:pt idx="16" formatCode="0">
                  <c:v>202104.86</c:v>
                </c:pt>
                <c:pt idx="17" formatCode="0">
                  <c:v>213582.77000000002</c:v>
                </c:pt>
                <c:pt idx="18" formatCode="0">
                  <c:v>228930.77</c:v>
                </c:pt>
                <c:pt idx="19" formatCode="0">
                  <c:v>244100.78</c:v>
                </c:pt>
                <c:pt idx="20" formatCode="0">
                  <c:v>256682.26</c:v>
                </c:pt>
                <c:pt idx="21" formatCode="0">
                  <c:v>258831.03999999998</c:v>
                </c:pt>
                <c:pt idx="22" formatCode="0">
                  <c:v>277504.78000000003</c:v>
                </c:pt>
                <c:pt idx="23" formatCode="0">
                  <c:v>293555.62</c:v>
                </c:pt>
                <c:pt idx="24" formatCode="0">
                  <c:v>309537.58999999997</c:v>
                </c:pt>
                <c:pt idx="25" formatCode="0">
                  <c:v>324519.2</c:v>
                </c:pt>
              </c:numCache>
            </c:numRef>
          </c:val>
          <c:smooth val="0"/>
        </c:ser>
        <c:dLbls>
          <c:showLegendKey val="0"/>
          <c:showVal val="0"/>
          <c:showCatName val="0"/>
          <c:showSerName val="0"/>
          <c:showPercent val="0"/>
          <c:showBubbleSize val="0"/>
        </c:dLbls>
        <c:marker val="1"/>
        <c:smooth val="0"/>
        <c:axId val="22053632"/>
        <c:axId val="22055552"/>
      </c:lineChart>
      <c:catAx>
        <c:axId val="22053632"/>
        <c:scaling>
          <c:orientation val="minMax"/>
        </c:scaling>
        <c:delete val="0"/>
        <c:axPos val="b"/>
        <c:title>
          <c:tx>
            <c:rich>
              <a:bodyPr/>
              <a:lstStyle/>
              <a:p>
                <a:pPr>
                  <a:defRPr/>
                </a:pPr>
                <a:r>
                  <a:rPr lang="zh-TW" altLang="en-US"/>
                  <a:t>年</a:t>
                </a:r>
              </a:p>
            </c:rich>
          </c:tx>
          <c:layout>
            <c:manualLayout>
              <c:xMode val="edge"/>
              <c:yMode val="edge"/>
              <c:x val="0.82837033457460418"/>
              <c:y val="0.89986159806538524"/>
            </c:manualLayout>
          </c:layout>
          <c:overlay val="0"/>
        </c:title>
        <c:numFmt formatCode="General" sourceLinked="1"/>
        <c:majorTickMark val="out"/>
        <c:minorTickMark val="none"/>
        <c:tickLblPos val="nextTo"/>
        <c:crossAx val="22055552"/>
        <c:crosses val="autoZero"/>
        <c:auto val="1"/>
        <c:lblAlgn val="ctr"/>
        <c:lblOffset val="100"/>
        <c:noMultiLvlLbl val="0"/>
      </c:catAx>
      <c:valAx>
        <c:axId val="22055552"/>
        <c:scaling>
          <c:orientation val="minMax"/>
        </c:scaling>
        <c:delete val="0"/>
        <c:axPos val="l"/>
        <c:majorGridlines/>
        <c:title>
          <c:tx>
            <c:rich>
              <a:bodyPr rot="0" vert="wordArtVertRtl"/>
              <a:lstStyle/>
              <a:p>
                <a:pPr>
                  <a:defRPr/>
                </a:pPr>
                <a:r>
                  <a:rPr lang="zh-TW" altLang="en-US"/>
                  <a:t>新台幣億元</a:t>
                </a:r>
              </a:p>
            </c:rich>
          </c:tx>
          <c:layout>
            <c:manualLayout>
              <c:xMode val="edge"/>
              <c:yMode val="edge"/>
              <c:x val="2.4144328529330947E-2"/>
              <c:y val="4.0094722484875361E-2"/>
            </c:manualLayout>
          </c:layout>
          <c:overlay val="0"/>
        </c:title>
        <c:numFmt formatCode="General" sourceLinked="1"/>
        <c:majorTickMark val="out"/>
        <c:minorTickMark val="none"/>
        <c:tickLblPos val="nextTo"/>
        <c:crossAx val="22053632"/>
        <c:crosses val="autoZero"/>
        <c:crossBetween val="midCat"/>
      </c:valAx>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zh-TW" altLang="en-US" sz="1200"/>
              <a:t>貨幣供給和物價關係</a:t>
            </a:r>
          </a:p>
        </c:rich>
      </c:tx>
      <c:layout>
        <c:manualLayout>
          <c:xMode val="edge"/>
          <c:yMode val="edge"/>
          <c:x val="0.7254151624548737"/>
          <c:y val="5.7859783639418551E-2"/>
        </c:manualLayout>
      </c:layout>
      <c:overlay val="1"/>
    </c:title>
    <c:autoTitleDeleted val="0"/>
    <c:plotArea>
      <c:layout>
        <c:manualLayout>
          <c:layoutTarget val="inner"/>
          <c:xMode val="edge"/>
          <c:yMode val="edge"/>
          <c:x val="0.12211213107618285"/>
          <c:y val="4.5011689122921895E-2"/>
          <c:w val="0.68621363711721794"/>
          <c:h val="0.91741502140882702"/>
        </c:manualLayout>
      </c:layout>
      <c:lineChart>
        <c:grouping val="standard"/>
        <c:varyColors val="0"/>
        <c:ser>
          <c:idx val="0"/>
          <c:order val="0"/>
          <c:tx>
            <c:v>M2成長率</c:v>
          </c:tx>
          <c:marker>
            <c:symbol val="square"/>
            <c:size val="4"/>
          </c:marker>
          <c:cat>
            <c:numRef>
              <c:f>工作表1!$A$4:$A$28</c:f>
              <c:numCache>
                <c:formatCode>General</c:formatCode>
                <c:ptCount val="25"/>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numCache>
            </c:numRef>
          </c:cat>
          <c:val>
            <c:numRef>
              <c:f>工作表1!$J$4:$J$29</c:f>
              <c:numCache>
                <c:formatCode>0.0%</c:formatCode>
                <c:ptCount val="26"/>
                <c:pt idx="0">
                  <c:v>0.23300000000000001</c:v>
                </c:pt>
                <c:pt idx="1">
                  <c:v>0.23006298373703507</c:v>
                </c:pt>
                <c:pt idx="2">
                  <c:v>0.20300598649853521</c:v>
                </c:pt>
                <c:pt idx="3">
                  <c:v>0.18359308826020668</c:v>
                </c:pt>
                <c:pt idx="4">
                  <c:v>0.10958242387376105</c:v>
                </c:pt>
                <c:pt idx="5">
                  <c:v>0.19366645705348362</c:v>
                </c:pt>
                <c:pt idx="6">
                  <c:v>0.19055788193975415</c:v>
                </c:pt>
                <c:pt idx="7">
                  <c:v>0.15390812031269502</c:v>
                </c:pt>
                <c:pt idx="8">
                  <c:v>0.15069516823661286</c:v>
                </c:pt>
                <c:pt idx="9">
                  <c:v>9.4216768636565612E-2</c:v>
                </c:pt>
                <c:pt idx="10">
                  <c:v>9.1250566167398128E-2</c:v>
                </c:pt>
                <c:pt idx="11">
                  <c:v>8.0185202413070075E-2</c:v>
                </c:pt>
                <c:pt idx="12">
                  <c:v>8.5614532541869834E-2</c:v>
                </c:pt>
                <c:pt idx="13">
                  <c:v>8.2890392818566277E-2</c:v>
                </c:pt>
                <c:pt idx="14">
                  <c:v>6.4964778810932655E-2</c:v>
                </c:pt>
                <c:pt idx="15">
                  <c:v>4.3110838298637939E-2</c:v>
                </c:pt>
                <c:pt idx="16">
                  <c:v>2.5262447685478685E-2</c:v>
                </c:pt>
                <c:pt idx="17">
                  <c:v>5.6791855475420205E-2</c:v>
                </c:pt>
                <c:pt idx="18">
                  <c:v>7.1859729134517589E-2</c:v>
                </c:pt>
                <c:pt idx="19">
                  <c:v>6.6264617901735143E-2</c:v>
                </c:pt>
                <c:pt idx="20">
                  <c:v>5.1542154023432499E-2</c:v>
                </c:pt>
                <c:pt idx="21">
                  <c:v>8.371361542476561E-3</c:v>
                </c:pt>
                <c:pt idx="22">
                  <c:v>7.2146447350364351E-2</c:v>
                </c:pt>
                <c:pt idx="23">
                  <c:v>5.7839868560101794E-2</c:v>
                </c:pt>
                <c:pt idx="24">
                  <c:v>5.4442732181383457E-2</c:v>
                </c:pt>
                <c:pt idx="25">
                  <c:v>4.8399969774268921E-2</c:v>
                </c:pt>
              </c:numCache>
            </c:numRef>
          </c:val>
          <c:smooth val="0"/>
        </c:ser>
        <c:ser>
          <c:idx val="1"/>
          <c:order val="1"/>
          <c:tx>
            <c:v>CPI成長率</c:v>
          </c:tx>
          <c:marker>
            <c:symbol val="square"/>
            <c:size val="4"/>
          </c:marker>
          <c:cat>
            <c:numRef>
              <c:f>工作表1!$A$4:$A$28</c:f>
              <c:numCache>
                <c:formatCode>General</c:formatCode>
                <c:ptCount val="25"/>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numCache>
            </c:numRef>
          </c:cat>
          <c:val>
            <c:numRef>
              <c:f>工作表1!$N$4:$N$29</c:f>
              <c:numCache>
                <c:formatCode>0.0%</c:formatCode>
                <c:ptCount val="26"/>
                <c:pt idx="0">
                  <c:v>2.6287798206959489E-2</c:v>
                </c:pt>
                <c:pt idx="1">
                  <c:v>1.9247853124074579E-2</c:v>
                </c:pt>
                <c:pt idx="2">
                  <c:v>1.1040092969203819E-2</c:v>
                </c:pt>
                <c:pt idx="3">
                  <c:v>3.1321839080459872E-2</c:v>
                </c:pt>
                <c:pt idx="4">
                  <c:v>4.5695179715798284E-2</c:v>
                </c:pt>
                <c:pt idx="5">
                  <c:v>3.8768984812150235E-2</c:v>
                </c:pt>
                <c:pt idx="6">
                  <c:v>3.4115685520071777E-2</c:v>
                </c:pt>
                <c:pt idx="7">
                  <c:v>4.6260697011038125E-2</c:v>
                </c:pt>
                <c:pt idx="8">
                  <c:v>2.6552868658131754E-2</c:v>
                </c:pt>
                <c:pt idx="9">
                  <c:v>4.5727482678983931E-2</c:v>
                </c:pt>
                <c:pt idx="10">
                  <c:v>2.5287102473498146E-2</c:v>
                </c:pt>
                <c:pt idx="11">
                  <c:v>2.5848142164782888E-3</c:v>
                </c:pt>
                <c:pt idx="12">
                  <c:v>2.1162316038242548E-2</c:v>
                </c:pt>
                <c:pt idx="13">
                  <c:v>1.4727540500736437E-3</c:v>
                </c:pt>
                <c:pt idx="14">
                  <c:v>1.649159663865539E-2</c:v>
                </c:pt>
                <c:pt idx="15">
                  <c:v>-1.6844063242740473E-2</c:v>
                </c:pt>
                <c:pt idx="16">
                  <c:v>7.5677948286735214E-3</c:v>
                </c:pt>
                <c:pt idx="17">
                  <c:v>-5.2159399123719128E-4</c:v>
                </c:pt>
                <c:pt idx="18">
                  <c:v>1.6177851998747491E-2</c:v>
                </c:pt>
                <c:pt idx="19">
                  <c:v>2.2082990961380503E-2</c:v>
                </c:pt>
                <c:pt idx="20">
                  <c:v>6.7329916591297523E-3</c:v>
                </c:pt>
                <c:pt idx="21">
                  <c:v>3.333998802156108E-2</c:v>
                </c:pt>
                <c:pt idx="22">
                  <c:v>1.2654559505409606E-2</c:v>
                </c:pt>
                <c:pt idx="23">
                  <c:v>-2.480206047887104E-3</c:v>
                </c:pt>
                <c:pt idx="24">
                  <c:v>1.2431863823276384E-2</c:v>
                </c:pt>
                <c:pt idx="25">
                  <c:v>2.0213469349201856E-2</c:v>
                </c:pt>
              </c:numCache>
            </c:numRef>
          </c:val>
          <c:smooth val="0"/>
        </c:ser>
        <c:dLbls>
          <c:showLegendKey val="0"/>
          <c:showVal val="0"/>
          <c:showCatName val="0"/>
          <c:showSerName val="0"/>
          <c:showPercent val="0"/>
          <c:showBubbleSize val="0"/>
        </c:dLbls>
        <c:marker val="1"/>
        <c:smooth val="0"/>
        <c:axId val="22268160"/>
        <c:axId val="22577536"/>
      </c:lineChart>
      <c:catAx>
        <c:axId val="22268160"/>
        <c:scaling>
          <c:orientation val="minMax"/>
        </c:scaling>
        <c:delete val="0"/>
        <c:axPos val="b"/>
        <c:title>
          <c:tx>
            <c:rich>
              <a:bodyPr/>
              <a:lstStyle/>
              <a:p>
                <a:pPr>
                  <a:defRPr/>
                </a:pPr>
                <a:r>
                  <a:rPr lang="zh-TW" altLang="en-US"/>
                  <a:t>年</a:t>
                </a:r>
              </a:p>
            </c:rich>
          </c:tx>
          <c:layout>
            <c:manualLayout>
              <c:xMode val="edge"/>
              <c:yMode val="edge"/>
              <c:x val="0.81413570596094265"/>
              <c:y val="0.82313571576120637"/>
            </c:manualLayout>
          </c:layout>
          <c:overlay val="0"/>
        </c:title>
        <c:numFmt formatCode="General" sourceLinked="1"/>
        <c:majorTickMark val="out"/>
        <c:minorTickMark val="none"/>
        <c:tickLblPos val="nextTo"/>
        <c:crossAx val="22577536"/>
        <c:crosses val="autoZero"/>
        <c:auto val="1"/>
        <c:lblAlgn val="ctr"/>
        <c:lblOffset val="100"/>
        <c:noMultiLvlLbl val="0"/>
      </c:catAx>
      <c:valAx>
        <c:axId val="22577536"/>
        <c:scaling>
          <c:orientation val="minMax"/>
        </c:scaling>
        <c:delete val="0"/>
        <c:axPos val="l"/>
        <c:majorGridlines/>
        <c:numFmt formatCode="0.0%" sourceLinked="1"/>
        <c:majorTickMark val="out"/>
        <c:minorTickMark val="none"/>
        <c:tickLblPos val="nextTo"/>
        <c:crossAx val="22268160"/>
        <c:crosses val="autoZero"/>
        <c:crossBetween val="midCat"/>
      </c:valAx>
    </c:plotArea>
    <c:legend>
      <c:legendPos val="r"/>
      <c:layout/>
      <c:overlay val="0"/>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Date Placeholder 29"/>
          <p:cNvSpPr>
            <a:spLocks noGrp="1"/>
          </p:cNvSpPr>
          <p:nvPr>
            <p:ph type="dt" sz="half" idx="10"/>
          </p:nvPr>
        </p:nvSpPr>
        <p:spPr/>
        <p:txBody>
          <a:bodyPr/>
          <a:lstStyle/>
          <a:p>
            <a:fld id="{5BBEAD13-0566-4C6C-97E7-55F17F24B09F}" type="datetimeFigureOut">
              <a:rPr lang="zh-TW" altLang="en-US" smtClean="0"/>
              <a:t>2012/4/28</a:t>
            </a:fld>
            <a:endParaRPr lang="zh-TW" altLang="en-US"/>
          </a:p>
        </p:txBody>
      </p:sp>
      <p:sp>
        <p:nvSpPr>
          <p:cNvPr id="19" name="Footer Placeholder 18"/>
          <p:cNvSpPr>
            <a:spLocks noGrp="1"/>
          </p:cNvSpPr>
          <p:nvPr>
            <p:ph type="ftr" sz="quarter" idx="11"/>
          </p:nvPr>
        </p:nvSpPr>
        <p:spPr/>
        <p:txBody>
          <a:bodyPr/>
          <a:lstStyle/>
          <a:p>
            <a:endParaRPr lang="zh-TW" altLang="en-US"/>
          </a:p>
        </p:txBody>
      </p:sp>
      <p:sp>
        <p:nvSpPr>
          <p:cNvPr id="27" name="Slide Number Placeholder 2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TW" altLang="en-US" smtClean="0"/>
              <a:t>按一下以編輯母片標題樣式</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Date Placeholder 3"/>
          <p:cNvSpPr>
            <a:spLocks noGrp="1"/>
          </p:cNvSpPr>
          <p:nvPr>
            <p:ph type="dt" sz="half" idx="10"/>
          </p:nvPr>
        </p:nvSpPr>
        <p:spPr/>
        <p:txBody>
          <a:bodyPr/>
          <a:lstStyle/>
          <a:p>
            <a:fld id="{5BBEAD13-0566-4C6C-97E7-55F17F24B09F}" type="datetimeFigureOut">
              <a:rPr lang="zh-TW" altLang="en-US" smtClean="0"/>
              <a:t>2012/4/28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Date Placeholder 3"/>
          <p:cNvSpPr>
            <a:spLocks noGrp="1"/>
          </p:cNvSpPr>
          <p:nvPr>
            <p:ph type="dt" sz="half" idx="10"/>
          </p:nvPr>
        </p:nvSpPr>
        <p:spPr/>
        <p:txBody>
          <a:bodyPr/>
          <a:lstStyle/>
          <a:p>
            <a:fld id="{5BBEAD13-0566-4C6C-97E7-55F17F24B09F}" type="datetimeFigureOut">
              <a:rPr lang="zh-TW" altLang="en-US" smtClean="0"/>
              <a:t>2012/4/28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TW" altLang="en-US" smtClean="0"/>
              <a:t>按一下以編輯母片標題樣式</a:t>
            </a:r>
            <a:endParaRPr kumimoji="0" lang="en-US"/>
          </a:p>
        </p:txBody>
      </p:sp>
      <p:sp>
        <p:nvSpPr>
          <p:cNvPr id="3" name="Content Placeholder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Date Placeholder 3"/>
          <p:cNvSpPr>
            <a:spLocks noGrp="1"/>
          </p:cNvSpPr>
          <p:nvPr>
            <p:ph type="dt" sz="half" idx="10"/>
          </p:nvPr>
        </p:nvSpPr>
        <p:spPr/>
        <p:txBody>
          <a:bodyPr/>
          <a:lstStyle/>
          <a:p>
            <a:fld id="{5BBEAD13-0566-4C6C-97E7-55F17F24B09F}" type="datetimeFigureOut">
              <a:rPr lang="zh-TW" altLang="en-US" smtClean="0"/>
              <a:t>2012/4/28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Date Placeholder 3"/>
          <p:cNvSpPr>
            <a:spLocks noGrp="1"/>
          </p:cNvSpPr>
          <p:nvPr>
            <p:ph type="dt" sz="half" idx="10"/>
          </p:nvPr>
        </p:nvSpPr>
        <p:spPr/>
        <p:txBody>
          <a:bodyPr/>
          <a:lstStyle/>
          <a:p>
            <a:fld id="{5BBEAD13-0566-4C6C-97E7-55F17F24B09F}" type="datetimeFigureOut">
              <a:rPr lang="zh-TW" altLang="en-US" smtClean="0"/>
              <a:t>2012/4/28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Date Placeholder 4"/>
          <p:cNvSpPr>
            <a:spLocks noGrp="1"/>
          </p:cNvSpPr>
          <p:nvPr>
            <p:ph type="dt" sz="half" idx="10"/>
          </p:nvPr>
        </p:nvSpPr>
        <p:spPr/>
        <p:txBody>
          <a:bodyPr/>
          <a:lstStyle/>
          <a:p>
            <a:fld id="{5BBEAD13-0566-4C6C-97E7-55F17F24B09F}" type="datetimeFigureOut">
              <a:rPr lang="zh-TW" altLang="en-US" smtClean="0"/>
              <a:t>2012/4/28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Date Placeholder 6"/>
          <p:cNvSpPr>
            <a:spLocks noGrp="1"/>
          </p:cNvSpPr>
          <p:nvPr>
            <p:ph type="dt" sz="half" idx="10"/>
          </p:nvPr>
        </p:nvSpPr>
        <p:spPr/>
        <p:txBody>
          <a:bodyPr/>
          <a:lstStyle/>
          <a:p>
            <a:fld id="{5BBEAD13-0566-4C6C-97E7-55F17F24B09F}" type="datetimeFigureOut">
              <a:rPr lang="zh-TW" altLang="en-US" smtClean="0"/>
              <a:t>2012/4/28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Date Placeholder 2"/>
          <p:cNvSpPr>
            <a:spLocks noGrp="1"/>
          </p:cNvSpPr>
          <p:nvPr>
            <p:ph type="dt" sz="half" idx="10"/>
          </p:nvPr>
        </p:nvSpPr>
        <p:spPr/>
        <p:txBody>
          <a:bodyPr/>
          <a:lstStyle/>
          <a:p>
            <a:fld id="{5BBEAD13-0566-4C6C-97E7-55F17F24B09F}" type="datetimeFigureOut">
              <a:rPr lang="zh-TW" altLang="en-US" smtClean="0"/>
              <a:t>2012/4/28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EAD13-0566-4C6C-97E7-55F17F24B09F}" type="datetimeFigureOut">
              <a:rPr lang="zh-TW" altLang="en-US" smtClean="0"/>
              <a:t>2012/4/28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Date Placeholder 4"/>
          <p:cNvSpPr>
            <a:spLocks noGrp="1"/>
          </p:cNvSpPr>
          <p:nvPr>
            <p:ph type="dt" sz="half" idx="10"/>
          </p:nvPr>
        </p:nvSpPr>
        <p:spPr/>
        <p:txBody>
          <a:bodyPr/>
          <a:lstStyle/>
          <a:p>
            <a:fld id="{5BBEAD13-0566-4C6C-97E7-55F17F24B09F}" type="datetimeFigureOut">
              <a:rPr lang="zh-TW" altLang="en-US" smtClean="0"/>
              <a:t>2012/4/28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Date Placeholder 4"/>
          <p:cNvSpPr>
            <a:spLocks noGrp="1"/>
          </p:cNvSpPr>
          <p:nvPr>
            <p:ph type="dt" sz="half" idx="10"/>
          </p:nvPr>
        </p:nvSpPr>
        <p:spPr/>
        <p:txBody>
          <a:bodyPr/>
          <a:lstStyle/>
          <a:p>
            <a:fld id="{5BBEAD13-0566-4C6C-97E7-55F17F24B09F}" type="datetimeFigureOut">
              <a:rPr lang="zh-TW" altLang="en-US" smtClean="0"/>
              <a:t>2012/4/28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a:xfrm>
            <a:off x="8077200" y="6356350"/>
            <a:ext cx="609600" cy="365125"/>
          </a:xfrm>
        </p:spPr>
        <p:txBody>
          <a:bodyPr/>
          <a:lstStyle/>
          <a:p>
            <a:fld id="{73DA0BB7-265A-403C-9275-D587AB510EDC}" type="slidenum">
              <a:rPr lang="zh-TW" altLang="en-US" smtClean="0"/>
              <a:t>‹#›</a:t>
            </a:fld>
            <a:endParaRPr lang="zh-TW"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EAD13-0566-4C6C-97E7-55F17F24B09F}" type="datetimeFigureOut">
              <a:rPr lang="zh-TW" altLang="en-US" smtClean="0"/>
              <a:t>2012/4/28</a:t>
            </a:fld>
            <a:endParaRPr lang="zh-TW"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DA0BB7-265A-403C-9275-D587AB510EDC}" type="slidenum">
              <a:rPr lang="zh-TW" altLang="en-US" smtClean="0"/>
              <a:t>‹#›</a:t>
            </a:fld>
            <a:endParaRPr lang="zh-TW"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bc.gov.tw/mp1.html" TargetMode="External"/><Relationship Id="rId2" Type="http://schemas.openxmlformats.org/officeDocument/2006/relationships/hyperlink" Target="http://www.npf.org.tw/post/3/8124" TargetMode="External"/><Relationship Id="rId1" Type="http://schemas.openxmlformats.org/officeDocument/2006/relationships/slideLayout" Target="../slideLayouts/slideLayout2.xml"/><Relationship Id="rId4" Type="http://schemas.openxmlformats.org/officeDocument/2006/relationships/hyperlink" Target="http://www.stat.gov.tw/mp.asp?mp=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zh-TW" altLang="zh-TW" dirty="0">
                <a:effectLst/>
              </a:rPr>
              <a:t>台灣貨幣與物價關係的研究</a:t>
            </a:r>
            <a:br>
              <a:rPr lang="zh-TW" altLang="zh-TW" dirty="0">
                <a:effectLst/>
              </a:rPr>
            </a:br>
            <a:r>
              <a:rPr lang="en-US" altLang="zh-TW" dirty="0">
                <a:effectLst/>
              </a:rPr>
              <a:t>1986</a:t>
            </a:r>
            <a:r>
              <a:rPr lang="zh-TW" altLang="zh-TW" dirty="0">
                <a:effectLst/>
              </a:rPr>
              <a:t>年至</a:t>
            </a:r>
            <a:r>
              <a:rPr lang="en-US" altLang="zh-TW" dirty="0">
                <a:effectLst/>
              </a:rPr>
              <a:t>2011</a:t>
            </a:r>
            <a:r>
              <a:rPr lang="zh-TW" altLang="zh-TW" dirty="0">
                <a:effectLst/>
              </a:rPr>
              <a:t>年</a:t>
            </a:r>
            <a:br>
              <a:rPr lang="zh-TW" altLang="zh-TW" dirty="0">
                <a:effectLst/>
              </a:rPr>
            </a:br>
            <a:endParaRPr lang="zh-TW" altLang="en-US" dirty="0"/>
          </a:p>
        </p:txBody>
      </p:sp>
      <p:sp>
        <p:nvSpPr>
          <p:cNvPr id="3" name="副標題 2"/>
          <p:cNvSpPr>
            <a:spLocks noGrp="1"/>
          </p:cNvSpPr>
          <p:nvPr>
            <p:ph type="subTitle" idx="1"/>
          </p:nvPr>
        </p:nvSpPr>
        <p:spPr/>
        <p:txBody>
          <a:bodyPr/>
          <a:lstStyle/>
          <a:p>
            <a:pPr algn="ctr"/>
            <a:r>
              <a:rPr lang="zh-TW" altLang="en-US" b="1" dirty="0" smtClean="0"/>
              <a:t>班級</a:t>
            </a:r>
            <a:r>
              <a:rPr lang="en-US" altLang="zh-TW" b="1" dirty="0" smtClean="0"/>
              <a:t>:</a:t>
            </a:r>
            <a:r>
              <a:rPr lang="zh-TW" altLang="en-US" b="1" dirty="0" smtClean="0"/>
              <a:t>經濟三</a:t>
            </a:r>
            <a:r>
              <a:rPr lang="en-US" altLang="zh-TW" b="1" dirty="0" smtClean="0"/>
              <a:t>B</a:t>
            </a:r>
            <a:br>
              <a:rPr lang="en-US" altLang="zh-TW" b="1" dirty="0" smtClean="0"/>
            </a:br>
            <a:r>
              <a:rPr lang="zh-TW" altLang="en-US" b="1" dirty="0" smtClean="0"/>
              <a:t>姓名</a:t>
            </a:r>
            <a:r>
              <a:rPr lang="en-US" altLang="zh-TW" b="1" dirty="0" smtClean="0"/>
              <a:t>:</a:t>
            </a:r>
            <a:r>
              <a:rPr lang="zh-TW" altLang="en-US" b="1" dirty="0" smtClean="0"/>
              <a:t>賴岩志</a:t>
            </a:r>
            <a:endParaRPr lang="en-US" altLang="zh-TW" b="1" dirty="0" smtClean="0"/>
          </a:p>
          <a:p>
            <a:pPr algn="ctr"/>
            <a:r>
              <a:rPr lang="zh-TW" altLang="en-US" b="1" dirty="0"/>
              <a:t>學</a:t>
            </a:r>
            <a:r>
              <a:rPr lang="zh-TW" altLang="en-US" b="1" dirty="0" smtClean="0"/>
              <a:t>號</a:t>
            </a:r>
            <a:r>
              <a:rPr lang="en-US" altLang="zh-TW" b="1" dirty="0" smtClean="0"/>
              <a:t>:AF981701</a:t>
            </a:r>
            <a:endParaRPr lang="zh-TW" altLang="en-US" b="1" dirty="0"/>
          </a:p>
        </p:txBody>
      </p:sp>
    </p:spTree>
    <p:extLst>
      <p:ext uri="{BB962C8B-B14F-4D97-AF65-F5344CB8AC3E}">
        <p14:creationId xmlns:p14="http://schemas.microsoft.com/office/powerpoint/2010/main" val="1714082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a:t>四、物價水準</a:t>
            </a:r>
            <a:br>
              <a:rPr lang="zh-TW" altLang="zh-TW" dirty="0"/>
            </a:br>
            <a:endParaRPr lang="zh-TW" altLang="en-US" dirty="0"/>
          </a:p>
        </p:txBody>
      </p:sp>
      <p:sp>
        <p:nvSpPr>
          <p:cNvPr id="3" name="內容版面配置區 2"/>
          <p:cNvSpPr>
            <a:spLocks noGrp="1"/>
          </p:cNvSpPr>
          <p:nvPr>
            <p:ph idx="1"/>
          </p:nvPr>
        </p:nvSpPr>
        <p:spPr/>
        <p:txBody>
          <a:bodyPr>
            <a:normAutofit/>
          </a:bodyPr>
          <a:lstStyle/>
          <a:p>
            <a:r>
              <a:rPr lang="zh-TW" altLang="zh-TW" dirty="0">
                <a:latin typeface="+mj-ea"/>
                <a:ea typeface="+mj-ea"/>
              </a:rPr>
              <a:t>在長期時間下，貨幣供給的增加只會造成物價水準的上升，其主要因素在於長期下勞動市場並未見到有貨幣幻覺</a:t>
            </a:r>
            <a:r>
              <a:rPr lang="en-US" altLang="zh-TW" baseline="30000" dirty="0">
                <a:latin typeface="+mj-ea"/>
                <a:ea typeface="+mj-ea"/>
              </a:rPr>
              <a:t>(</a:t>
            </a:r>
            <a:r>
              <a:rPr lang="zh-TW" altLang="zh-TW" baseline="30000" dirty="0">
                <a:latin typeface="+mj-ea"/>
                <a:ea typeface="+mj-ea"/>
              </a:rPr>
              <a:t>註一</a:t>
            </a:r>
            <a:r>
              <a:rPr lang="en-US" altLang="zh-TW" baseline="30000" dirty="0">
                <a:latin typeface="+mj-ea"/>
                <a:ea typeface="+mj-ea"/>
              </a:rPr>
              <a:t>)</a:t>
            </a:r>
            <a:r>
              <a:rPr lang="zh-TW" altLang="zh-TW" dirty="0">
                <a:latin typeface="+mj-ea"/>
                <a:ea typeface="+mj-ea"/>
              </a:rPr>
              <a:t>的情況，</a:t>
            </a:r>
            <a:r>
              <a:rPr lang="en-US" altLang="zh-TW" dirty="0">
                <a:latin typeface="+mj-ea"/>
                <a:ea typeface="+mj-ea"/>
              </a:rPr>
              <a:t>(</a:t>
            </a:r>
            <a:r>
              <a:rPr lang="zh-TW" altLang="zh-TW" dirty="0">
                <a:latin typeface="+mj-ea"/>
                <a:ea typeface="+mj-ea"/>
              </a:rPr>
              <a:t>社會大眾預料到政府將會提高貨幣的供給</a:t>
            </a:r>
            <a:r>
              <a:rPr lang="en-US" altLang="zh-TW" dirty="0">
                <a:latin typeface="+mj-ea"/>
                <a:ea typeface="+mj-ea"/>
              </a:rPr>
              <a:t>)</a:t>
            </a:r>
            <a:r>
              <a:rPr lang="zh-TW" altLang="zh-TW" dirty="0">
                <a:latin typeface="+mj-ea"/>
                <a:ea typeface="+mj-ea"/>
              </a:rPr>
              <a:t>，勞動市場將會維持穩定就業人數，數據顯示通貨膨脹率會和貨幣供給呈現相關。</a:t>
            </a:r>
          </a:p>
          <a:p>
            <a:endParaRPr lang="en-US" altLang="zh-TW" sz="1600" baseline="30000" dirty="0" smtClean="0">
              <a:latin typeface="+mj-ea"/>
              <a:ea typeface="+mj-ea"/>
            </a:endParaRPr>
          </a:p>
          <a:p>
            <a:endParaRPr lang="en-US" altLang="zh-TW" sz="1600" baseline="30000" dirty="0">
              <a:latin typeface="+mj-ea"/>
              <a:ea typeface="+mj-ea"/>
            </a:endParaRPr>
          </a:p>
          <a:p>
            <a:endParaRPr lang="en-US" altLang="zh-TW" sz="1600" baseline="30000" dirty="0" smtClean="0">
              <a:latin typeface="+mj-ea"/>
              <a:ea typeface="+mj-ea"/>
            </a:endParaRPr>
          </a:p>
          <a:p>
            <a:endParaRPr lang="en-US" altLang="zh-TW" sz="1600" baseline="30000" dirty="0">
              <a:latin typeface="+mj-ea"/>
              <a:ea typeface="+mj-ea"/>
            </a:endParaRPr>
          </a:p>
          <a:p>
            <a:endParaRPr lang="en-US" altLang="zh-TW" sz="1600" baseline="30000" dirty="0" smtClean="0">
              <a:latin typeface="+mj-ea"/>
              <a:ea typeface="+mj-ea"/>
            </a:endParaRPr>
          </a:p>
          <a:p>
            <a:endParaRPr lang="en-US" altLang="zh-TW" sz="1600" baseline="30000" dirty="0">
              <a:latin typeface="+mj-ea"/>
              <a:ea typeface="+mj-ea"/>
            </a:endParaRPr>
          </a:p>
          <a:p>
            <a:endParaRPr lang="en-US" altLang="zh-TW" sz="1600" baseline="30000" dirty="0" smtClean="0">
              <a:latin typeface="+mj-ea"/>
              <a:ea typeface="+mj-ea"/>
            </a:endParaRPr>
          </a:p>
          <a:p>
            <a:endParaRPr lang="en-US" altLang="zh-TW" sz="1600" baseline="30000" dirty="0">
              <a:latin typeface="+mj-ea"/>
              <a:ea typeface="+mj-ea"/>
            </a:endParaRPr>
          </a:p>
          <a:p>
            <a:endParaRPr lang="en-US" altLang="zh-TW" sz="1600" baseline="30000" dirty="0" smtClean="0">
              <a:latin typeface="+mj-ea"/>
              <a:ea typeface="+mj-ea"/>
            </a:endParaRPr>
          </a:p>
          <a:p>
            <a:r>
              <a:rPr lang="zh-TW" altLang="zh-TW" sz="1800" baseline="30000" dirty="0" smtClean="0">
                <a:latin typeface="+mj-ea"/>
                <a:ea typeface="+mj-ea"/>
              </a:rPr>
              <a:t>註</a:t>
            </a:r>
            <a:r>
              <a:rPr lang="zh-TW" altLang="zh-TW" sz="1800" baseline="30000" dirty="0">
                <a:latin typeface="+mj-ea"/>
                <a:ea typeface="+mj-ea"/>
              </a:rPr>
              <a:t>一</a:t>
            </a:r>
            <a:r>
              <a:rPr lang="zh-TW" altLang="zh-TW" sz="1800" dirty="0">
                <a:latin typeface="+mj-ea"/>
                <a:ea typeface="+mj-ea"/>
              </a:rPr>
              <a:t>大多數人只重視名目所得，而忽略實所得。</a:t>
            </a:r>
            <a:endParaRPr lang="zh-TW" altLang="en-US" sz="1800" dirty="0">
              <a:latin typeface="+mj-ea"/>
              <a:ea typeface="+mj-ea"/>
            </a:endParaRPr>
          </a:p>
        </p:txBody>
      </p:sp>
    </p:spTree>
    <p:extLst>
      <p:ext uri="{BB962C8B-B14F-4D97-AF65-F5344CB8AC3E}">
        <p14:creationId xmlns:p14="http://schemas.microsoft.com/office/powerpoint/2010/main" val="2956146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zh-TW" dirty="0">
                <a:latin typeface="+mj-ea"/>
                <a:ea typeface="+mj-ea"/>
              </a:rPr>
              <a:t>在短期下貨幣供給及物價的關係就不如長期走勢明顯，以台灣的實證資料為例，在</a:t>
            </a:r>
            <a:r>
              <a:rPr lang="en-US" altLang="zh-TW" dirty="0">
                <a:latin typeface="+mj-ea"/>
                <a:ea typeface="+mj-ea"/>
              </a:rPr>
              <a:t>1980</a:t>
            </a:r>
            <a:r>
              <a:rPr lang="zh-TW" altLang="zh-TW" dirty="0">
                <a:latin typeface="+mj-ea"/>
                <a:ea typeface="+mj-ea"/>
              </a:rPr>
              <a:t>年至</a:t>
            </a:r>
            <a:r>
              <a:rPr lang="en-US" altLang="zh-TW" dirty="0">
                <a:latin typeface="+mj-ea"/>
                <a:ea typeface="+mj-ea"/>
              </a:rPr>
              <a:t>1990</a:t>
            </a:r>
            <a:r>
              <a:rPr lang="zh-TW" altLang="zh-TW" dirty="0">
                <a:latin typeface="+mj-ea"/>
                <a:ea typeface="+mj-ea"/>
              </a:rPr>
              <a:t>年代初台灣貨幣供給與物價的關係緊密，尤其是在</a:t>
            </a:r>
            <a:r>
              <a:rPr lang="en-US" altLang="zh-TW" dirty="0">
                <a:latin typeface="+mj-ea"/>
                <a:ea typeface="+mj-ea"/>
              </a:rPr>
              <a:t>M2</a:t>
            </a:r>
            <a:r>
              <a:rPr lang="zh-TW" altLang="zh-TW" dirty="0">
                <a:latin typeface="+mj-ea"/>
                <a:ea typeface="+mj-ea"/>
              </a:rPr>
              <a:t>和消費者物價指數的走勢上，不過到了</a:t>
            </a:r>
            <a:r>
              <a:rPr lang="en-US" altLang="zh-TW" dirty="0">
                <a:latin typeface="+mj-ea"/>
                <a:ea typeface="+mj-ea"/>
              </a:rPr>
              <a:t>1990</a:t>
            </a:r>
            <a:r>
              <a:rPr lang="zh-TW" altLang="zh-TW" dirty="0">
                <a:latin typeface="+mj-ea"/>
                <a:ea typeface="+mj-ea"/>
              </a:rPr>
              <a:t>年代末期，台灣的貨幣快速攀升，可是物價並沒有出現大幅上漲，明顯出現走勢不同的方向，探究其原因主要是因為台幣的大幅升值，使的進口物價明顯壓低﹑才讓整個物價維持平衡，這顯示了，如果只觀察短期，或許匯率也會成為影響物價的原因之一。</a:t>
            </a:r>
          </a:p>
          <a:p>
            <a:endParaRPr lang="zh-TW" altLang="en-US" dirty="0"/>
          </a:p>
        </p:txBody>
      </p:sp>
    </p:spTree>
    <p:extLst>
      <p:ext uri="{BB962C8B-B14F-4D97-AF65-F5344CB8AC3E}">
        <p14:creationId xmlns:p14="http://schemas.microsoft.com/office/powerpoint/2010/main" val="64051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500" dirty="0" smtClean="0"/>
              <a:t>五</a:t>
            </a:r>
            <a:r>
              <a:rPr lang="zh-TW" altLang="en-US" sz="4500" dirty="0" smtClean="0"/>
              <a:t>、</a:t>
            </a:r>
            <a:r>
              <a:rPr lang="zh-TW" altLang="zh-TW" sz="4500" dirty="0" smtClean="0"/>
              <a:t>由</a:t>
            </a:r>
            <a:r>
              <a:rPr lang="zh-TW" altLang="zh-TW" sz="4500" dirty="0"/>
              <a:t>貨幣供給看景氣衰退</a:t>
            </a:r>
            <a:endParaRPr lang="zh-TW" altLang="en-US" sz="4500" dirty="0"/>
          </a:p>
        </p:txBody>
      </p:sp>
      <p:graphicFrame>
        <p:nvGraphicFramePr>
          <p:cNvPr id="8" name="內容版面配置區 5"/>
          <p:cNvGraphicFramePr>
            <a:graphicFrameLocks noGrp="1"/>
          </p:cNvGraphicFramePr>
          <p:nvPr>
            <p:ph idx="1"/>
            <p:extLst>
              <p:ext uri="{D42A27DB-BD31-4B8C-83A1-F6EECF244321}">
                <p14:modId xmlns:p14="http://schemas.microsoft.com/office/powerpoint/2010/main" val="3775993753"/>
              </p:ext>
            </p:extLst>
          </p:nvPr>
        </p:nvGraphicFramePr>
        <p:xfrm>
          <a:off x="755576" y="2132856"/>
          <a:ext cx="7776864"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083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7" name="內容版面配置區 6"/>
          <p:cNvSpPr>
            <a:spLocks noGrp="1"/>
          </p:cNvSpPr>
          <p:nvPr>
            <p:ph idx="1"/>
          </p:nvPr>
        </p:nvSpPr>
        <p:spPr/>
        <p:txBody>
          <a:bodyPr/>
          <a:lstStyle/>
          <a:p>
            <a:r>
              <a:rPr lang="zh-TW" altLang="zh-TW" dirty="0">
                <a:latin typeface="+mj-ea"/>
                <a:ea typeface="+mj-ea"/>
              </a:rPr>
              <a:t>由上面貨幣供給的圖形可以知道，最近幾十年來</a:t>
            </a:r>
            <a:r>
              <a:rPr lang="en-US" altLang="zh-TW" dirty="0">
                <a:latin typeface="+mj-ea"/>
                <a:ea typeface="+mj-ea"/>
              </a:rPr>
              <a:t>M1A</a:t>
            </a:r>
            <a:r>
              <a:rPr lang="zh-TW" altLang="zh-TW" dirty="0">
                <a:latin typeface="+mj-ea"/>
                <a:ea typeface="+mj-ea"/>
              </a:rPr>
              <a:t>增加幅度並不高，</a:t>
            </a:r>
            <a:r>
              <a:rPr lang="en-US" altLang="zh-TW" dirty="0">
                <a:latin typeface="+mj-ea"/>
                <a:ea typeface="+mj-ea"/>
              </a:rPr>
              <a:t>M1B</a:t>
            </a:r>
            <a:r>
              <a:rPr lang="zh-TW" altLang="zh-TW" dirty="0">
                <a:latin typeface="+mj-ea"/>
                <a:ea typeface="+mj-ea"/>
              </a:rPr>
              <a:t>增加次之，</a:t>
            </a:r>
            <a:r>
              <a:rPr lang="en-US" altLang="zh-TW" dirty="0">
                <a:latin typeface="+mj-ea"/>
                <a:ea typeface="+mj-ea"/>
              </a:rPr>
              <a:t>M2</a:t>
            </a:r>
            <a:r>
              <a:rPr lang="zh-TW" altLang="zh-TW" dirty="0">
                <a:latin typeface="+mj-ea"/>
                <a:ea typeface="+mj-ea"/>
              </a:rPr>
              <a:t>增加幅度最多。由</a:t>
            </a:r>
            <a:r>
              <a:rPr lang="en-US" altLang="zh-TW" dirty="0">
                <a:latin typeface="+mj-ea"/>
                <a:ea typeface="+mj-ea"/>
              </a:rPr>
              <a:t>2000</a:t>
            </a:r>
            <a:r>
              <a:rPr lang="zh-TW" altLang="zh-TW" dirty="0">
                <a:latin typeface="+mj-ea"/>
                <a:ea typeface="+mj-ea"/>
              </a:rPr>
              <a:t>年和</a:t>
            </a:r>
            <a:r>
              <a:rPr lang="en-US" altLang="zh-TW" dirty="0">
                <a:latin typeface="+mj-ea"/>
                <a:ea typeface="+mj-ea"/>
              </a:rPr>
              <a:t>2008</a:t>
            </a:r>
            <a:r>
              <a:rPr lang="zh-TW" altLang="zh-TW" dirty="0">
                <a:latin typeface="+mj-ea"/>
                <a:ea typeface="+mj-ea"/>
              </a:rPr>
              <a:t>年二個點附近來看，</a:t>
            </a:r>
            <a:r>
              <a:rPr lang="en-US" altLang="zh-TW" dirty="0">
                <a:latin typeface="+mj-ea"/>
                <a:ea typeface="+mj-ea"/>
              </a:rPr>
              <a:t>M2</a:t>
            </a:r>
            <a:r>
              <a:rPr lang="zh-TW" altLang="zh-TW" dirty="0">
                <a:latin typeface="+mj-ea"/>
                <a:ea typeface="+mj-ea"/>
              </a:rPr>
              <a:t>增加率似乎沒有上升。這二年剛好是面臨景氣衰退時期。在</a:t>
            </a:r>
            <a:r>
              <a:rPr lang="en-US" altLang="zh-TW" dirty="0">
                <a:latin typeface="+mj-ea"/>
                <a:ea typeface="+mj-ea"/>
              </a:rPr>
              <a:t>2000</a:t>
            </a:r>
            <a:r>
              <a:rPr lang="zh-TW" altLang="zh-TW" dirty="0">
                <a:latin typeface="+mj-ea"/>
                <a:ea typeface="+mj-ea"/>
              </a:rPr>
              <a:t>年左右的網路泡沫化，和</a:t>
            </a:r>
            <a:r>
              <a:rPr lang="en-US" altLang="zh-TW" dirty="0">
                <a:latin typeface="+mj-ea"/>
                <a:ea typeface="+mj-ea"/>
              </a:rPr>
              <a:t>2008</a:t>
            </a:r>
            <a:r>
              <a:rPr lang="zh-TW" altLang="zh-TW" dirty="0">
                <a:latin typeface="+mj-ea"/>
                <a:ea typeface="+mj-ea"/>
              </a:rPr>
              <a:t>年左右的金融海嘯，這二年的經濟低潮，政府用貨幣政策來刺激經濟似乎是無效的，而是用財政政策來挽救經濟。例如：</a:t>
            </a:r>
            <a:r>
              <a:rPr lang="en-US" altLang="zh-TW" dirty="0">
                <a:latin typeface="+mj-ea"/>
                <a:ea typeface="+mj-ea"/>
              </a:rPr>
              <a:t>2009</a:t>
            </a:r>
            <a:r>
              <a:rPr lang="zh-TW" altLang="zh-TW" dirty="0">
                <a:latin typeface="+mj-ea"/>
                <a:ea typeface="+mj-ea"/>
              </a:rPr>
              <a:t>年消費卷的發放，政府就是希望利用這種方式，來刺激民間的消費。</a:t>
            </a:r>
          </a:p>
          <a:p>
            <a:endParaRPr lang="zh-TW" altLang="en-US" dirty="0"/>
          </a:p>
        </p:txBody>
      </p:sp>
    </p:spTree>
    <p:extLst>
      <p:ext uri="{BB962C8B-B14F-4D97-AF65-F5344CB8AC3E}">
        <p14:creationId xmlns:p14="http://schemas.microsoft.com/office/powerpoint/2010/main" val="4058096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smtClean="0"/>
              <a:t>六</a:t>
            </a:r>
            <a:r>
              <a:rPr lang="zh-TW" altLang="en-US" dirty="0" smtClean="0"/>
              <a:t>、</a:t>
            </a:r>
            <a:r>
              <a:rPr lang="zh-TW" altLang="zh-TW" dirty="0" smtClean="0"/>
              <a:t>貨幣</a:t>
            </a:r>
            <a:r>
              <a:rPr lang="zh-TW" altLang="zh-TW" dirty="0"/>
              <a:t>供給和物價的關係</a:t>
            </a:r>
            <a:br>
              <a:rPr lang="zh-TW" altLang="zh-TW" dirty="0"/>
            </a:br>
            <a:endParaRPr lang="zh-TW" altLang="en-US" dirty="0"/>
          </a:p>
        </p:txBody>
      </p:sp>
      <p:graphicFrame>
        <p:nvGraphicFramePr>
          <p:cNvPr id="6" name="內容版面配置區 5"/>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2155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normAutofit/>
          </a:bodyPr>
          <a:lstStyle/>
          <a:p>
            <a:r>
              <a:rPr lang="zh-TW" altLang="zh-TW" dirty="0">
                <a:latin typeface="+mj-ea"/>
                <a:ea typeface="+mj-ea"/>
              </a:rPr>
              <a:t>這張圖看起來貨幣供給年成長率和</a:t>
            </a:r>
            <a:r>
              <a:rPr lang="en-US" altLang="zh-TW" dirty="0">
                <a:latin typeface="+mj-ea"/>
                <a:ea typeface="+mj-ea"/>
              </a:rPr>
              <a:t>CPI</a:t>
            </a:r>
            <a:r>
              <a:rPr lang="zh-TW" altLang="zh-TW" dirty="0">
                <a:latin typeface="+mj-ea"/>
                <a:ea typeface="+mj-ea"/>
              </a:rPr>
              <a:t>年成長率似乎只有那麼一點點關聯。因為這有時間上的關聯。根據古典學派，貨幣中立性的分析，貨幣供給的增加比例只會造成物價同比例增加，這是長期。這裡說的長期到底是多長呢？我們並不知道。但是我們知道貨幣供給是因，而物價是果</a:t>
            </a:r>
            <a:r>
              <a:rPr lang="zh-TW" altLang="zh-TW" dirty="0" smtClean="0">
                <a:latin typeface="+mj-ea"/>
                <a:ea typeface="+mj-ea"/>
              </a:rPr>
              <a:t>。</a:t>
            </a:r>
            <a:endParaRPr lang="zh-TW" altLang="en-US" dirty="0">
              <a:latin typeface="+mj-ea"/>
              <a:ea typeface="+mj-ea"/>
            </a:endParaRPr>
          </a:p>
        </p:txBody>
      </p:sp>
    </p:spTree>
    <p:extLst>
      <p:ext uri="{BB962C8B-B14F-4D97-AF65-F5344CB8AC3E}">
        <p14:creationId xmlns:p14="http://schemas.microsoft.com/office/powerpoint/2010/main" val="220382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zh-TW" dirty="0">
                <a:latin typeface="+mj-ea"/>
                <a:ea typeface="+mj-ea"/>
              </a:rPr>
              <a:t>也就是說，今日貨幣供給的增加，會造成未來物價的上升，但是不知道時間是經過幾年。 </a:t>
            </a:r>
          </a:p>
          <a:p>
            <a:r>
              <a:rPr lang="zh-TW" altLang="zh-TW" dirty="0" smtClean="0">
                <a:latin typeface="+mj-ea"/>
                <a:ea typeface="+mj-ea"/>
              </a:rPr>
              <a:t>所以</a:t>
            </a:r>
            <a:r>
              <a:rPr lang="en-US" altLang="zh-TW" dirty="0">
                <a:latin typeface="+mj-ea"/>
                <a:ea typeface="+mj-ea"/>
              </a:rPr>
              <a:t>M2</a:t>
            </a:r>
            <a:r>
              <a:rPr lang="zh-TW" altLang="zh-TW" dirty="0">
                <a:latin typeface="+mj-ea"/>
                <a:ea typeface="+mj-ea"/>
              </a:rPr>
              <a:t>增加率的曲線必須右移來跟</a:t>
            </a:r>
            <a:r>
              <a:rPr lang="en-US" altLang="zh-TW" dirty="0">
                <a:latin typeface="+mj-ea"/>
                <a:ea typeface="+mj-ea"/>
              </a:rPr>
              <a:t>CPI</a:t>
            </a:r>
            <a:r>
              <a:rPr lang="zh-TW" altLang="zh-TW" dirty="0">
                <a:latin typeface="+mj-ea"/>
                <a:ea typeface="+mj-ea"/>
              </a:rPr>
              <a:t>增加率來比較，這樣貨幣供給年成長率，和</a:t>
            </a:r>
            <a:r>
              <a:rPr lang="en-US" altLang="zh-TW" dirty="0">
                <a:latin typeface="+mj-ea"/>
                <a:ea typeface="+mj-ea"/>
              </a:rPr>
              <a:t>CPI</a:t>
            </a:r>
            <a:r>
              <a:rPr lang="zh-TW" altLang="zh-TW" dirty="0">
                <a:latin typeface="+mj-ea"/>
                <a:ea typeface="+mj-ea"/>
              </a:rPr>
              <a:t>年成長率，就比較可以符合古典學派，貨幣具有中立性的學說。</a:t>
            </a:r>
            <a:r>
              <a:rPr lang="en-US" altLang="zh-TW" dirty="0">
                <a:latin typeface="+mj-ea"/>
                <a:ea typeface="+mj-ea"/>
              </a:rPr>
              <a:t/>
            </a:r>
            <a:br>
              <a:rPr lang="en-US" altLang="zh-TW" dirty="0">
                <a:latin typeface="+mj-ea"/>
                <a:ea typeface="+mj-ea"/>
              </a:rPr>
            </a:br>
            <a:endParaRPr lang="zh-TW" altLang="en-US" dirty="0">
              <a:latin typeface="+mj-ea"/>
              <a:ea typeface="+mj-ea"/>
            </a:endParaRPr>
          </a:p>
          <a:p>
            <a:endParaRPr lang="zh-TW" altLang="en-US" dirty="0"/>
          </a:p>
        </p:txBody>
      </p:sp>
    </p:spTree>
    <p:extLst>
      <p:ext uri="{BB962C8B-B14F-4D97-AF65-F5344CB8AC3E}">
        <p14:creationId xmlns:p14="http://schemas.microsoft.com/office/powerpoint/2010/main" val="2733761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七、結論</a:t>
            </a:r>
            <a:endParaRPr lang="zh-TW" altLang="en-US" dirty="0"/>
          </a:p>
        </p:txBody>
      </p:sp>
      <p:sp>
        <p:nvSpPr>
          <p:cNvPr id="3" name="內容版面配置區 2"/>
          <p:cNvSpPr>
            <a:spLocks noGrp="1"/>
          </p:cNvSpPr>
          <p:nvPr>
            <p:ph idx="1"/>
          </p:nvPr>
        </p:nvSpPr>
        <p:spPr/>
        <p:txBody>
          <a:bodyPr/>
          <a:lstStyle/>
          <a:p>
            <a:r>
              <a:rPr lang="zh-TW" altLang="zh-TW" dirty="0">
                <a:latin typeface="+mj-ea"/>
                <a:ea typeface="+mj-ea"/>
              </a:rPr>
              <a:t>利用了簡單迴歸分析，分析了這幾十年的</a:t>
            </a:r>
            <a:r>
              <a:rPr lang="en-US" altLang="zh-TW" dirty="0">
                <a:latin typeface="+mj-ea"/>
                <a:ea typeface="+mj-ea"/>
              </a:rPr>
              <a:t>M2</a:t>
            </a:r>
            <a:r>
              <a:rPr lang="zh-TW" altLang="zh-TW" dirty="0">
                <a:latin typeface="+mj-ea"/>
                <a:ea typeface="+mj-ea"/>
              </a:rPr>
              <a:t>年成長率和</a:t>
            </a:r>
            <a:r>
              <a:rPr lang="en-US" altLang="zh-TW" dirty="0">
                <a:latin typeface="+mj-ea"/>
                <a:ea typeface="+mj-ea"/>
              </a:rPr>
              <a:t>CPI</a:t>
            </a:r>
            <a:r>
              <a:rPr lang="zh-TW" altLang="zh-TW" dirty="0">
                <a:latin typeface="+mj-ea"/>
                <a:ea typeface="+mj-ea"/>
              </a:rPr>
              <a:t>年成長率</a:t>
            </a:r>
            <a:r>
              <a:rPr lang="zh-TW" altLang="zh-TW" dirty="0" smtClean="0">
                <a:latin typeface="+mj-ea"/>
                <a:ea typeface="+mj-ea"/>
              </a:rPr>
              <a:t>，</a:t>
            </a:r>
            <a:r>
              <a:rPr lang="zh-TW" altLang="en-US" dirty="0" smtClean="0">
                <a:latin typeface="+mj-ea"/>
                <a:ea typeface="+mj-ea"/>
              </a:rPr>
              <a:t>雖然顯著性不高，但是可以看出貨幣成長率跟物價上漲率是呈現正相關，</a:t>
            </a:r>
            <a:r>
              <a:rPr lang="zh-TW" altLang="zh-TW" dirty="0" smtClean="0">
                <a:latin typeface="+mj-ea"/>
                <a:ea typeface="+mj-ea"/>
              </a:rPr>
              <a:t>也</a:t>
            </a:r>
            <a:r>
              <a:rPr lang="zh-TW" altLang="zh-TW" dirty="0">
                <a:latin typeface="+mj-ea"/>
                <a:ea typeface="+mj-ea"/>
              </a:rPr>
              <a:t>實證了</a:t>
            </a:r>
            <a:r>
              <a:rPr lang="zh-TW" altLang="zh-TW" dirty="0" smtClean="0">
                <a:latin typeface="+mj-ea"/>
                <a:ea typeface="+mj-ea"/>
              </a:rPr>
              <a:t>這幾十</a:t>
            </a:r>
            <a:r>
              <a:rPr lang="zh-TW" altLang="zh-TW" dirty="0">
                <a:latin typeface="+mj-ea"/>
                <a:ea typeface="+mj-ea"/>
              </a:rPr>
              <a:t>年間，貨幣依然擁有中立性的學說。相對</a:t>
            </a:r>
            <a:r>
              <a:rPr lang="zh-TW" altLang="zh-TW" dirty="0" smtClean="0">
                <a:latin typeface="+mj-ea"/>
                <a:ea typeface="+mj-ea"/>
              </a:rPr>
              <a:t>的我們</a:t>
            </a:r>
            <a:r>
              <a:rPr lang="zh-TW" altLang="en-US" dirty="0" smtClean="0">
                <a:latin typeface="+mj-ea"/>
                <a:ea typeface="+mj-ea"/>
              </a:rPr>
              <a:t>是不是</a:t>
            </a:r>
            <a:r>
              <a:rPr lang="zh-TW" altLang="zh-TW" dirty="0" smtClean="0">
                <a:latin typeface="+mj-ea"/>
                <a:ea typeface="+mj-ea"/>
              </a:rPr>
              <a:t>可以</a:t>
            </a:r>
            <a:r>
              <a:rPr lang="zh-TW" altLang="zh-TW" dirty="0">
                <a:latin typeface="+mj-ea"/>
                <a:ea typeface="+mj-ea"/>
              </a:rPr>
              <a:t>利用現在貨幣供給增加率去預測未來物價增加率是上升還是下跌的</a:t>
            </a:r>
            <a:r>
              <a:rPr lang="zh-TW" altLang="zh-TW" dirty="0" smtClean="0">
                <a:latin typeface="+mj-ea"/>
                <a:ea typeface="+mj-ea"/>
              </a:rPr>
              <a:t>。</a:t>
            </a:r>
            <a:endParaRPr lang="zh-TW" altLang="en-US" dirty="0">
              <a:latin typeface="+mj-ea"/>
              <a:ea typeface="+mj-ea"/>
            </a:endParaRPr>
          </a:p>
        </p:txBody>
      </p:sp>
    </p:spTree>
    <p:extLst>
      <p:ext uri="{BB962C8B-B14F-4D97-AF65-F5344CB8AC3E}">
        <p14:creationId xmlns:p14="http://schemas.microsoft.com/office/powerpoint/2010/main" val="11357420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zh-TW" dirty="0">
                <a:latin typeface="+mj-ea"/>
                <a:ea typeface="+mj-ea"/>
              </a:rPr>
              <a:t>不只這樣還可以由最近幾年貨幣供給年成長率逐年下降，也可以透露出中央銀行貨幣政策的走向，此主要目的是希望回收市場過剩資金，減緩市場上資產泡沫的情況。台灣中央銀行面對景氣復甦時，</a:t>
            </a:r>
            <a:r>
              <a:rPr lang="zh-TW" altLang="zh-TW" dirty="0" smtClean="0">
                <a:latin typeface="+mj-ea"/>
                <a:ea typeface="+mj-ea"/>
              </a:rPr>
              <a:t>都會</a:t>
            </a:r>
            <a:r>
              <a:rPr lang="zh-TW" altLang="en-US" dirty="0" smtClean="0">
                <a:latin typeface="+mj-ea"/>
                <a:ea typeface="+mj-ea"/>
              </a:rPr>
              <a:t>想辦法</a:t>
            </a:r>
            <a:r>
              <a:rPr lang="zh-TW" altLang="zh-TW" dirty="0" smtClean="0">
                <a:latin typeface="+mj-ea"/>
                <a:ea typeface="+mj-ea"/>
              </a:rPr>
              <a:t>回收</a:t>
            </a:r>
            <a:r>
              <a:rPr lang="zh-TW" altLang="zh-TW" dirty="0">
                <a:latin typeface="+mj-ea"/>
                <a:ea typeface="+mj-ea"/>
              </a:rPr>
              <a:t>市場上過多的資金，並且盡量的控制物價，以避免市場上資產泡沫化的情況。</a:t>
            </a:r>
          </a:p>
          <a:p>
            <a:endParaRPr lang="zh-TW" altLang="en-US" dirty="0"/>
          </a:p>
        </p:txBody>
      </p:sp>
    </p:spTree>
    <p:extLst>
      <p:ext uri="{BB962C8B-B14F-4D97-AF65-F5344CB8AC3E}">
        <p14:creationId xmlns:p14="http://schemas.microsoft.com/office/powerpoint/2010/main" val="2656888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因為現在能力有限，所學不多，只能用簡單迴歸分析來實證貨幣供給成長率和</a:t>
            </a:r>
            <a:r>
              <a:rPr lang="en-US" altLang="zh-TW" dirty="0" smtClean="0"/>
              <a:t>CPI</a:t>
            </a:r>
            <a:r>
              <a:rPr lang="zh-TW" altLang="en-US" dirty="0" smtClean="0"/>
              <a:t>上漲率，是否是正向關係，希望將來我如果還有機會，繼續研究這題目，我希望可以再考慮更多變數進去討論。例如：時間因素，</a:t>
            </a:r>
            <a:r>
              <a:rPr lang="zh-TW" altLang="en-US" dirty="0"/>
              <a:t>貨幣</a:t>
            </a:r>
            <a:r>
              <a:rPr lang="zh-TW" altLang="en-US" dirty="0" smtClean="0"/>
              <a:t>供給和實質</a:t>
            </a:r>
            <a:r>
              <a:rPr lang="zh-TW" altLang="en-US" dirty="0"/>
              <a:t>變數</a:t>
            </a:r>
            <a:r>
              <a:rPr lang="en-US" altLang="zh-TW" dirty="0"/>
              <a:t>(</a:t>
            </a:r>
            <a:r>
              <a:rPr lang="zh-TW" altLang="en-US" dirty="0"/>
              <a:t>如實質國民所得</a:t>
            </a:r>
            <a:r>
              <a:rPr lang="en-US" altLang="zh-TW" dirty="0"/>
              <a:t>) </a:t>
            </a:r>
            <a:r>
              <a:rPr lang="zh-TW" altLang="en-US" dirty="0"/>
              <a:t>之</a:t>
            </a:r>
            <a:r>
              <a:rPr lang="zh-TW" altLang="en-US" dirty="0" smtClean="0"/>
              <a:t>關係、</a:t>
            </a:r>
            <a:r>
              <a:rPr lang="en-US" altLang="zh-TW" dirty="0" smtClean="0"/>
              <a:t/>
            </a:r>
            <a:br>
              <a:rPr lang="en-US" altLang="zh-TW" dirty="0" smtClean="0"/>
            </a:br>
            <a:r>
              <a:rPr lang="zh-TW" altLang="en-US" dirty="0" smtClean="0"/>
              <a:t>物價上漲率與</a:t>
            </a:r>
            <a:r>
              <a:rPr lang="zh-TW" altLang="en-US" dirty="0"/>
              <a:t>名目</a:t>
            </a:r>
            <a:r>
              <a:rPr lang="zh-TW" altLang="en-US" dirty="0" smtClean="0"/>
              <a:t>利率</a:t>
            </a:r>
            <a:r>
              <a:rPr lang="en-US" altLang="zh-TW" dirty="0" smtClean="0"/>
              <a:t>….</a:t>
            </a:r>
            <a:r>
              <a:rPr lang="zh-TW" altLang="en-US" dirty="0" smtClean="0"/>
              <a:t>等。更多可以證明，貨幣具有中立性的實證資料。</a:t>
            </a:r>
            <a:endParaRPr lang="zh-TW" altLang="en-US" dirty="0"/>
          </a:p>
        </p:txBody>
      </p:sp>
    </p:spTree>
    <p:extLst>
      <p:ext uri="{BB962C8B-B14F-4D97-AF65-F5344CB8AC3E}">
        <p14:creationId xmlns:p14="http://schemas.microsoft.com/office/powerpoint/2010/main" val="3962442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a:t>一、前言</a:t>
            </a:r>
            <a:br>
              <a:rPr lang="zh-TW" altLang="zh-TW" dirty="0"/>
            </a:br>
            <a:endParaRPr lang="zh-TW" altLang="en-US" dirty="0"/>
          </a:p>
        </p:txBody>
      </p:sp>
      <p:sp>
        <p:nvSpPr>
          <p:cNvPr id="3" name="內容版面配置區 2"/>
          <p:cNvSpPr>
            <a:spLocks noGrp="1"/>
          </p:cNvSpPr>
          <p:nvPr>
            <p:ph idx="1"/>
          </p:nvPr>
        </p:nvSpPr>
        <p:spPr>
          <a:xfrm>
            <a:off x="457200" y="1412776"/>
            <a:ext cx="8229600" cy="4911824"/>
          </a:xfrm>
        </p:spPr>
        <p:txBody>
          <a:bodyPr>
            <a:normAutofit lnSpcReduction="10000"/>
          </a:bodyPr>
          <a:lstStyle/>
          <a:p>
            <a:r>
              <a:rPr lang="zh-TW" altLang="en-US" dirty="0" smtClean="0">
                <a:latin typeface="+mj-ea"/>
                <a:ea typeface="+mj-ea"/>
              </a:rPr>
              <a:t>題目的選擇：</a:t>
            </a:r>
            <a:endParaRPr lang="en-US" altLang="zh-TW" dirty="0" smtClean="0">
              <a:latin typeface="+mj-ea"/>
              <a:ea typeface="+mj-ea"/>
            </a:endParaRPr>
          </a:p>
          <a:p>
            <a:r>
              <a:rPr lang="zh-TW" altLang="en-US" dirty="0" smtClean="0">
                <a:latin typeface="+mj-ea"/>
                <a:ea typeface="+mj-ea"/>
              </a:rPr>
              <a:t>     </a:t>
            </a:r>
            <a:r>
              <a:rPr lang="zh-TW" altLang="en-US" sz="2800" dirty="0" smtClean="0">
                <a:latin typeface="+mj-ea"/>
                <a:ea typeface="+mj-ea"/>
              </a:rPr>
              <a:t>因為</a:t>
            </a:r>
            <a:r>
              <a:rPr lang="zh-TW" altLang="zh-TW" sz="2800" dirty="0" smtClean="0">
                <a:latin typeface="+mj-ea"/>
                <a:ea typeface="+mj-ea"/>
              </a:rPr>
              <a:t>最近</a:t>
            </a:r>
            <a:r>
              <a:rPr lang="zh-TW" altLang="zh-TW" sz="2800" dirty="0">
                <a:latin typeface="+mj-ea"/>
                <a:ea typeface="+mj-ea"/>
              </a:rPr>
              <a:t>幾年物價上漲率明顯，</a:t>
            </a:r>
            <a:r>
              <a:rPr lang="zh-TW" altLang="zh-TW" sz="2800" dirty="0" smtClean="0">
                <a:latin typeface="+mj-ea"/>
                <a:ea typeface="+mj-ea"/>
              </a:rPr>
              <a:t>但是</a:t>
            </a:r>
            <a:r>
              <a:rPr lang="zh-TW" altLang="en-US" sz="2800" dirty="0" smtClean="0">
                <a:latin typeface="+mj-ea"/>
                <a:ea typeface="+mj-ea"/>
              </a:rPr>
              <a:t>實質</a:t>
            </a:r>
            <a:r>
              <a:rPr lang="zh-TW" altLang="zh-TW" sz="2800" dirty="0" smtClean="0">
                <a:latin typeface="+mj-ea"/>
                <a:ea typeface="+mj-ea"/>
              </a:rPr>
              <a:t>國民所得</a:t>
            </a:r>
            <a:r>
              <a:rPr lang="zh-TW" altLang="zh-TW" sz="2800" dirty="0">
                <a:latin typeface="+mj-ea"/>
                <a:ea typeface="+mj-ea"/>
              </a:rPr>
              <a:t>卻沒什麼變動，我想知道這跟之前幾年</a:t>
            </a:r>
            <a:r>
              <a:rPr lang="en-US" altLang="zh-TW" sz="2800" dirty="0">
                <a:latin typeface="+mj-ea"/>
                <a:ea typeface="+mj-ea"/>
              </a:rPr>
              <a:t>(2008)</a:t>
            </a:r>
            <a:r>
              <a:rPr lang="zh-TW" altLang="zh-TW" sz="2800" dirty="0">
                <a:latin typeface="+mj-ea"/>
                <a:ea typeface="+mj-ea"/>
              </a:rPr>
              <a:t>中央銀行貨幣供給增加是不是造成現在物價上升有關，有無符合古典學派的貨幣中立性。上網收尋之前學者的研究，發現有一筆類似報告。所以我就延續吳聰敏‧高櫻芬二位學者的研究。</a:t>
            </a:r>
            <a:r>
              <a:rPr lang="en-US" altLang="zh-TW" sz="2800" dirty="0">
                <a:latin typeface="+mj-ea"/>
                <a:ea typeface="+mj-ea"/>
              </a:rPr>
              <a:t>(</a:t>
            </a:r>
            <a:r>
              <a:rPr lang="zh-TW" altLang="zh-TW" sz="2800" dirty="0">
                <a:latin typeface="+mj-ea"/>
                <a:ea typeface="+mj-ea"/>
              </a:rPr>
              <a:t>台灣貨幣與物價長期關係之研究</a:t>
            </a:r>
            <a:r>
              <a:rPr lang="en-US" altLang="zh-TW" sz="2800" dirty="0">
                <a:latin typeface="+mj-ea"/>
                <a:ea typeface="+mj-ea"/>
              </a:rPr>
              <a:t>1907</a:t>
            </a:r>
            <a:r>
              <a:rPr lang="zh-TW" altLang="zh-TW" sz="2800" dirty="0">
                <a:latin typeface="+mj-ea"/>
                <a:ea typeface="+mj-ea"/>
              </a:rPr>
              <a:t>至</a:t>
            </a:r>
            <a:r>
              <a:rPr lang="en-US" altLang="zh-TW" sz="2800" dirty="0">
                <a:latin typeface="+mj-ea"/>
                <a:ea typeface="+mj-ea"/>
              </a:rPr>
              <a:t>1986</a:t>
            </a:r>
            <a:r>
              <a:rPr lang="zh-TW" altLang="zh-TW" sz="2800" dirty="0">
                <a:latin typeface="+mj-ea"/>
                <a:ea typeface="+mj-ea"/>
              </a:rPr>
              <a:t>年</a:t>
            </a:r>
            <a:r>
              <a:rPr lang="en-US" altLang="zh-TW" sz="2800" dirty="0">
                <a:latin typeface="+mj-ea"/>
                <a:ea typeface="+mj-ea"/>
              </a:rPr>
              <a:t>)</a:t>
            </a:r>
            <a:r>
              <a:rPr lang="zh-TW" altLang="zh-TW" sz="2800" dirty="0">
                <a:latin typeface="+mj-ea"/>
                <a:ea typeface="+mj-ea"/>
              </a:rPr>
              <a:t>，從</a:t>
            </a:r>
            <a:r>
              <a:rPr lang="en-US" altLang="zh-TW" sz="2800" dirty="0">
                <a:latin typeface="+mj-ea"/>
                <a:ea typeface="+mj-ea"/>
              </a:rPr>
              <a:t>1986</a:t>
            </a:r>
            <a:r>
              <a:rPr lang="zh-TW" altLang="zh-TW" sz="2800" dirty="0">
                <a:latin typeface="+mj-ea"/>
                <a:ea typeface="+mj-ea"/>
              </a:rPr>
              <a:t>年之後到</a:t>
            </a:r>
            <a:r>
              <a:rPr lang="en-US" altLang="zh-TW" sz="2800" dirty="0">
                <a:latin typeface="+mj-ea"/>
                <a:ea typeface="+mj-ea"/>
              </a:rPr>
              <a:t>2010</a:t>
            </a:r>
            <a:r>
              <a:rPr lang="zh-TW" altLang="zh-TW" sz="2800" dirty="0">
                <a:latin typeface="+mj-ea"/>
                <a:ea typeface="+mj-ea"/>
              </a:rPr>
              <a:t>年這段期間是否貨幣也一樣具有中立性</a:t>
            </a:r>
            <a:r>
              <a:rPr lang="zh-TW" altLang="zh-TW" sz="2800" dirty="0" smtClean="0">
                <a:latin typeface="+mj-ea"/>
                <a:ea typeface="+mj-ea"/>
              </a:rPr>
              <a:t>。</a:t>
            </a:r>
            <a:endParaRPr lang="en-US" altLang="zh-TW" sz="2800" dirty="0" smtClean="0">
              <a:latin typeface="+mj-ea"/>
              <a:ea typeface="+mj-ea"/>
            </a:endParaRPr>
          </a:p>
          <a:p>
            <a:r>
              <a:rPr lang="zh-TW" altLang="en-US" sz="2800" dirty="0" smtClean="0">
                <a:latin typeface="+mj-ea"/>
                <a:ea typeface="+mj-ea"/>
              </a:rPr>
              <a:t>       </a:t>
            </a:r>
            <a:endParaRPr lang="zh-TW" altLang="en-US" dirty="0"/>
          </a:p>
        </p:txBody>
      </p:sp>
    </p:spTree>
    <p:extLst>
      <p:ext uri="{BB962C8B-B14F-4D97-AF65-F5344CB8AC3E}">
        <p14:creationId xmlns:p14="http://schemas.microsoft.com/office/powerpoint/2010/main" val="1834195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5400" dirty="0" smtClean="0"/>
              <a:t>八、</a:t>
            </a:r>
            <a:r>
              <a:rPr lang="zh-TW" altLang="zh-TW" sz="5400" dirty="0" smtClean="0"/>
              <a:t>參考</a:t>
            </a:r>
            <a:r>
              <a:rPr lang="zh-TW" altLang="zh-TW" sz="5400" dirty="0"/>
              <a:t>文獻：</a:t>
            </a:r>
            <a:r>
              <a:rPr lang="en-US" altLang="zh-TW" sz="5400" dirty="0"/>
              <a:t/>
            </a:r>
            <a:br>
              <a:rPr lang="en-US" altLang="zh-TW" sz="5400" dirty="0"/>
            </a:br>
            <a:endParaRPr lang="zh-TW" altLang="en-US" dirty="0"/>
          </a:p>
        </p:txBody>
      </p:sp>
      <p:sp>
        <p:nvSpPr>
          <p:cNvPr id="3" name="內容版面配置區 2"/>
          <p:cNvSpPr>
            <a:spLocks noGrp="1"/>
          </p:cNvSpPr>
          <p:nvPr>
            <p:ph idx="1"/>
          </p:nvPr>
        </p:nvSpPr>
        <p:spPr/>
        <p:txBody>
          <a:bodyPr/>
          <a:lstStyle/>
          <a:p>
            <a:r>
              <a:rPr lang="zh-TW" altLang="zh-TW" sz="2400" dirty="0" smtClean="0"/>
              <a:t>１．</a:t>
            </a:r>
            <a:r>
              <a:rPr lang="zh-TW" altLang="zh-TW" sz="2400" dirty="0"/>
              <a:t>由貨幣供給觀察台灣經濟新走向</a:t>
            </a:r>
            <a:r>
              <a:rPr lang="en-US" altLang="zh-TW" sz="2400" dirty="0"/>
              <a:t>  </a:t>
            </a:r>
            <a:r>
              <a:rPr lang="zh-TW" altLang="zh-TW" sz="2400" dirty="0"/>
              <a:t>國家政策研究基金會 助理研究員 呂帛晏 </a:t>
            </a:r>
            <a:r>
              <a:rPr lang="en-US" altLang="zh-TW" sz="2400" u="sng" dirty="0">
                <a:hlinkClick r:id="rId2"/>
              </a:rPr>
              <a:t>http://www.npf.org.tw/post/3/8124</a:t>
            </a:r>
            <a:endParaRPr lang="zh-TW" altLang="zh-TW" sz="2400" dirty="0"/>
          </a:p>
          <a:p>
            <a:r>
              <a:rPr lang="zh-TW" altLang="zh-TW" sz="2400" dirty="0"/>
              <a:t>２．中央銀行全球資訊網</a:t>
            </a:r>
            <a:r>
              <a:rPr lang="en-US" altLang="zh-TW" sz="2400" dirty="0"/>
              <a:t>    </a:t>
            </a:r>
            <a:r>
              <a:rPr lang="en-US" altLang="zh-TW" sz="2400" u="sng" dirty="0">
                <a:hlinkClick r:id="rId3"/>
              </a:rPr>
              <a:t>http://www.cbc.gov.tw/mp1.html</a:t>
            </a:r>
            <a:r>
              <a:rPr lang="en-US" altLang="zh-TW" sz="2400" dirty="0"/>
              <a:t/>
            </a:r>
            <a:br>
              <a:rPr lang="en-US" altLang="zh-TW" sz="2400" dirty="0"/>
            </a:br>
            <a:r>
              <a:rPr lang="zh-TW" altLang="zh-TW" sz="2400" dirty="0"/>
              <a:t>３．中華民國統計資訊網</a:t>
            </a:r>
            <a:r>
              <a:rPr lang="en-US" altLang="zh-TW" sz="2400" dirty="0"/>
              <a:t>   </a:t>
            </a:r>
            <a:r>
              <a:rPr lang="en-US" altLang="zh-TW" sz="2400" u="sng" dirty="0">
                <a:hlinkClick r:id="rId4"/>
              </a:rPr>
              <a:t>http://www.stat.gov.tw/mp.asp?mp=4</a:t>
            </a:r>
            <a:endParaRPr lang="zh-TW" altLang="zh-TW" sz="2400" dirty="0"/>
          </a:p>
          <a:p>
            <a:r>
              <a:rPr lang="zh-TW" altLang="zh-TW" sz="2400" dirty="0"/>
              <a:t>４．台灣經濟新</a:t>
            </a:r>
            <a:r>
              <a:rPr lang="zh-TW" altLang="zh-TW" sz="2400" dirty="0" smtClean="0"/>
              <a:t>報</a:t>
            </a:r>
            <a:endParaRPr lang="en-US" altLang="zh-TW" sz="2400" dirty="0" smtClean="0"/>
          </a:p>
          <a:p>
            <a:r>
              <a:rPr lang="zh-TW" altLang="zh-TW" sz="2400" dirty="0" smtClean="0"/>
              <a:t>５．</a:t>
            </a:r>
            <a:r>
              <a:rPr lang="zh-TW" altLang="zh-TW" sz="2400" dirty="0"/>
              <a:t>貨幣銀行學二版 黃昱程 著 華泰</a:t>
            </a:r>
            <a:r>
              <a:rPr lang="zh-TW" altLang="zh-TW" sz="2400" dirty="0" smtClean="0"/>
              <a:t>文化</a:t>
            </a:r>
            <a:endParaRPr lang="en-US" altLang="zh-TW" sz="2400" dirty="0" smtClean="0"/>
          </a:p>
          <a:p>
            <a:r>
              <a:rPr lang="zh-TW" altLang="en-US" sz="2400" smtClean="0"/>
              <a:t>６．總體經濟學　賴景昌著　雙葉書局</a:t>
            </a:r>
            <a:endParaRPr lang="zh-TW" altLang="zh-TW" sz="2400" dirty="0"/>
          </a:p>
          <a:p>
            <a:endParaRPr lang="zh-TW" altLang="en-US" dirty="0"/>
          </a:p>
        </p:txBody>
      </p:sp>
    </p:spTree>
    <p:extLst>
      <p:ext uri="{BB962C8B-B14F-4D97-AF65-F5344CB8AC3E}">
        <p14:creationId xmlns:p14="http://schemas.microsoft.com/office/powerpoint/2010/main" val="1117093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zh-TW" sz="2400" dirty="0">
                <a:latin typeface="+mj-ea"/>
              </a:rPr>
              <a:t>所以我從中央銀行找了</a:t>
            </a:r>
            <a:r>
              <a:rPr lang="en-US" altLang="zh-TW" sz="2400" dirty="0">
                <a:latin typeface="+mj-ea"/>
              </a:rPr>
              <a:t>1986</a:t>
            </a:r>
            <a:r>
              <a:rPr lang="zh-TW" altLang="zh-TW" sz="2400" dirty="0">
                <a:latin typeface="+mj-ea"/>
              </a:rPr>
              <a:t>～</a:t>
            </a:r>
            <a:r>
              <a:rPr lang="en-US" altLang="zh-TW" sz="2400" dirty="0">
                <a:latin typeface="+mj-ea"/>
              </a:rPr>
              <a:t>2010</a:t>
            </a:r>
            <a:r>
              <a:rPr lang="zh-TW" altLang="zh-TW" sz="2400" dirty="0">
                <a:latin typeface="+mj-ea"/>
              </a:rPr>
              <a:t>年總貨幣供給，和這段期間的消費者物價指數</a:t>
            </a:r>
            <a:r>
              <a:rPr lang="en-US" altLang="zh-TW" sz="2400" dirty="0">
                <a:latin typeface="+mj-ea"/>
              </a:rPr>
              <a:t>(CPI)</a:t>
            </a:r>
            <a:r>
              <a:rPr lang="zh-TW" altLang="zh-TW" sz="2400" dirty="0">
                <a:latin typeface="+mj-ea"/>
              </a:rPr>
              <a:t>來做研究。</a:t>
            </a:r>
            <a:r>
              <a:rPr lang="zh-TW" altLang="en-US" sz="2400" dirty="0">
                <a:latin typeface="+mj-ea"/>
              </a:rPr>
              <a:t>想</a:t>
            </a:r>
            <a:r>
              <a:rPr lang="zh-TW" altLang="zh-TW" sz="2400" dirty="0">
                <a:latin typeface="+mj-ea"/>
              </a:rPr>
              <a:t>利用簡單迴歸分析，去分析這一段期間內貨幣供給與物價長期變動的關係。</a:t>
            </a:r>
          </a:p>
        </p:txBody>
      </p:sp>
    </p:spTree>
    <p:extLst>
      <p:ext uri="{BB962C8B-B14F-4D97-AF65-F5344CB8AC3E}">
        <p14:creationId xmlns:p14="http://schemas.microsoft.com/office/powerpoint/2010/main" val="257133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a:t>二、貨幣供給介紹</a:t>
            </a:r>
            <a:br>
              <a:rPr lang="zh-TW" altLang="zh-TW" dirty="0"/>
            </a:br>
            <a:endParaRPr lang="zh-TW" altLang="en-US" dirty="0"/>
          </a:p>
        </p:txBody>
      </p:sp>
      <p:sp>
        <p:nvSpPr>
          <p:cNvPr id="3" name="內容版面配置區 2"/>
          <p:cNvSpPr>
            <a:spLocks noGrp="1"/>
          </p:cNvSpPr>
          <p:nvPr>
            <p:ph idx="1"/>
          </p:nvPr>
        </p:nvSpPr>
        <p:spPr/>
        <p:txBody>
          <a:bodyPr>
            <a:noAutofit/>
          </a:bodyPr>
          <a:lstStyle/>
          <a:p>
            <a:r>
              <a:rPr lang="zh-TW" altLang="en-US" dirty="0" smtClean="0">
                <a:latin typeface="+mj-ea"/>
                <a:ea typeface="+mj-ea"/>
              </a:rPr>
              <a:t>   </a:t>
            </a:r>
            <a:r>
              <a:rPr lang="zh-TW" altLang="zh-TW" dirty="0" smtClean="0">
                <a:latin typeface="+mj-ea"/>
                <a:ea typeface="+mj-ea"/>
              </a:rPr>
              <a:t>貨幣</a:t>
            </a:r>
            <a:r>
              <a:rPr lang="zh-TW" altLang="zh-TW" dirty="0">
                <a:latin typeface="+mj-ea"/>
                <a:ea typeface="+mj-ea"/>
              </a:rPr>
              <a:t>在經濟運作上擁有著特殊的地位，貨幣供給的增加，對經濟的影響常常會出現牽一髮而動全身的情況。當我們在定義貨幣供給時，最常用</a:t>
            </a:r>
            <a:r>
              <a:rPr lang="en-US" altLang="zh-TW" dirty="0">
                <a:latin typeface="+mj-ea"/>
                <a:ea typeface="+mj-ea"/>
              </a:rPr>
              <a:t>M1A</a:t>
            </a:r>
            <a:r>
              <a:rPr lang="en-US" altLang="zh-TW" baseline="30000" dirty="0">
                <a:latin typeface="+mj-ea"/>
                <a:ea typeface="+mj-ea"/>
              </a:rPr>
              <a:t>(</a:t>
            </a:r>
            <a:r>
              <a:rPr lang="zh-TW" altLang="zh-TW" baseline="30000" dirty="0">
                <a:latin typeface="+mj-ea"/>
                <a:ea typeface="+mj-ea"/>
              </a:rPr>
              <a:t>註</a:t>
            </a:r>
            <a:r>
              <a:rPr lang="en-US" altLang="zh-TW" baseline="30000" dirty="0">
                <a:latin typeface="+mj-ea"/>
                <a:ea typeface="+mj-ea"/>
              </a:rPr>
              <a:t>1)</a:t>
            </a:r>
            <a:r>
              <a:rPr lang="zh-TW" altLang="zh-TW" dirty="0">
                <a:latin typeface="+mj-ea"/>
                <a:ea typeface="+mj-ea"/>
              </a:rPr>
              <a:t>、</a:t>
            </a:r>
            <a:r>
              <a:rPr lang="en-US" altLang="zh-TW" dirty="0">
                <a:latin typeface="+mj-ea"/>
                <a:ea typeface="+mj-ea"/>
              </a:rPr>
              <a:t>M1B</a:t>
            </a:r>
            <a:r>
              <a:rPr lang="en-US" altLang="zh-TW" baseline="30000" dirty="0">
                <a:latin typeface="+mj-ea"/>
                <a:ea typeface="+mj-ea"/>
              </a:rPr>
              <a:t>(</a:t>
            </a:r>
            <a:r>
              <a:rPr lang="zh-TW" altLang="zh-TW" baseline="30000" dirty="0">
                <a:latin typeface="+mj-ea"/>
                <a:ea typeface="+mj-ea"/>
              </a:rPr>
              <a:t>註</a:t>
            </a:r>
            <a:r>
              <a:rPr lang="en-US" altLang="zh-TW" baseline="30000" dirty="0">
                <a:latin typeface="+mj-ea"/>
                <a:ea typeface="+mj-ea"/>
              </a:rPr>
              <a:t>2)</a:t>
            </a:r>
            <a:r>
              <a:rPr lang="zh-TW" altLang="zh-TW" dirty="0">
                <a:latin typeface="+mj-ea"/>
                <a:ea typeface="+mj-ea"/>
              </a:rPr>
              <a:t>及</a:t>
            </a:r>
            <a:r>
              <a:rPr lang="en-US" altLang="zh-TW" dirty="0">
                <a:latin typeface="+mj-ea"/>
                <a:ea typeface="+mj-ea"/>
              </a:rPr>
              <a:t>M2</a:t>
            </a:r>
            <a:r>
              <a:rPr lang="en-US" altLang="zh-TW" baseline="30000" dirty="0">
                <a:latin typeface="+mj-ea"/>
                <a:ea typeface="+mj-ea"/>
              </a:rPr>
              <a:t>(</a:t>
            </a:r>
            <a:r>
              <a:rPr lang="zh-TW" altLang="zh-TW" baseline="30000" dirty="0">
                <a:latin typeface="+mj-ea"/>
                <a:ea typeface="+mj-ea"/>
              </a:rPr>
              <a:t>註</a:t>
            </a:r>
            <a:r>
              <a:rPr lang="en-US" altLang="zh-TW" baseline="30000" dirty="0">
                <a:latin typeface="+mj-ea"/>
                <a:ea typeface="+mj-ea"/>
              </a:rPr>
              <a:t>3)</a:t>
            </a:r>
            <a:r>
              <a:rPr lang="zh-TW" altLang="zh-TW" dirty="0">
                <a:latin typeface="+mj-ea"/>
                <a:ea typeface="+mj-ea"/>
              </a:rPr>
              <a:t>三個指標。依據其貨幣供給的定義邏輯，</a:t>
            </a:r>
            <a:r>
              <a:rPr lang="en-US" altLang="zh-TW" dirty="0">
                <a:latin typeface="+mj-ea"/>
                <a:ea typeface="+mj-ea"/>
              </a:rPr>
              <a:t>M</a:t>
            </a:r>
            <a:r>
              <a:rPr lang="zh-TW" altLang="zh-TW" dirty="0">
                <a:latin typeface="+mj-ea"/>
                <a:ea typeface="+mj-ea"/>
              </a:rPr>
              <a:t>之後代表的是變現性的難易度，分別代表現金的</a:t>
            </a:r>
            <a:r>
              <a:rPr lang="en-US" altLang="zh-TW" dirty="0" smtClean="0">
                <a:latin typeface="+mj-ea"/>
                <a:ea typeface="+mj-ea"/>
              </a:rPr>
              <a:t>M1A</a:t>
            </a:r>
            <a:r>
              <a:rPr lang="zh-TW" altLang="zh-TW" dirty="0" smtClean="0">
                <a:latin typeface="+mj-ea"/>
                <a:ea typeface="+mj-ea"/>
              </a:rPr>
              <a:t>排</a:t>
            </a:r>
            <a:r>
              <a:rPr lang="zh-TW" altLang="zh-TW" dirty="0">
                <a:latin typeface="+mj-ea"/>
                <a:ea typeface="+mj-ea"/>
              </a:rPr>
              <a:t>到現金加活期存款的</a:t>
            </a:r>
            <a:r>
              <a:rPr lang="en-US" altLang="zh-TW" dirty="0" smtClean="0">
                <a:latin typeface="+mj-ea"/>
                <a:ea typeface="+mj-ea"/>
              </a:rPr>
              <a:t>M1B</a:t>
            </a:r>
            <a:r>
              <a:rPr lang="zh-TW" altLang="zh-TW" dirty="0" smtClean="0">
                <a:latin typeface="+mj-ea"/>
                <a:ea typeface="+mj-ea"/>
              </a:rPr>
              <a:t>，</a:t>
            </a:r>
            <a:r>
              <a:rPr lang="en-US" altLang="zh-TW" dirty="0" smtClean="0">
                <a:latin typeface="+mj-ea"/>
                <a:ea typeface="+mj-ea"/>
              </a:rPr>
              <a:t>M1B</a:t>
            </a:r>
            <a:r>
              <a:rPr lang="zh-TW" altLang="zh-TW" dirty="0" smtClean="0">
                <a:latin typeface="+mj-ea"/>
                <a:ea typeface="+mj-ea"/>
              </a:rPr>
              <a:t>再</a:t>
            </a:r>
            <a:r>
              <a:rPr lang="zh-TW" altLang="zh-TW" dirty="0">
                <a:latin typeface="+mj-ea"/>
                <a:ea typeface="+mj-ea"/>
              </a:rPr>
              <a:t>加上準貨幣則為</a:t>
            </a:r>
            <a:r>
              <a:rPr lang="en-US" altLang="zh-TW" dirty="0">
                <a:latin typeface="+mj-ea"/>
                <a:ea typeface="+mj-ea"/>
              </a:rPr>
              <a:t>M2</a:t>
            </a:r>
            <a:r>
              <a:rPr lang="zh-TW" altLang="zh-TW" dirty="0" smtClean="0">
                <a:latin typeface="+mj-ea"/>
                <a:ea typeface="+mj-ea"/>
              </a:rPr>
              <a:t>。</a:t>
            </a:r>
            <a:endParaRPr lang="en-US" altLang="zh-TW" dirty="0" smtClean="0">
              <a:latin typeface="+mj-ea"/>
              <a:ea typeface="+mj-ea"/>
            </a:endParaRPr>
          </a:p>
          <a:p>
            <a:endParaRPr lang="zh-TW" altLang="zh-TW" dirty="0">
              <a:latin typeface="+mj-ea"/>
              <a:ea typeface="+mj-ea"/>
            </a:endParaRPr>
          </a:p>
          <a:p>
            <a:r>
              <a:rPr lang="zh-TW" altLang="zh-TW" sz="1800" baseline="30000" dirty="0">
                <a:latin typeface="+mj-ea"/>
                <a:ea typeface="+mj-ea"/>
              </a:rPr>
              <a:t>註</a:t>
            </a:r>
            <a:r>
              <a:rPr lang="en-US" altLang="zh-TW" sz="1800" baseline="30000" dirty="0">
                <a:latin typeface="+mj-ea"/>
                <a:ea typeface="+mj-ea"/>
              </a:rPr>
              <a:t>1</a:t>
            </a:r>
            <a:r>
              <a:rPr lang="en-US" altLang="zh-TW" sz="1800" dirty="0">
                <a:latin typeface="+mj-ea"/>
                <a:ea typeface="+mj-ea"/>
              </a:rPr>
              <a:t>M1A=</a:t>
            </a:r>
            <a:r>
              <a:rPr lang="zh-TW" altLang="zh-TW" sz="1800" dirty="0">
                <a:latin typeface="+mj-ea"/>
                <a:ea typeface="+mj-ea"/>
              </a:rPr>
              <a:t>通貨淨額</a:t>
            </a:r>
            <a:r>
              <a:rPr lang="en-US" altLang="zh-TW" sz="1800" dirty="0">
                <a:latin typeface="+mj-ea"/>
                <a:ea typeface="+mj-ea"/>
              </a:rPr>
              <a:t>+</a:t>
            </a:r>
            <a:r>
              <a:rPr lang="zh-TW" altLang="zh-TW" sz="1800" dirty="0">
                <a:latin typeface="+mj-ea"/>
                <a:ea typeface="+mj-ea"/>
              </a:rPr>
              <a:t>支票存款</a:t>
            </a:r>
            <a:r>
              <a:rPr lang="en-US" altLang="zh-TW" sz="1800" dirty="0">
                <a:latin typeface="+mj-ea"/>
                <a:ea typeface="+mj-ea"/>
              </a:rPr>
              <a:t>+</a:t>
            </a:r>
            <a:r>
              <a:rPr lang="zh-TW" altLang="zh-TW" sz="1800" dirty="0">
                <a:latin typeface="+mj-ea"/>
                <a:ea typeface="+mj-ea"/>
              </a:rPr>
              <a:t>活期存款</a:t>
            </a:r>
          </a:p>
          <a:p>
            <a:r>
              <a:rPr lang="zh-TW" altLang="zh-TW" sz="1800" baseline="30000" dirty="0">
                <a:latin typeface="+mj-ea"/>
                <a:ea typeface="+mj-ea"/>
              </a:rPr>
              <a:t>註</a:t>
            </a:r>
            <a:r>
              <a:rPr lang="en-US" altLang="zh-TW" sz="1800" baseline="30000" dirty="0">
                <a:latin typeface="+mj-ea"/>
                <a:ea typeface="+mj-ea"/>
              </a:rPr>
              <a:t>2</a:t>
            </a:r>
            <a:r>
              <a:rPr lang="en-US" altLang="zh-TW" sz="1800" dirty="0">
                <a:latin typeface="+mj-ea"/>
                <a:ea typeface="+mj-ea"/>
              </a:rPr>
              <a:t>M1B=M1A+</a:t>
            </a:r>
            <a:r>
              <a:rPr lang="zh-TW" altLang="zh-TW" sz="1800" dirty="0">
                <a:latin typeface="+mj-ea"/>
                <a:ea typeface="+mj-ea"/>
              </a:rPr>
              <a:t>活期儲蓄存款</a:t>
            </a:r>
          </a:p>
          <a:p>
            <a:r>
              <a:rPr lang="zh-TW" altLang="zh-TW" sz="1800" baseline="30000" dirty="0">
                <a:latin typeface="+mj-ea"/>
                <a:ea typeface="+mj-ea"/>
              </a:rPr>
              <a:t>註</a:t>
            </a:r>
            <a:r>
              <a:rPr lang="en-US" altLang="zh-TW" sz="1800" baseline="30000" dirty="0">
                <a:latin typeface="+mj-ea"/>
                <a:ea typeface="+mj-ea"/>
              </a:rPr>
              <a:t>3</a:t>
            </a:r>
            <a:r>
              <a:rPr lang="en-US" altLang="zh-TW" sz="1800" dirty="0">
                <a:latin typeface="+mj-ea"/>
                <a:ea typeface="+mj-ea"/>
              </a:rPr>
              <a:t>M2=M1B+</a:t>
            </a:r>
            <a:r>
              <a:rPr lang="zh-TW" altLang="zh-TW" sz="1800" dirty="0">
                <a:latin typeface="+mj-ea"/>
                <a:ea typeface="+mj-ea"/>
              </a:rPr>
              <a:t>準貨幣</a:t>
            </a:r>
            <a:r>
              <a:rPr lang="en-US" altLang="zh-TW" sz="1800" dirty="0">
                <a:latin typeface="+mj-ea"/>
                <a:ea typeface="+mj-ea"/>
              </a:rPr>
              <a:t>(</a:t>
            </a:r>
            <a:r>
              <a:rPr lang="zh-TW" altLang="zh-TW" sz="1800" dirty="0">
                <a:latin typeface="+mj-ea"/>
                <a:ea typeface="+mj-ea"/>
              </a:rPr>
              <a:t>定期存款、定存儲蓄存款、外匯存款、郵政儲金、企業、及個人持有支付買回交易</a:t>
            </a:r>
            <a:r>
              <a:rPr lang="zh-TW" altLang="zh-TW" sz="1800" dirty="0" smtClean="0">
                <a:latin typeface="+mj-ea"/>
                <a:ea typeface="+mj-ea"/>
              </a:rPr>
              <a:t>餘額</a:t>
            </a:r>
            <a:r>
              <a:rPr lang="zh-TW" altLang="en-US" sz="1800" dirty="0" smtClean="0">
                <a:latin typeface="+mj-ea"/>
                <a:ea typeface="+mj-ea"/>
              </a:rPr>
              <a:t>、外國人持有的新台幣存款、及貨幣市場共同基金。</a:t>
            </a:r>
            <a:r>
              <a:rPr lang="en-US" altLang="zh-TW" sz="1800" dirty="0" smtClean="0">
                <a:latin typeface="+mj-ea"/>
                <a:ea typeface="+mj-ea"/>
              </a:rPr>
              <a:t>)</a:t>
            </a:r>
            <a:endParaRPr lang="zh-TW" altLang="zh-TW" sz="1800" dirty="0">
              <a:latin typeface="+mj-ea"/>
              <a:ea typeface="+mj-ea"/>
            </a:endParaRPr>
          </a:p>
        </p:txBody>
      </p:sp>
    </p:spTree>
    <p:extLst>
      <p:ext uri="{BB962C8B-B14F-4D97-AF65-F5344CB8AC3E}">
        <p14:creationId xmlns:p14="http://schemas.microsoft.com/office/powerpoint/2010/main" val="4065749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normAutofit/>
          </a:bodyPr>
          <a:lstStyle/>
          <a:p>
            <a:endParaRPr lang="zh-TW" altLang="zh-TW" sz="2800" dirty="0">
              <a:latin typeface="+mj-ea"/>
              <a:ea typeface="+mj-ea"/>
            </a:endParaRPr>
          </a:p>
          <a:p>
            <a:r>
              <a:rPr lang="en-US" altLang="zh-TW" sz="2800" dirty="0">
                <a:latin typeface="+mj-ea"/>
                <a:ea typeface="+mj-ea"/>
              </a:rPr>
              <a:t>    M2</a:t>
            </a:r>
            <a:r>
              <a:rPr lang="zh-TW" altLang="zh-TW" sz="2800" dirty="0">
                <a:latin typeface="+mj-ea"/>
                <a:ea typeface="+mj-ea"/>
              </a:rPr>
              <a:t>其中大部分項目是以儲存價值為主要目的，</a:t>
            </a:r>
            <a:r>
              <a:rPr lang="en-US" altLang="zh-TW" sz="2800" dirty="0">
                <a:latin typeface="+mj-ea"/>
                <a:ea typeface="+mj-ea"/>
              </a:rPr>
              <a:t>M2</a:t>
            </a:r>
            <a:r>
              <a:rPr lang="zh-TW" altLang="zh-TW" sz="2800" dirty="0">
                <a:latin typeface="+mj-ea"/>
                <a:ea typeface="+mj-ea"/>
              </a:rPr>
              <a:t>在經濟上有</a:t>
            </a:r>
            <a:r>
              <a:rPr lang="zh-TW" altLang="zh-TW" sz="2800" dirty="0" smtClean="0">
                <a:latin typeface="+mj-ea"/>
                <a:ea typeface="+mj-ea"/>
              </a:rPr>
              <a:t>二大</a:t>
            </a:r>
            <a:r>
              <a:rPr lang="zh-TW" altLang="en-US" sz="2800" dirty="0" smtClean="0">
                <a:latin typeface="+mj-ea"/>
                <a:ea typeface="+mj-ea"/>
              </a:rPr>
              <a:t>重大的</a:t>
            </a:r>
            <a:r>
              <a:rPr lang="zh-TW" altLang="zh-TW" sz="2800" dirty="0" smtClean="0">
                <a:latin typeface="+mj-ea"/>
                <a:ea typeface="+mj-ea"/>
              </a:rPr>
              <a:t>意</a:t>
            </a:r>
            <a:r>
              <a:rPr lang="zh-TW" altLang="zh-TW" sz="2800" dirty="0">
                <a:latin typeface="+mj-ea"/>
                <a:ea typeface="+mj-ea"/>
              </a:rPr>
              <a:t>涵，其一由於其內容包含定期存款，所以其所代表的是資金是否會往最安全的定存上去靠攏，而放棄購買其他資產的機會，其二在央行監測上，過去台灣歷史資料顯示通貨膨脹及</a:t>
            </a:r>
            <a:r>
              <a:rPr lang="en-US" altLang="zh-TW" sz="2800" dirty="0">
                <a:latin typeface="+mj-ea"/>
                <a:ea typeface="+mj-ea"/>
              </a:rPr>
              <a:t>M2</a:t>
            </a:r>
            <a:r>
              <a:rPr lang="zh-TW" altLang="zh-TW" sz="2800" dirty="0">
                <a:latin typeface="+mj-ea"/>
                <a:ea typeface="+mj-ea"/>
              </a:rPr>
              <a:t>的相關性比較高，所以央行較在意</a:t>
            </a:r>
            <a:r>
              <a:rPr lang="en-US" altLang="zh-TW" sz="2800" dirty="0">
                <a:latin typeface="+mj-ea"/>
                <a:ea typeface="+mj-ea"/>
              </a:rPr>
              <a:t>M2</a:t>
            </a:r>
            <a:r>
              <a:rPr lang="zh-TW" altLang="zh-TW" sz="2800" dirty="0">
                <a:latin typeface="+mj-ea"/>
                <a:ea typeface="+mj-ea"/>
              </a:rPr>
              <a:t>的走向。</a:t>
            </a:r>
          </a:p>
          <a:p>
            <a:endParaRPr lang="zh-TW" altLang="en-US" sz="2800" dirty="0">
              <a:latin typeface="+mj-ea"/>
              <a:ea typeface="+mj-ea"/>
            </a:endParaRPr>
          </a:p>
          <a:p>
            <a:endParaRPr lang="zh-TW" altLang="en-US" sz="2800" dirty="0">
              <a:latin typeface="+mj-ea"/>
              <a:ea typeface="+mj-ea"/>
            </a:endParaRPr>
          </a:p>
        </p:txBody>
      </p:sp>
    </p:spTree>
    <p:extLst>
      <p:ext uri="{BB962C8B-B14F-4D97-AF65-F5344CB8AC3E}">
        <p14:creationId xmlns:p14="http://schemas.microsoft.com/office/powerpoint/2010/main" val="4057836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a:t>三、經濟與貨幣供給的互動</a:t>
            </a:r>
            <a:br>
              <a:rPr lang="zh-TW" altLang="zh-TW" dirty="0"/>
            </a:br>
            <a:endParaRPr lang="zh-TW" altLang="en-US" dirty="0"/>
          </a:p>
        </p:txBody>
      </p:sp>
      <p:sp>
        <p:nvSpPr>
          <p:cNvPr id="3" name="內容版面配置區 2"/>
          <p:cNvSpPr>
            <a:spLocks noGrp="1"/>
          </p:cNvSpPr>
          <p:nvPr>
            <p:ph idx="1"/>
          </p:nvPr>
        </p:nvSpPr>
        <p:spPr/>
        <p:txBody>
          <a:bodyPr>
            <a:normAutofit/>
          </a:bodyPr>
          <a:lstStyle/>
          <a:p>
            <a:r>
              <a:rPr lang="zh-TW" altLang="zh-TW" dirty="0">
                <a:latin typeface="+mj-ea"/>
                <a:ea typeface="+mj-ea"/>
              </a:rPr>
              <a:t>貨幣供給在經濟地位特殊，尤其在經濟環境處於衰退的情況下，政府常會以貨幣政策來調整景氣的波動，以經濟成長、物價去剖析貨幣供給在經濟中的角色。在經濟領域中貨幣供給和經濟之間的關係複雜，</a:t>
            </a:r>
          </a:p>
          <a:p>
            <a:r>
              <a:rPr lang="zh-TW" altLang="zh-TW" dirty="0">
                <a:latin typeface="+mj-ea"/>
                <a:ea typeface="+mj-ea"/>
              </a:rPr>
              <a:t>就時間長短來說，分成古典學派，和凱因斯學派。</a:t>
            </a:r>
          </a:p>
          <a:p>
            <a:endParaRPr lang="zh-TW" altLang="en-US" dirty="0">
              <a:latin typeface="+mj-ea"/>
              <a:ea typeface="+mj-ea"/>
            </a:endParaRPr>
          </a:p>
        </p:txBody>
      </p:sp>
    </p:spTree>
    <p:extLst>
      <p:ext uri="{BB962C8B-B14F-4D97-AF65-F5344CB8AC3E}">
        <p14:creationId xmlns:p14="http://schemas.microsoft.com/office/powerpoint/2010/main" val="3132979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en-US" altLang="zh-TW" dirty="0"/>
              <a:t> </a:t>
            </a:r>
            <a:r>
              <a:rPr lang="zh-TW" altLang="zh-TW" dirty="0">
                <a:latin typeface="+mj-ea"/>
                <a:ea typeface="+mj-ea"/>
              </a:rPr>
              <a:t>在長期下，古典經濟學派認為貨幣是具有中立性的特質，央行所釋放出來的貨幣供給都會完全反映在物價上，生產、消費等實質變數並不會因此改變，此時通貨膨脹只是一種貨幣的的現象，並不會影響到經濟的成長。以往研究也指出二戰後全球的經濟成長和貨幣供給的實證資料也顯示雙方未有明顯的關係</a:t>
            </a:r>
            <a:r>
              <a:rPr lang="zh-TW" altLang="zh-TW" dirty="0" smtClean="0">
                <a:latin typeface="+mj-ea"/>
                <a:ea typeface="+mj-ea"/>
              </a:rPr>
              <a:t>。</a:t>
            </a:r>
            <a:endParaRPr lang="zh-TW" altLang="zh-TW" dirty="0">
              <a:latin typeface="+mj-ea"/>
              <a:ea typeface="+mj-ea"/>
            </a:endParaRPr>
          </a:p>
        </p:txBody>
      </p:sp>
    </p:spTree>
    <p:extLst>
      <p:ext uri="{BB962C8B-B14F-4D97-AF65-F5344CB8AC3E}">
        <p14:creationId xmlns:p14="http://schemas.microsoft.com/office/powerpoint/2010/main" val="1824480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en-US" altLang="zh-TW" dirty="0"/>
              <a:t> </a:t>
            </a:r>
            <a:r>
              <a:rPr lang="zh-TW" altLang="zh-TW" dirty="0">
                <a:latin typeface="+mj-ea"/>
                <a:ea typeface="+mj-ea"/>
              </a:rPr>
              <a:t>在短期下，貨幣供給影響投資、消費的管道多樣，其中以凱因斯學派的利率管道最為著名，因為增加了貨幣供給，降低了短期的利率，使的廠商進行投資的成本降低，造成投資意願的提高，所以央行採用較寬鬆的貨幣政策</a:t>
            </a:r>
            <a:r>
              <a:rPr lang="zh-TW" altLang="zh-TW" dirty="0" smtClean="0">
                <a:latin typeface="+mj-ea"/>
                <a:ea typeface="+mj-ea"/>
              </a:rPr>
              <a:t>，</a:t>
            </a:r>
            <a:r>
              <a:rPr lang="zh-TW" altLang="en-US" dirty="0" smtClean="0">
                <a:latin typeface="+mj-ea"/>
                <a:ea typeface="+mj-ea"/>
              </a:rPr>
              <a:t>希望</a:t>
            </a:r>
            <a:r>
              <a:rPr lang="zh-TW" altLang="zh-TW" dirty="0" smtClean="0">
                <a:latin typeface="+mj-ea"/>
                <a:ea typeface="+mj-ea"/>
              </a:rPr>
              <a:t>可以</a:t>
            </a:r>
            <a:r>
              <a:rPr lang="zh-TW" altLang="zh-TW" dirty="0">
                <a:latin typeface="+mj-ea"/>
                <a:ea typeface="+mj-ea"/>
              </a:rPr>
              <a:t>刺激投資的誘因帶動經濟成長。</a:t>
            </a:r>
          </a:p>
          <a:p>
            <a:pPr marL="0" indent="0">
              <a:buNone/>
            </a:pPr>
            <a:r>
              <a:rPr lang="en-US" altLang="zh-TW" dirty="0">
                <a:latin typeface="+mj-ea"/>
                <a:ea typeface="+mj-ea"/>
              </a:rPr>
              <a:t>    </a:t>
            </a:r>
            <a:endParaRPr lang="zh-TW" altLang="en-US" dirty="0">
              <a:latin typeface="+mj-ea"/>
              <a:ea typeface="+mj-ea"/>
            </a:endParaRPr>
          </a:p>
        </p:txBody>
      </p:sp>
    </p:spTree>
    <p:extLst>
      <p:ext uri="{BB962C8B-B14F-4D97-AF65-F5344CB8AC3E}">
        <p14:creationId xmlns:p14="http://schemas.microsoft.com/office/powerpoint/2010/main" val="2637308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a:latin typeface="+mj-ea"/>
                <a:ea typeface="+mj-ea"/>
              </a:rPr>
              <a:t> </a:t>
            </a:r>
            <a:r>
              <a:rPr lang="zh-TW" altLang="zh-TW" dirty="0">
                <a:latin typeface="+mj-ea"/>
                <a:ea typeface="+mj-ea"/>
              </a:rPr>
              <a:t>「 傳統凱因斯學派的分析方法</a:t>
            </a:r>
            <a:r>
              <a:rPr lang="en-US" altLang="zh-TW" dirty="0">
                <a:latin typeface="+mj-ea"/>
                <a:ea typeface="+mj-ea"/>
              </a:rPr>
              <a:t>, </a:t>
            </a:r>
            <a:r>
              <a:rPr lang="zh-TW" altLang="zh-TW" dirty="0">
                <a:latin typeface="+mj-ea"/>
                <a:ea typeface="+mj-ea"/>
              </a:rPr>
              <a:t>認為貨幣供給增加會降低名目利率</a:t>
            </a:r>
            <a:r>
              <a:rPr lang="en-US" altLang="zh-TW" dirty="0">
                <a:latin typeface="+mj-ea"/>
                <a:ea typeface="+mj-ea"/>
              </a:rPr>
              <a:t>, </a:t>
            </a:r>
            <a:r>
              <a:rPr lang="zh-TW" altLang="zh-TW" dirty="0">
                <a:latin typeface="+mj-ea"/>
                <a:ea typeface="+mj-ea"/>
              </a:rPr>
              <a:t>促進投資</a:t>
            </a:r>
            <a:r>
              <a:rPr lang="en-US" altLang="zh-TW" dirty="0">
                <a:latin typeface="+mj-ea"/>
                <a:ea typeface="+mj-ea"/>
              </a:rPr>
              <a:t>, </a:t>
            </a:r>
            <a:r>
              <a:rPr lang="zh-TW" altLang="zh-TW" dirty="0">
                <a:latin typeface="+mj-ea"/>
                <a:ea typeface="+mj-ea"/>
              </a:rPr>
              <a:t>終而達到刺激景氣的效果。相對的</a:t>
            </a:r>
            <a:r>
              <a:rPr lang="en-US" altLang="zh-TW" dirty="0">
                <a:latin typeface="+mj-ea"/>
                <a:ea typeface="+mj-ea"/>
              </a:rPr>
              <a:t>, Lucas (1972) </a:t>
            </a:r>
            <a:r>
              <a:rPr lang="zh-TW" altLang="zh-TW" dirty="0">
                <a:latin typeface="+mj-ea"/>
                <a:ea typeface="+mj-ea"/>
              </a:rPr>
              <a:t>等人所發展的均衡的景氣循環理論</a:t>
            </a:r>
            <a:r>
              <a:rPr lang="en-US" altLang="zh-TW" dirty="0">
                <a:latin typeface="+mj-ea"/>
                <a:ea typeface="+mj-ea"/>
              </a:rPr>
              <a:t>,</a:t>
            </a:r>
            <a:r>
              <a:rPr lang="zh-TW" altLang="zh-TW" dirty="0">
                <a:latin typeface="+mj-ea"/>
                <a:ea typeface="+mj-ea"/>
              </a:rPr>
              <a:t>則強調預期與非預期貨幣供給變動會有不同的效果。預期的貨幣供給增加不會影響實質變數</a:t>
            </a:r>
            <a:r>
              <a:rPr lang="en-US" altLang="zh-TW" dirty="0">
                <a:latin typeface="+mj-ea"/>
                <a:ea typeface="+mj-ea"/>
              </a:rPr>
              <a:t>, </a:t>
            </a:r>
            <a:r>
              <a:rPr lang="zh-TW" altLang="zh-TW" dirty="0">
                <a:latin typeface="+mj-ea"/>
                <a:ea typeface="+mj-ea"/>
              </a:rPr>
              <a:t>只會使物價上揚</a:t>
            </a:r>
            <a:r>
              <a:rPr lang="en-US" altLang="zh-TW" dirty="0">
                <a:latin typeface="+mj-ea"/>
                <a:ea typeface="+mj-ea"/>
              </a:rPr>
              <a:t>; </a:t>
            </a:r>
            <a:r>
              <a:rPr lang="zh-TW" altLang="zh-TW" dirty="0">
                <a:latin typeface="+mj-ea"/>
                <a:ea typeface="+mj-ea"/>
              </a:rPr>
              <a:t>非預期的貨幣供給增加則會刺激產出的上升。」</a:t>
            </a:r>
            <a:endParaRPr lang="zh-TW" altLang="en-US" dirty="0">
              <a:latin typeface="+mj-ea"/>
              <a:ea typeface="+mj-ea"/>
            </a:endParaRPr>
          </a:p>
        </p:txBody>
      </p:sp>
    </p:spTree>
    <p:extLst>
      <p:ext uri="{BB962C8B-B14F-4D97-AF65-F5344CB8AC3E}">
        <p14:creationId xmlns:p14="http://schemas.microsoft.com/office/powerpoint/2010/main" val="20179456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255</TotalTime>
  <Words>1513</Words>
  <Application>Microsoft Office PowerPoint</Application>
  <PresentationFormat>如螢幕大小 (4:3)</PresentationFormat>
  <Paragraphs>57</Paragraphs>
  <Slides>20</Slides>
  <Notes>0</Notes>
  <HiddenSlides>0</HiddenSlides>
  <MMClips>0</MMClips>
  <ScaleCrop>false</ScaleCrop>
  <HeadingPairs>
    <vt:vector size="4" baseType="variant">
      <vt:variant>
        <vt:lpstr>佈景主題</vt:lpstr>
      </vt:variant>
      <vt:variant>
        <vt:i4>1</vt:i4>
      </vt:variant>
      <vt:variant>
        <vt:lpstr>投影片標題</vt:lpstr>
      </vt:variant>
      <vt:variant>
        <vt:i4>20</vt:i4>
      </vt:variant>
    </vt:vector>
  </HeadingPairs>
  <TitlesOfParts>
    <vt:vector size="21" baseType="lpstr">
      <vt:lpstr>流線</vt:lpstr>
      <vt:lpstr>台灣貨幣與物價關係的研究 1986年至2011年 </vt:lpstr>
      <vt:lpstr>一、前言 </vt:lpstr>
      <vt:lpstr>PowerPoint 簡報</vt:lpstr>
      <vt:lpstr>二、貨幣供給介紹 </vt:lpstr>
      <vt:lpstr>PowerPoint 簡報</vt:lpstr>
      <vt:lpstr>三、經濟與貨幣供給的互動 </vt:lpstr>
      <vt:lpstr>PowerPoint 簡報</vt:lpstr>
      <vt:lpstr>PowerPoint 簡報</vt:lpstr>
      <vt:lpstr>PowerPoint 簡報</vt:lpstr>
      <vt:lpstr>四、物價水準 </vt:lpstr>
      <vt:lpstr>PowerPoint 簡報</vt:lpstr>
      <vt:lpstr>五、由貨幣供給看景氣衰退</vt:lpstr>
      <vt:lpstr>PowerPoint 簡報</vt:lpstr>
      <vt:lpstr>六、貨幣供給和物價的關係 </vt:lpstr>
      <vt:lpstr>PowerPoint 簡報</vt:lpstr>
      <vt:lpstr>PowerPoint 簡報</vt:lpstr>
      <vt:lpstr>七、結論</vt:lpstr>
      <vt:lpstr>PowerPoint 簡報</vt:lpstr>
      <vt:lpstr>PowerPoint 簡報</vt:lpstr>
      <vt:lpstr>八、參考文獻：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台灣貨幣與物價關係的研究 1986年至2011年 </dc:title>
  <dc:creator>Administrator</dc:creator>
  <cp:lastModifiedBy>Win7User</cp:lastModifiedBy>
  <cp:revision>15</cp:revision>
  <dcterms:created xsi:type="dcterms:W3CDTF">2012-04-26T12:29:10Z</dcterms:created>
  <dcterms:modified xsi:type="dcterms:W3CDTF">2012-04-28T04:39:19Z</dcterms:modified>
</cp:coreProperties>
</file>