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74" r:id="rId4"/>
    <p:sldId id="276" r:id="rId5"/>
    <p:sldId id="277" r:id="rId6"/>
    <p:sldId id="261" r:id="rId7"/>
    <p:sldId id="273" r:id="rId8"/>
    <p:sldId id="275" r:id="rId9"/>
    <p:sldId id="286" r:id="rId10"/>
    <p:sldId id="287" r:id="rId11"/>
    <p:sldId id="281" r:id="rId12"/>
    <p:sldId id="290" r:id="rId13"/>
    <p:sldId id="291" r:id="rId14"/>
    <p:sldId id="270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8B4B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890" autoAdjust="0"/>
    <p:restoredTop sz="83935" autoAdjust="0"/>
  </p:normalViewPr>
  <p:slideViewPr>
    <p:cSldViewPr>
      <p:cViewPr>
        <p:scale>
          <a:sx n="118" d="100"/>
          <a:sy n="118" d="100"/>
        </p:scale>
        <p:origin x="-72" y="19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D901D-49EC-45E1-AB8C-30D1D2D341BE}" type="datetimeFigureOut">
              <a:rPr lang="zh-TW" altLang="en-US" smtClean="0"/>
              <a:pPr/>
              <a:t>2013/12/10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EBECD-31CA-49B9-8A29-7D215BFA6D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0066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EBECD-31CA-49B9-8A29-7D215BFA6D6A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AF6D9E-F5AA-4C7B-9115-B31B3ACBBE4A}" type="datetimeFigureOut">
              <a:rPr lang="zh-TW" altLang="en-US" smtClean="0"/>
              <a:pPr/>
              <a:t>2013/12/10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0F4B08-C01D-4A83-ADA3-91CB87A705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F6D9E-F5AA-4C7B-9115-B31B3ACBBE4A}" type="datetimeFigureOut">
              <a:rPr lang="zh-TW" altLang="en-US" smtClean="0"/>
              <a:pPr/>
              <a:t>2013/12/10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F4B08-C01D-4A83-ADA3-91CB87A705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F6D9E-F5AA-4C7B-9115-B31B3ACBBE4A}" type="datetimeFigureOut">
              <a:rPr lang="zh-TW" altLang="en-US" smtClean="0"/>
              <a:pPr/>
              <a:t>2013/12/10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F4B08-C01D-4A83-ADA3-91CB87A705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F6D9E-F5AA-4C7B-9115-B31B3ACBBE4A}" type="datetimeFigureOut">
              <a:rPr lang="zh-TW" altLang="en-US" smtClean="0"/>
              <a:pPr/>
              <a:t>2013/12/10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F4B08-C01D-4A83-ADA3-91CB87A705A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F6D9E-F5AA-4C7B-9115-B31B3ACBBE4A}" type="datetimeFigureOut">
              <a:rPr lang="zh-TW" altLang="en-US" smtClean="0"/>
              <a:pPr/>
              <a:t>2013/12/10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F4B08-C01D-4A83-ADA3-91CB87A705A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F6D9E-F5AA-4C7B-9115-B31B3ACBBE4A}" type="datetimeFigureOut">
              <a:rPr lang="zh-TW" altLang="en-US" smtClean="0"/>
              <a:pPr/>
              <a:t>2013/12/10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F4B08-C01D-4A83-ADA3-91CB87A705A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F6D9E-F5AA-4C7B-9115-B31B3ACBBE4A}" type="datetimeFigureOut">
              <a:rPr lang="zh-TW" altLang="en-US" smtClean="0"/>
              <a:pPr/>
              <a:t>2013/12/10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F4B08-C01D-4A83-ADA3-91CB87A705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F6D9E-F5AA-4C7B-9115-B31B3ACBBE4A}" type="datetimeFigureOut">
              <a:rPr lang="zh-TW" altLang="en-US" smtClean="0"/>
              <a:pPr/>
              <a:t>2013/12/10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F4B08-C01D-4A83-ADA3-91CB87A705A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F6D9E-F5AA-4C7B-9115-B31B3ACBBE4A}" type="datetimeFigureOut">
              <a:rPr lang="zh-TW" altLang="en-US" smtClean="0"/>
              <a:pPr/>
              <a:t>2013/12/10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F4B08-C01D-4A83-ADA3-91CB87A705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AF6D9E-F5AA-4C7B-9115-B31B3ACBBE4A}" type="datetimeFigureOut">
              <a:rPr lang="zh-TW" altLang="en-US" smtClean="0"/>
              <a:pPr/>
              <a:t>2013/12/10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F4B08-C01D-4A83-ADA3-91CB87A705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AF6D9E-F5AA-4C7B-9115-B31B3ACBBE4A}" type="datetimeFigureOut">
              <a:rPr lang="zh-TW" altLang="en-US" smtClean="0"/>
              <a:pPr/>
              <a:t>2013/12/10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0F4B08-C01D-4A83-ADA3-91CB87A705A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AF6D9E-F5AA-4C7B-9115-B31B3ACBBE4A}" type="datetimeFigureOut">
              <a:rPr lang="zh-TW" altLang="en-US" smtClean="0"/>
              <a:pPr/>
              <a:t>2013/12/10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E0F4B08-C01D-4A83-ADA3-91CB87A705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zh-TW" altLang="en-US" sz="4400" dirty="0" smtClean="0"/>
              <a:t>台灣連鎖觀光產業之發展動向－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zh-TW" altLang="en-US" sz="4400" dirty="0" smtClean="0"/>
              <a:t>福容大飯店為例</a:t>
            </a:r>
            <a:endParaRPr lang="zh-TW" altLang="en-US" sz="4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14414" y="5357826"/>
            <a:ext cx="6400800" cy="1395434"/>
          </a:xfrm>
        </p:spPr>
        <p:txBody>
          <a:bodyPr>
            <a:normAutofit/>
          </a:bodyPr>
          <a:lstStyle/>
          <a:p>
            <a:endParaRPr lang="en-US" altLang="zh-TW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altLang="zh-TW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TW" altLang="en-US" sz="2000" b="1" dirty="0" smtClean="0">
                <a:solidFill>
                  <a:schemeClr val="accent6">
                    <a:lumMod val="75000"/>
                  </a:schemeClr>
                </a:solidFill>
                <a:latin typeface="MS Mincho" pitchFamily="49" charset="-128"/>
                <a:ea typeface="MS Mincho" pitchFamily="49" charset="-128"/>
              </a:rPr>
              <a:t>組員</a:t>
            </a: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MS Mincho" pitchFamily="49" charset="-128"/>
                <a:ea typeface="MS Mincho" pitchFamily="49" charset="-128"/>
              </a:rPr>
              <a:t>：</a:t>
            </a:r>
            <a:r>
              <a:rPr lang="zh-TW" altLang="en-US" sz="2000" b="1" dirty="0" smtClean="0">
                <a:solidFill>
                  <a:schemeClr val="accent6">
                    <a:lumMod val="75000"/>
                  </a:schemeClr>
                </a:solidFill>
                <a:latin typeface="MS Mincho" pitchFamily="49" charset="-128"/>
                <a:ea typeface="MS Mincho" pitchFamily="49" charset="-128"/>
              </a:rPr>
              <a:t>張志國 張柏豪 黃冠鈞</a:t>
            </a:r>
            <a:endParaRPr lang="en-US" altLang="zh-TW" sz="2000" b="1" dirty="0" smtClean="0">
              <a:solidFill>
                <a:schemeClr val="accent6">
                  <a:lumMod val="75000"/>
                </a:schemeClr>
              </a:solidFill>
              <a:latin typeface="MS Mincho" pitchFamily="49" charset="-128"/>
              <a:ea typeface="MS Mincho" pitchFamily="49" charset="-128"/>
            </a:endParaRPr>
          </a:p>
        </p:txBody>
      </p:sp>
      <p:pic>
        <p:nvPicPr>
          <p:cNvPr id="1026" name="Picture 2" descr="SAM_66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1535882"/>
            <a:ext cx="5929354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vert="horz">
            <a:normAutofit fontScale="92500" lnSpcReduction="10000"/>
          </a:bodyPr>
          <a:lstStyle/>
          <a:p>
            <a:r>
              <a:rPr lang="zh-TW" altLang="zh-TW" sz="3900" b="1" dirty="0" smtClean="0"/>
              <a:t>美國喜達屋集團</a:t>
            </a:r>
            <a:endParaRPr lang="en-US" altLang="zh-TW" sz="3900" b="1" dirty="0" smtClean="0"/>
          </a:p>
          <a:p>
            <a:pPr>
              <a:buNone/>
            </a:pPr>
            <a:r>
              <a:rPr lang="zh-TW" altLang="en-US" sz="3200" dirty="0" smtClean="0"/>
              <a:t>   </a:t>
            </a:r>
            <a:r>
              <a:rPr lang="en-US" altLang="zh-TW" sz="3200" dirty="0" smtClean="0"/>
              <a:t>W</a:t>
            </a:r>
            <a:r>
              <a:rPr lang="zh-TW" altLang="zh-TW" sz="3200" dirty="0" smtClean="0"/>
              <a:t>飯店（</a:t>
            </a:r>
            <a:r>
              <a:rPr lang="en-US" altLang="zh-TW" sz="3200" dirty="0" smtClean="0"/>
              <a:t>W Hotels</a:t>
            </a:r>
            <a:r>
              <a:rPr lang="zh-TW" altLang="zh-TW" sz="3200" dirty="0" smtClean="0"/>
              <a:t>）是喜達屋集團對商務客人的住店經歷進行重新定義，把</a:t>
            </a:r>
            <a:r>
              <a:rPr lang="en-US" altLang="zh-TW" sz="3200" dirty="0" err="1" smtClean="0"/>
              <a:t>市場定位</a:t>
            </a:r>
            <a:r>
              <a:rPr lang="zh-TW" altLang="zh-TW" sz="3200" dirty="0" smtClean="0"/>
              <a:t>在一個由</a:t>
            </a:r>
            <a:r>
              <a:rPr lang="en-US" altLang="zh-TW" sz="3200" dirty="0" smtClean="0"/>
              <a:t>70%</a:t>
            </a:r>
            <a:r>
              <a:rPr lang="zh-TW" altLang="zh-TW" sz="3200" dirty="0" smtClean="0"/>
              <a:t>～</a:t>
            </a:r>
            <a:r>
              <a:rPr lang="en-US" altLang="zh-TW" sz="3200" dirty="0" smtClean="0"/>
              <a:t>75%</a:t>
            </a:r>
            <a:r>
              <a:rPr lang="zh-TW" altLang="zh-TW" sz="3200" dirty="0" smtClean="0"/>
              <a:t>的個體商務旅遊者和</a:t>
            </a:r>
            <a:r>
              <a:rPr lang="en-US" altLang="zh-TW" sz="3200" dirty="0" smtClean="0"/>
              <a:t>15%</a:t>
            </a:r>
            <a:r>
              <a:rPr lang="zh-TW" altLang="zh-TW" sz="3200" dirty="0" smtClean="0"/>
              <a:t>～</a:t>
            </a:r>
            <a:r>
              <a:rPr lang="en-US" altLang="zh-TW" sz="3200" dirty="0" smtClean="0"/>
              <a:t>20%</a:t>
            </a:r>
            <a:r>
              <a:rPr lang="zh-TW" altLang="zh-TW" sz="3200" dirty="0" smtClean="0"/>
              <a:t>的商務小團隊客人的</a:t>
            </a:r>
            <a:r>
              <a:rPr lang="en-US" altLang="zh-TW" sz="3200" dirty="0" err="1" smtClean="0"/>
              <a:t>目標市場</a:t>
            </a:r>
            <a:r>
              <a:rPr lang="zh-TW" altLang="zh-TW" sz="3200" dirty="0" smtClean="0"/>
              <a:t>。</a:t>
            </a:r>
          </a:p>
          <a:p>
            <a:r>
              <a:rPr lang="zh-TW" altLang="zh-TW" sz="3900" b="1" dirty="0" smtClean="0"/>
              <a:t>艾美酒店</a:t>
            </a:r>
            <a:r>
              <a:rPr lang="en-US" altLang="zh-TW" sz="3900" b="1" dirty="0" smtClean="0"/>
              <a:t>(Le </a:t>
            </a:r>
            <a:r>
              <a:rPr lang="en-US" altLang="zh-TW" sz="3900" b="1" dirty="0" err="1" smtClean="0"/>
              <a:t>Meridien</a:t>
            </a:r>
            <a:r>
              <a:rPr lang="en-US" altLang="zh-TW" sz="3900" b="1" dirty="0" smtClean="0"/>
              <a:t>)</a:t>
            </a:r>
          </a:p>
          <a:p>
            <a:pPr>
              <a:buNone/>
            </a:pPr>
            <a:r>
              <a:rPr lang="zh-TW" altLang="en-US" sz="3800" b="1" dirty="0" smtClean="0"/>
              <a:t>  </a:t>
            </a:r>
            <a:r>
              <a:rPr lang="zh-TW" altLang="zh-TW" sz="3200" dirty="0" smtClean="0"/>
              <a:t>講究歐式文化，主要設於熱門旅遊景點附近，不過國內的台北艾美寒舍則是位在商圈的信義區中。</a:t>
            </a:r>
          </a:p>
          <a:p>
            <a:r>
              <a:rPr lang="zh-TW" altLang="zh-TW" sz="3900" b="1" dirty="0" smtClean="0"/>
              <a:t>寰鼎</a:t>
            </a:r>
            <a:r>
              <a:rPr lang="en-US" altLang="zh-TW" sz="3900" b="1" dirty="0" smtClean="0"/>
              <a:t>(</a:t>
            </a:r>
            <a:r>
              <a:rPr lang="zh-TW" altLang="zh-TW" sz="3900" b="1" dirty="0" smtClean="0"/>
              <a:t>威斯汀</a:t>
            </a:r>
            <a:r>
              <a:rPr lang="en-US" altLang="zh-TW" sz="3900" b="1" dirty="0" smtClean="0"/>
              <a:t>Westin)</a:t>
            </a:r>
          </a:p>
          <a:p>
            <a:pPr>
              <a:buNone/>
            </a:pPr>
            <a:r>
              <a:rPr lang="zh-TW" altLang="en-US" sz="3800" b="1" dirty="0" smtClean="0"/>
              <a:t>  </a:t>
            </a:r>
            <a:r>
              <a:rPr lang="zh-TW" altLang="zh-TW" sz="3200" dirty="0" smtClean="0"/>
              <a:t>酒店集中於城市的中心商業區</a:t>
            </a:r>
            <a:r>
              <a:rPr lang="en-US" altLang="zh-TW" sz="3200" dirty="0" smtClean="0"/>
              <a:t>(</a:t>
            </a:r>
            <a:r>
              <a:rPr lang="zh-TW" altLang="zh-TW" sz="3200" dirty="0" smtClean="0"/>
              <a:t>不含度假村</a:t>
            </a:r>
            <a:r>
              <a:rPr lang="en-US" altLang="zh-TW" sz="3200" dirty="0" smtClean="0"/>
              <a:t>)</a:t>
            </a:r>
            <a:r>
              <a:rPr lang="zh-TW" altLang="zh-TW" sz="3200" dirty="0" smtClean="0"/>
              <a:t>，其鎖定的市場為高階的消費族群。</a:t>
            </a:r>
            <a:endParaRPr lang="zh-TW" altLang="en-US" sz="3200" dirty="0" smtClean="0"/>
          </a:p>
          <a:p>
            <a:endParaRPr lang="zh-TW" altLang="en-US" sz="3600" dirty="0" smtClean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B0F0"/>
          </a:solidFill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zh-TW" altLang="en-US" sz="44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台灣外資飯店</a:t>
            </a:r>
            <a:r>
              <a:rPr lang="zh-TW" altLang="en-US" sz="44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比較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zh-TW" altLang="zh-TW" sz="3600" b="1" dirty="0" smtClean="0"/>
              <a:t>凱悅酒店集團</a:t>
            </a:r>
            <a:r>
              <a:rPr lang="en-US" altLang="zh-TW" sz="3600" b="1" dirty="0" smtClean="0"/>
              <a:t>(</a:t>
            </a:r>
            <a:r>
              <a:rPr lang="en-US" altLang="zh-TW" sz="3600" dirty="0" smtClean="0"/>
              <a:t>Hyatt Hotels and Resorts</a:t>
            </a:r>
            <a:r>
              <a:rPr lang="zh-TW" altLang="zh-TW" sz="3600" dirty="0" smtClean="0"/>
              <a:t>)</a:t>
            </a:r>
          </a:p>
          <a:p>
            <a:pPr>
              <a:buNone/>
            </a:pPr>
            <a:r>
              <a:rPr lang="zh-TW" altLang="en-US" sz="3000" dirty="0" smtClean="0"/>
              <a:t>  </a:t>
            </a:r>
            <a:r>
              <a:rPr lang="zh-TW" altLang="zh-TW" sz="3000" dirty="0" smtClean="0"/>
              <a:t>君悅</a:t>
            </a:r>
            <a:r>
              <a:rPr lang="en-US" altLang="zh-TW" sz="3000" dirty="0" smtClean="0"/>
              <a:t>(Grand Hyatt)</a:t>
            </a:r>
            <a:r>
              <a:rPr lang="zh-TW" altLang="zh-TW" sz="3000" dirty="0" smtClean="0"/>
              <a:t>世界頂級的跨國</a:t>
            </a:r>
            <a:r>
              <a:rPr lang="en-US" altLang="zh-TW" sz="3000" dirty="0" err="1" smtClean="0"/>
              <a:t>酒店</a:t>
            </a:r>
            <a:r>
              <a:rPr lang="zh-TW" altLang="zh-TW" sz="3000" dirty="0" smtClean="0"/>
              <a:t>集團，素以豪華、舒適及人性化服務馳名，坐落於世界各大城市中最新且</a:t>
            </a:r>
            <a:r>
              <a:rPr lang="en-US" altLang="zh-TW" sz="3000" dirty="0" err="1" smtClean="0"/>
              <a:t>繁荣</a:t>
            </a:r>
            <a:r>
              <a:rPr lang="zh-TW" altLang="zh-TW" sz="3000" dirty="0" smtClean="0"/>
              <a:t>的精華地段，並鄰近大型會議中心，訴求金字塔中上階級客源。</a:t>
            </a:r>
            <a:endParaRPr lang="zh-TW" altLang="zh-TW" sz="3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B0F0"/>
          </a:solidFill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zh-TW" altLang="en-US" sz="44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外資飯店比較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4"/>
          <p:cNvSpPr>
            <a:spLocks noGrp="1"/>
          </p:cNvSpPr>
          <p:nvPr>
            <p:ph sz="quarter" idx="2"/>
          </p:nvPr>
        </p:nvSpPr>
        <p:spPr>
          <a:xfrm>
            <a:off x="4572000" y="1500174"/>
            <a:ext cx="4071966" cy="2428891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zh-TW" altLang="en-US" dirty="0" smtClean="0">
                <a:latin typeface="Ebrima" pitchFamily="2" charset="0"/>
                <a:ea typeface="SimHei" pitchFamily="49" charset="-122"/>
                <a:cs typeface="Ebrima" pitchFamily="2" charset="0"/>
              </a:rPr>
              <a:t>福華旗下</a:t>
            </a:r>
            <a:r>
              <a:rPr lang="en-US" altLang="zh-TW" dirty="0" smtClean="0">
                <a:latin typeface="Ebrima" pitchFamily="2" charset="0"/>
                <a:ea typeface="SimHei" pitchFamily="49" charset="-122"/>
                <a:cs typeface="Ebrima" pitchFamily="2" charset="0"/>
              </a:rPr>
              <a:t>8</a:t>
            </a:r>
            <a:r>
              <a:rPr lang="zh-TW" altLang="en-US" dirty="0" smtClean="0">
                <a:latin typeface="Ebrima" pitchFamily="2" charset="0"/>
                <a:ea typeface="SimHei" pitchFamily="49" charset="-122"/>
                <a:cs typeface="Ebrima" pitchFamily="2" charset="0"/>
              </a:rPr>
              <a:t>間大飯店，台北、新竹、台中、高雄、斗六華安飯店</a:t>
            </a:r>
            <a:r>
              <a:rPr lang="en-US" altLang="zh-TW" dirty="0" smtClean="0">
                <a:latin typeface="Ebrima" pitchFamily="2" charset="0"/>
                <a:ea typeface="SimHei" pitchFamily="49" charset="-122"/>
                <a:cs typeface="Ebrima" pitchFamily="2" charset="0"/>
              </a:rPr>
              <a:t>5</a:t>
            </a:r>
            <a:r>
              <a:rPr lang="zh-TW" altLang="en-US" dirty="0" smtClean="0">
                <a:latin typeface="Ebrima" pitchFamily="2" charset="0"/>
                <a:ea typeface="SimHei" pitchFamily="49" charset="-122"/>
                <a:cs typeface="Ebrima" pitchFamily="2" charset="0"/>
              </a:rPr>
              <a:t>間為商務飯店，翡翠灣、石門水庫、墾丁這</a:t>
            </a:r>
            <a:r>
              <a:rPr lang="en-US" altLang="zh-TW" dirty="0" smtClean="0">
                <a:latin typeface="Ebrima" pitchFamily="2" charset="0"/>
                <a:ea typeface="SimHei" pitchFamily="49" charset="-122"/>
                <a:cs typeface="Ebrima" pitchFamily="2" charset="0"/>
              </a:rPr>
              <a:t>3</a:t>
            </a:r>
            <a:r>
              <a:rPr lang="zh-TW" altLang="en-US" dirty="0" smtClean="0">
                <a:latin typeface="Ebrima" pitchFamily="2" charset="0"/>
                <a:ea typeface="SimHei" pitchFamily="49" charset="-122"/>
                <a:cs typeface="Ebrima" pitchFamily="2" charset="0"/>
              </a:rPr>
              <a:t>間則是觀光飯店。</a:t>
            </a:r>
          </a:p>
        </p:txBody>
      </p:sp>
      <p:sp>
        <p:nvSpPr>
          <p:cNvPr id="11" name="內容版面配置區 4"/>
          <p:cNvSpPr>
            <a:spLocks noGrp="1"/>
          </p:cNvSpPr>
          <p:nvPr>
            <p:ph sz="quarter" idx="2"/>
          </p:nvPr>
        </p:nvSpPr>
        <p:spPr>
          <a:xfrm>
            <a:off x="500034" y="3929066"/>
            <a:ext cx="4071966" cy="2428891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zh-TW" altLang="en-US" dirty="0" smtClean="0">
                <a:latin typeface="Ebrima" pitchFamily="2" charset="0"/>
                <a:ea typeface="SimHei" pitchFamily="49" charset="-122"/>
                <a:cs typeface="Ebrima" pitchFamily="2" charset="0"/>
              </a:rPr>
              <a:t>鎖定的客戶群以我國旅客為主，國外旅客則是以內陸為主。</a:t>
            </a:r>
            <a:endParaRPr lang="en-US" altLang="zh-TW" dirty="0" smtClean="0">
              <a:latin typeface="Ebrima" pitchFamily="2" charset="0"/>
              <a:ea typeface="SimHei" pitchFamily="49" charset="-122"/>
              <a:cs typeface="Ebrima" pitchFamily="2" charset="0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13" name="內容版面配置區 4"/>
          <p:cNvSpPr>
            <a:spLocks noGrp="1"/>
          </p:cNvSpPr>
          <p:nvPr>
            <p:ph sz="quarter" idx="2"/>
          </p:nvPr>
        </p:nvSpPr>
        <p:spPr>
          <a:xfrm>
            <a:off x="4572000" y="3929063"/>
            <a:ext cx="4071938" cy="2428875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zh-TW" altLang="en-US" dirty="0" smtClean="0">
                <a:latin typeface="Ebrima" pitchFamily="2" charset="0"/>
                <a:ea typeface="SimHei" pitchFamily="49" charset="-122"/>
                <a:cs typeface="Ebrima" pitchFamily="2" charset="0"/>
              </a:rPr>
              <a:t>觀光飯店除了國內旅客外，最大重點是運用了日式管理模式，因此國外旅客以日本為大宗，這點與福容鎖定的市場大相逕庭。</a:t>
            </a:r>
            <a:endParaRPr lang="en-US" altLang="zh-TW" dirty="0" smtClean="0">
              <a:latin typeface="Ebrima" pitchFamily="2" charset="0"/>
              <a:ea typeface="SimHei" pitchFamily="49" charset="-122"/>
              <a:cs typeface="Ebrima" pitchFamily="2" charset="0"/>
            </a:endParaRPr>
          </a:p>
          <a:p>
            <a:endParaRPr lang="zh-TW" altLang="en-US" dirty="0"/>
          </a:p>
        </p:txBody>
      </p:sp>
      <p:sp>
        <p:nvSpPr>
          <p:cNvPr id="14" name="內容版面配置區 4"/>
          <p:cNvSpPr>
            <a:spLocks noGrp="1"/>
          </p:cNvSpPr>
          <p:nvPr>
            <p:ph sz="quarter" idx="2"/>
          </p:nvPr>
        </p:nvSpPr>
        <p:spPr>
          <a:xfrm>
            <a:off x="500034" y="1500174"/>
            <a:ext cx="4071966" cy="2428891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zh-TW" altLang="en-US" dirty="0" smtClean="0">
                <a:latin typeface="Ebrima" pitchFamily="2" charset="0"/>
                <a:ea typeface="SimHei" pitchFamily="49" charset="-122"/>
                <a:cs typeface="Ebrima" pitchFamily="2" charset="0"/>
              </a:rPr>
              <a:t>福容目前在國內有旗下共</a:t>
            </a:r>
            <a:r>
              <a:rPr lang="en-US" altLang="zh-TW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12</a:t>
            </a:r>
            <a:r>
              <a:rPr lang="zh-TW" altLang="en-US" dirty="0" smtClean="0">
                <a:latin typeface="Ebrima" pitchFamily="2" charset="0"/>
                <a:ea typeface="SimHei" pitchFamily="49" charset="-122"/>
                <a:cs typeface="Ebrima" pitchFamily="2" charset="0"/>
              </a:rPr>
              <a:t>間飯店及</a:t>
            </a:r>
            <a:r>
              <a:rPr lang="en-US" altLang="zh-TW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1</a:t>
            </a:r>
            <a:r>
              <a:rPr lang="zh-TW" altLang="en-US" dirty="0" smtClean="0">
                <a:latin typeface="Ebrima" pitchFamily="2" charset="0"/>
                <a:ea typeface="SimHei" pitchFamily="49" charset="-122"/>
                <a:cs typeface="Ebrima" pitchFamily="2" charset="0"/>
              </a:rPr>
              <a:t>間溫泉會館。台北、深坑、桃園、中壢、深坑</a:t>
            </a:r>
            <a:r>
              <a:rPr lang="en-US" altLang="zh-TW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5</a:t>
            </a:r>
            <a:r>
              <a:rPr lang="zh-TW" altLang="en-US" dirty="0" smtClean="0">
                <a:latin typeface="Ebrima" pitchFamily="2" charset="0"/>
                <a:ea typeface="SimHei" pitchFamily="49" charset="-122"/>
                <a:cs typeface="Ebrima" pitchFamily="2" charset="0"/>
              </a:rPr>
              <a:t>間店為商務及會議中心飯店，其餘</a:t>
            </a:r>
            <a:r>
              <a:rPr lang="en-US" altLang="zh-TW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8</a:t>
            </a:r>
            <a:r>
              <a:rPr lang="zh-TW" altLang="en-US" dirty="0" smtClean="0">
                <a:latin typeface="Ebrima" pitchFamily="2" charset="0"/>
                <a:ea typeface="SimHei" pitchFamily="49" charset="-122"/>
                <a:cs typeface="Ebrima" pitchFamily="2" charset="0"/>
              </a:rPr>
              <a:t>間為觀光飯店。</a:t>
            </a:r>
            <a:endParaRPr lang="zh-TW" altLang="en-US" dirty="0">
              <a:latin typeface="Ebrima" pitchFamily="2" charset="0"/>
              <a:ea typeface="SimHei" pitchFamily="49" charset="-122"/>
              <a:cs typeface="Ebrima" pitchFamily="2" charset="0"/>
            </a:endParaRPr>
          </a:p>
        </p:txBody>
      </p:sp>
      <p:sp>
        <p:nvSpPr>
          <p:cNvPr id="15" name="標題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TW" altLang="en-US" sz="4400" b="1" dirty="0" smtClean="0">
                <a:solidFill>
                  <a:srgbClr val="FFFF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福容ＶＳ福華</a:t>
            </a:r>
            <a:endParaRPr lang="zh-TW" altLang="en-US" sz="4400" b="1" dirty="0">
              <a:solidFill>
                <a:srgbClr val="FFFF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4"/>
          <p:cNvSpPr>
            <a:spLocks noGrp="1"/>
          </p:cNvSpPr>
          <p:nvPr>
            <p:ph sz="quarter" idx="2"/>
          </p:nvPr>
        </p:nvSpPr>
        <p:spPr>
          <a:xfrm>
            <a:off x="4572000" y="1500174"/>
            <a:ext cx="4071966" cy="2428891"/>
          </a:xfrm>
          <a:solidFill>
            <a:schemeClr val="bg2"/>
          </a:solidFill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zh-TW" altLang="en-US" sz="3000" b="1" dirty="0" smtClean="0">
                <a:solidFill>
                  <a:schemeClr val="dk1"/>
                </a:solidFill>
              </a:rPr>
              <a:t>劣勢：</a:t>
            </a:r>
            <a:r>
              <a:rPr lang="zh-TW" altLang="en-US" sz="3000" dirty="0" smtClean="0">
                <a:solidFill>
                  <a:schemeClr val="dk1"/>
                </a:solidFill>
              </a:rPr>
              <a:t>與外資和本土知名品牌相較，在商務市場方面較落後。</a:t>
            </a:r>
            <a:endParaRPr lang="en-US" altLang="zh-TW" sz="3000" dirty="0" smtClean="0">
              <a:solidFill>
                <a:schemeClr val="dk1"/>
              </a:solidFill>
            </a:endParaRPr>
          </a:p>
          <a:p>
            <a:pPr>
              <a:buFont typeface="Wingdings" pitchFamily="2" charset="2"/>
              <a:buChar char="l"/>
            </a:pPr>
            <a:endParaRPr lang="zh-TW" altLang="en-US" dirty="0" smtClean="0">
              <a:latin typeface="Ebrima" pitchFamily="2" charset="0"/>
              <a:ea typeface="SimHei" pitchFamily="49" charset="-122"/>
              <a:cs typeface="Ebrima" pitchFamily="2" charset="0"/>
            </a:endParaRPr>
          </a:p>
        </p:txBody>
      </p:sp>
      <p:sp>
        <p:nvSpPr>
          <p:cNvPr id="11" name="內容版面配置區 4"/>
          <p:cNvSpPr>
            <a:spLocks noGrp="1"/>
          </p:cNvSpPr>
          <p:nvPr>
            <p:ph sz="quarter" idx="2"/>
          </p:nvPr>
        </p:nvSpPr>
        <p:spPr>
          <a:xfrm>
            <a:off x="500034" y="3929066"/>
            <a:ext cx="4071966" cy="2428891"/>
          </a:xfrm>
          <a:solidFill>
            <a:schemeClr val="bg2"/>
          </a:solidFill>
          <a:ln>
            <a:solidFill>
              <a:schemeClr val="tx1"/>
            </a:solidFill>
            <a:prstDash val="solid"/>
          </a:ln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l"/>
            </a:pPr>
            <a:r>
              <a:rPr lang="zh-TW" altLang="en-US" sz="3200" b="1" dirty="0" smtClean="0">
                <a:solidFill>
                  <a:schemeClr val="dk1"/>
                </a:solidFill>
              </a:rPr>
              <a:t>機會：</a:t>
            </a:r>
            <a:r>
              <a:rPr lang="zh-TW" altLang="en-US" sz="3200" dirty="0" smtClean="0">
                <a:solidFill>
                  <a:schemeClr val="dk1"/>
                </a:solidFill>
              </a:rPr>
              <a:t>以阿基師為品牌形象，提升知名度。交通三鐵漸往淡水發展、麗寶樂園的併購，客源及飯店名氣的逐漸提升。</a:t>
            </a:r>
            <a:endParaRPr lang="en-US" altLang="zh-TW" sz="3200" dirty="0" smtClean="0">
              <a:solidFill>
                <a:schemeClr val="dk1"/>
              </a:solidFill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13" name="內容版面配置區 4"/>
          <p:cNvSpPr>
            <a:spLocks noGrp="1"/>
          </p:cNvSpPr>
          <p:nvPr>
            <p:ph sz="quarter" idx="2"/>
          </p:nvPr>
        </p:nvSpPr>
        <p:spPr>
          <a:xfrm>
            <a:off x="4572000" y="3929063"/>
            <a:ext cx="4071938" cy="2428875"/>
          </a:xfrm>
          <a:solidFill>
            <a:schemeClr val="bg2"/>
          </a:solidFill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zh-TW" altLang="en-US" sz="3000" b="1" dirty="0" smtClean="0">
                <a:solidFill>
                  <a:schemeClr val="dk1"/>
                </a:solidFill>
              </a:rPr>
              <a:t>威脅：</a:t>
            </a:r>
            <a:r>
              <a:rPr lang="zh-TW" altLang="en-US" sz="3000" dirty="0" smtClean="0">
                <a:solidFill>
                  <a:schemeClr val="dk1"/>
                </a:solidFill>
              </a:rPr>
              <a:t>外資飯店集團依然握住大部分國外</a:t>
            </a:r>
            <a:r>
              <a:rPr lang="zh-TW" altLang="en-US" sz="3000" dirty="0" smtClean="0"/>
              <a:t>旅客</a:t>
            </a:r>
            <a:r>
              <a:rPr lang="zh-TW" altLang="en-US" sz="3000" dirty="0" smtClean="0">
                <a:solidFill>
                  <a:schemeClr val="dk1"/>
                </a:solidFill>
              </a:rPr>
              <a:t>、國內頂端人士。</a:t>
            </a:r>
            <a:endParaRPr lang="en-US" altLang="zh-TW" sz="3000" dirty="0" smtClean="0">
              <a:solidFill>
                <a:schemeClr val="dk1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zh-TW" dirty="0" smtClean="0">
              <a:latin typeface="Ebrima" pitchFamily="2" charset="0"/>
              <a:ea typeface="SimHei" pitchFamily="49" charset="-122"/>
              <a:cs typeface="Ebrima" pitchFamily="2" charset="0"/>
            </a:endParaRPr>
          </a:p>
          <a:p>
            <a:endParaRPr lang="zh-TW" altLang="en-US" dirty="0"/>
          </a:p>
        </p:txBody>
      </p:sp>
      <p:sp>
        <p:nvSpPr>
          <p:cNvPr id="14" name="內容版面配置區 4"/>
          <p:cNvSpPr>
            <a:spLocks noGrp="1"/>
          </p:cNvSpPr>
          <p:nvPr>
            <p:ph sz="quarter" idx="2"/>
          </p:nvPr>
        </p:nvSpPr>
        <p:spPr>
          <a:xfrm>
            <a:off x="500034" y="1500174"/>
            <a:ext cx="4071966" cy="2428891"/>
          </a:xfrm>
          <a:solidFill>
            <a:schemeClr val="bg2"/>
          </a:solidFill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zh-TW" altLang="en-US" sz="3000" b="1" dirty="0" smtClean="0">
                <a:solidFill>
                  <a:schemeClr val="dk1"/>
                </a:solidFill>
              </a:rPr>
              <a:t>優勢：</a:t>
            </a:r>
            <a:r>
              <a:rPr lang="zh-TW" altLang="en-US" sz="3000" dirty="0" smtClean="0">
                <a:solidFill>
                  <a:schemeClr val="dk1"/>
                </a:solidFill>
              </a:rPr>
              <a:t>全台拓點，未來有機會在本土飯店業的市場中得到高收益。</a:t>
            </a:r>
            <a:endParaRPr lang="en-US" altLang="zh-TW" sz="3000" dirty="0" smtClean="0">
              <a:solidFill>
                <a:schemeClr val="dk1"/>
              </a:solidFill>
            </a:endParaRPr>
          </a:p>
          <a:p>
            <a:pPr>
              <a:buFont typeface="Wingdings" pitchFamily="2" charset="2"/>
              <a:buChar char="l"/>
            </a:pPr>
            <a:endParaRPr lang="zh-TW" altLang="en-US" dirty="0">
              <a:latin typeface="Ebrima" pitchFamily="2" charset="0"/>
              <a:ea typeface="SimHei" pitchFamily="49" charset="-122"/>
              <a:cs typeface="Ebrima" pitchFamily="2" charset="0"/>
            </a:endParaRPr>
          </a:p>
        </p:txBody>
      </p:sp>
      <p:sp>
        <p:nvSpPr>
          <p:cNvPr id="15" name="標題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TW" altLang="en-US" sz="4400" b="1" dirty="0" smtClean="0">
                <a:solidFill>
                  <a:srgbClr val="FFFF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福容ＶＳ福華</a:t>
            </a:r>
            <a:endParaRPr lang="zh-TW" altLang="en-US" sz="4400" b="1" dirty="0">
              <a:solidFill>
                <a:srgbClr val="FFFF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SWOT</a:t>
            </a:r>
            <a:endParaRPr kumimoji="0" lang="zh-TW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>
            <a:normAutofit/>
          </a:bodyPr>
          <a:lstStyle/>
          <a:p>
            <a:r>
              <a:rPr lang="zh-TW" altLang="en-US" sz="3000" dirty="0" smtClean="0"/>
              <a:t>台灣飯店未來趨勢為商務及觀光並進。</a:t>
            </a:r>
            <a:endParaRPr lang="en-US" altLang="zh-TW" sz="3000" dirty="0" smtClean="0"/>
          </a:p>
          <a:p>
            <a:r>
              <a:rPr lang="zh-TW" altLang="en-US" sz="3000" dirty="0" smtClean="0"/>
              <a:t>福容飯店雖然抓住以觀光為主、商務為輔的趨勢，但因其母公司為台灣三大建設公司之一，對於飯店這方面並未全心投入。期以高建設耗資、地域性獲得壓倒性勝利。</a:t>
            </a:r>
            <a:endParaRPr lang="en-US" altLang="zh-TW" sz="3000" dirty="0" smtClean="0"/>
          </a:p>
          <a:p>
            <a:r>
              <a:rPr lang="zh-TW" altLang="en-US" sz="3000" dirty="0" smtClean="0"/>
              <a:t>未來來台陸客日益提高，雖然名氣逐漸上升，但為了有能力和頂端的外資集團競爭，必須花心力於服務、餐點品質的要求。否則只是本末倒置的行為。</a:t>
            </a:r>
            <a:endParaRPr lang="en-US" altLang="zh-TW" sz="3000" dirty="0" smtClean="0"/>
          </a:p>
          <a:p>
            <a:r>
              <a:rPr lang="zh-TW" altLang="en-US" sz="3000" dirty="0" smtClean="0"/>
              <a:t>一旦抓住我國部分高端消費者，憑藉著拓點的優勢和地域的優勢，一定能掀起國內飯店新改革，帶動國內觀光市場，亦能提高收益。</a:t>
            </a:r>
            <a:endParaRPr lang="zh-TW" altLang="en-US" sz="3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B0F0"/>
          </a:solidFill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zh-TW" altLang="en-US" sz="44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預估福容</a:t>
            </a:r>
            <a:r>
              <a:rPr lang="zh-TW" altLang="en-US" sz="44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大飯店發展趨勢</a:t>
            </a:r>
            <a:endParaRPr lang="zh-TW" altLang="en-US" sz="4400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85860"/>
          </a:xfrm>
          <a:solidFill>
            <a:srgbClr val="00B0F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sz="44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報告架構</a:t>
            </a:r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noFill/>
        </p:spPr>
        <p:txBody>
          <a:bodyPr>
            <a:normAutofit/>
          </a:bodyPr>
          <a:lstStyle/>
          <a:p>
            <a:pPr algn="l"/>
            <a:r>
              <a:rPr lang="en-US" altLang="zh-TW" sz="3600" b="1" dirty="0" smtClean="0">
                <a:solidFill>
                  <a:schemeClr val="accent6">
                    <a:lumMod val="75000"/>
                  </a:schemeClr>
                </a:solidFill>
                <a:latin typeface="新細明體" pitchFamily="18" charset="-120"/>
                <a:ea typeface="新細明體" pitchFamily="18" charset="-120"/>
              </a:rPr>
              <a:t>1.</a:t>
            </a:r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  <a:latin typeface="新細明體" pitchFamily="18" charset="-120"/>
                <a:ea typeface="新細明體" pitchFamily="18" charset="-120"/>
              </a:rPr>
              <a:t>台灣飯店業發展現況</a:t>
            </a:r>
            <a:endParaRPr lang="en-US" altLang="zh-TW" sz="3600" b="1" dirty="0" smtClean="0">
              <a:solidFill>
                <a:schemeClr val="accent6">
                  <a:lumMod val="75000"/>
                </a:schemeClr>
              </a:solidFill>
              <a:latin typeface="新細明體" pitchFamily="18" charset="-120"/>
              <a:ea typeface="新細明體" pitchFamily="18" charset="-120"/>
            </a:endParaRPr>
          </a:p>
          <a:p>
            <a:pPr algn="l"/>
            <a:r>
              <a:rPr lang="en-US" altLang="zh-TW" sz="3600" b="1" dirty="0" smtClean="0">
                <a:solidFill>
                  <a:schemeClr val="accent6">
                    <a:lumMod val="75000"/>
                  </a:schemeClr>
                </a:solidFill>
                <a:latin typeface="新細明體" pitchFamily="18" charset="-120"/>
                <a:ea typeface="新細明體" pitchFamily="18" charset="-120"/>
              </a:rPr>
              <a:t>2.</a:t>
            </a:r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  <a:latin typeface="新細明體" pitchFamily="18" charset="-120"/>
                <a:ea typeface="新細明體" pitchFamily="18" charset="-120"/>
              </a:rPr>
              <a:t>飯店業類別區分</a:t>
            </a:r>
            <a:endParaRPr lang="en-US" altLang="zh-TW" sz="3600" b="1" dirty="0" smtClean="0">
              <a:solidFill>
                <a:schemeClr val="accent6">
                  <a:lumMod val="75000"/>
                </a:schemeClr>
              </a:solidFill>
              <a:latin typeface="新細明體" pitchFamily="18" charset="-120"/>
              <a:ea typeface="新細明體" pitchFamily="18" charset="-120"/>
            </a:endParaRPr>
          </a:p>
          <a:p>
            <a:pPr algn="l"/>
            <a:r>
              <a:rPr lang="en-US" altLang="zh-TW" sz="3600" b="1" dirty="0" smtClean="0">
                <a:solidFill>
                  <a:schemeClr val="accent6">
                    <a:lumMod val="75000"/>
                  </a:schemeClr>
                </a:solidFill>
                <a:latin typeface="新細明體" pitchFamily="18" charset="-120"/>
                <a:ea typeface="新細明體" pitchFamily="18" charset="-120"/>
              </a:rPr>
              <a:t>3.</a:t>
            </a:r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  <a:latin typeface="新細明體" pitchFamily="18" charset="-120"/>
                <a:ea typeface="新細明體" pitchFamily="18" charset="-120"/>
              </a:rPr>
              <a:t>本土飯店比較</a:t>
            </a:r>
            <a:endParaRPr lang="en-US" altLang="zh-TW" sz="3600" b="1" dirty="0" smtClean="0">
              <a:solidFill>
                <a:schemeClr val="accent6">
                  <a:lumMod val="75000"/>
                </a:schemeClr>
              </a:solidFill>
              <a:latin typeface="新細明體" pitchFamily="18" charset="-120"/>
              <a:ea typeface="新細明體" pitchFamily="18" charset="-120"/>
            </a:endParaRPr>
          </a:p>
          <a:p>
            <a:pPr algn="l"/>
            <a:r>
              <a:rPr lang="en-US" altLang="zh-TW" sz="3600" b="1" dirty="0" smtClean="0">
                <a:solidFill>
                  <a:schemeClr val="accent6">
                    <a:lumMod val="75000"/>
                  </a:schemeClr>
                </a:solidFill>
                <a:latin typeface="新細明體" pitchFamily="18" charset="-120"/>
                <a:ea typeface="新細明體" pitchFamily="18" charset="-120"/>
              </a:rPr>
              <a:t>4.</a:t>
            </a:r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  <a:latin typeface="新細明體" pitchFamily="18" charset="-120"/>
                <a:ea typeface="新細明體" pitchFamily="18" charset="-120"/>
              </a:rPr>
              <a:t>外資飯店比較</a:t>
            </a:r>
            <a:endParaRPr lang="en-US" altLang="zh-TW" sz="3600" b="1" dirty="0" smtClean="0">
              <a:solidFill>
                <a:schemeClr val="accent6">
                  <a:lumMod val="75000"/>
                </a:schemeClr>
              </a:solidFill>
              <a:latin typeface="新細明體" pitchFamily="18" charset="-120"/>
              <a:ea typeface="新細明體" pitchFamily="18" charset="-120"/>
            </a:endParaRPr>
          </a:p>
          <a:p>
            <a:pPr algn="l"/>
            <a:r>
              <a:rPr lang="en-US" altLang="zh-TW" sz="3600" b="1" dirty="0" smtClean="0">
                <a:solidFill>
                  <a:schemeClr val="accent6">
                    <a:lumMod val="75000"/>
                  </a:schemeClr>
                </a:solidFill>
                <a:latin typeface="新細明體" pitchFamily="18" charset="-120"/>
                <a:ea typeface="新細明體" pitchFamily="18" charset="-120"/>
              </a:rPr>
              <a:t>5.</a:t>
            </a:r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  <a:latin typeface="新細明體" pitchFamily="18" charset="-120"/>
                <a:ea typeface="新細明體" pitchFamily="18" charset="-120"/>
              </a:rPr>
              <a:t>福容</a:t>
            </a:r>
            <a:r>
              <a:rPr lang="en-US" altLang="zh-TW" sz="3600" b="1" dirty="0" smtClean="0">
                <a:solidFill>
                  <a:schemeClr val="accent6">
                    <a:lumMod val="75000"/>
                  </a:schemeClr>
                </a:solidFill>
                <a:latin typeface="新細明體" pitchFamily="18" charset="-120"/>
                <a:ea typeface="新細明體" pitchFamily="18" charset="-120"/>
              </a:rPr>
              <a:t>V.S</a:t>
            </a:r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  <a:latin typeface="新細明體" pitchFamily="18" charset="-120"/>
                <a:ea typeface="新細明體" pitchFamily="18" charset="-120"/>
              </a:rPr>
              <a:t>福華</a:t>
            </a:r>
            <a:endParaRPr lang="en-US" altLang="zh-TW" sz="3600" b="1" dirty="0" smtClean="0">
              <a:solidFill>
                <a:schemeClr val="accent6">
                  <a:lumMod val="75000"/>
                </a:schemeClr>
              </a:solidFill>
              <a:latin typeface="新細明體" pitchFamily="18" charset="-120"/>
              <a:ea typeface="新細明體" pitchFamily="18" charset="-120"/>
            </a:endParaRPr>
          </a:p>
          <a:p>
            <a:pPr algn="l"/>
            <a:r>
              <a:rPr lang="en-US" altLang="zh-TW" sz="3600" b="1" dirty="0" smtClean="0">
                <a:solidFill>
                  <a:schemeClr val="accent6">
                    <a:lumMod val="75000"/>
                  </a:schemeClr>
                </a:solidFill>
                <a:latin typeface="新細明體" pitchFamily="18" charset="-120"/>
                <a:ea typeface="新細明體" pitchFamily="18" charset="-120"/>
              </a:rPr>
              <a:t>6.SWOT</a:t>
            </a:r>
          </a:p>
          <a:p>
            <a:pPr algn="l"/>
            <a:r>
              <a:rPr lang="en-US" altLang="zh-TW" sz="3600" b="1" dirty="0" smtClean="0">
                <a:solidFill>
                  <a:schemeClr val="accent6">
                    <a:lumMod val="75000"/>
                  </a:schemeClr>
                </a:solidFill>
                <a:latin typeface="新細明體" pitchFamily="18" charset="-120"/>
                <a:ea typeface="新細明體" pitchFamily="18" charset="-120"/>
              </a:rPr>
              <a:t>7.</a:t>
            </a:r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  <a:latin typeface="新細明體" pitchFamily="18" charset="-120"/>
                <a:ea typeface="新細明體" pitchFamily="18" charset="-120"/>
              </a:rPr>
              <a:t>預估福容發展趨勢</a:t>
            </a:r>
            <a:endParaRPr lang="zh-TW" altLang="zh-TW" sz="3600" b="1" dirty="0">
              <a:solidFill>
                <a:schemeClr val="accent6">
                  <a:lumMod val="75000"/>
                </a:schemeClr>
              </a:solidFill>
              <a:latin typeface="新細明體" pitchFamily="18" charset="-12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4e33c570-ec5c-415a-b9e1-614fbbd0c66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270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ee9ddd45-a45d-47ae-b7ac-4678be2970a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73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 descr="7ff4bfd2-b773-44fb-83cb-98f157d4767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3728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447200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MS Gothic" pitchFamily="49" charset="-128"/>
                <a:ea typeface="MS Gothic" pitchFamily="49" charset="-128"/>
              </a:rPr>
              <a:t>交通部觀光局統計，</a:t>
            </a:r>
            <a:r>
              <a:rPr lang="en-US" altLang="zh-TW" sz="3600" dirty="0" smtClean="0">
                <a:latin typeface="MS Gothic" pitchFamily="49" charset="-128"/>
                <a:ea typeface="MS Gothic" pitchFamily="49" charset="-128"/>
              </a:rPr>
              <a:t>2012</a:t>
            </a:r>
            <a:r>
              <a:rPr lang="zh-TW" altLang="en-US" sz="3600" dirty="0" smtClean="0">
                <a:latin typeface="MS Gothic" pitchFamily="49" charset="-128"/>
                <a:ea typeface="MS Gothic" pitchFamily="49" charset="-128"/>
              </a:rPr>
              <a:t>年外來商務旅客住房率為</a:t>
            </a:r>
            <a:r>
              <a:rPr lang="en-US" altLang="zh-TW" sz="3600" dirty="0" smtClean="0">
                <a:latin typeface="MS Gothic" pitchFamily="49" charset="-128"/>
                <a:ea typeface="MS Gothic" pitchFamily="49" charset="-128"/>
              </a:rPr>
              <a:t>12.22%</a:t>
            </a:r>
            <a:r>
              <a:rPr lang="zh-TW" altLang="en-US" sz="3600" dirty="0" smtClean="0">
                <a:latin typeface="MS Gothic" pitchFamily="49" charset="-128"/>
                <a:ea typeface="MS Gothic" pitchFamily="49" charset="-128"/>
              </a:rPr>
              <a:t>、觀光旅客住房率高達</a:t>
            </a:r>
            <a:r>
              <a:rPr lang="en-US" altLang="zh-TW" sz="3600" dirty="0" smtClean="0">
                <a:latin typeface="MS Gothic" pitchFamily="49" charset="-128"/>
                <a:ea typeface="MS Gothic" pitchFamily="49" charset="-128"/>
              </a:rPr>
              <a:t>63.97%</a:t>
            </a:r>
            <a:r>
              <a:rPr lang="zh-TW" altLang="en-US" sz="3600" dirty="0" smtClean="0">
                <a:latin typeface="MS Gothic" pitchFamily="49" charset="-128"/>
                <a:ea typeface="MS Gothic" pitchFamily="49" charset="-128"/>
              </a:rPr>
              <a:t>。</a:t>
            </a:r>
            <a:endParaRPr lang="en-US" altLang="zh-TW" sz="3600" dirty="0" smtClean="0">
              <a:latin typeface="MS Gothic" pitchFamily="49" charset="-128"/>
              <a:ea typeface="MS Gothic" pitchFamily="49" charset="-128"/>
            </a:endParaRPr>
          </a:p>
          <a:p>
            <a:r>
              <a:rPr lang="en-US" altLang="zh-TW" sz="3600" dirty="0" smtClean="0">
                <a:latin typeface="MS Gothic" pitchFamily="49" charset="-128"/>
                <a:ea typeface="MS Gothic" pitchFamily="49" charset="-128"/>
              </a:rPr>
              <a:t>2010</a:t>
            </a:r>
            <a:r>
              <a:rPr lang="zh-TW" altLang="en-US" sz="3600" dirty="0" smtClean="0">
                <a:latin typeface="MS Gothic" pitchFamily="49" charset="-128"/>
                <a:ea typeface="MS Gothic" pitchFamily="49" charset="-128"/>
              </a:rPr>
              <a:t>至</a:t>
            </a:r>
            <a:r>
              <a:rPr lang="en-US" altLang="zh-TW" sz="3600" dirty="0" smtClean="0">
                <a:latin typeface="MS Gothic" pitchFamily="49" charset="-128"/>
                <a:ea typeface="MS Gothic" pitchFamily="49" charset="-128"/>
              </a:rPr>
              <a:t>2012</a:t>
            </a:r>
            <a:r>
              <a:rPr lang="zh-TW" altLang="en-US" sz="3600" dirty="0" smtClean="0">
                <a:latin typeface="MS Gothic" pitchFamily="49" charset="-128"/>
                <a:ea typeface="MS Gothic" pitchFamily="49" charset="-128"/>
              </a:rPr>
              <a:t>觀光收益占</a:t>
            </a:r>
            <a:r>
              <a:rPr lang="en-US" altLang="zh-TW" sz="3600" dirty="0" smtClean="0">
                <a:latin typeface="MS Gothic" pitchFamily="49" charset="-128"/>
                <a:ea typeface="MS Gothic" pitchFamily="49" charset="-128"/>
              </a:rPr>
              <a:t>GDP</a:t>
            </a:r>
            <a:r>
              <a:rPr lang="zh-TW" altLang="en-US" sz="3600" dirty="0" smtClean="0">
                <a:latin typeface="MS Gothic" pitchFamily="49" charset="-128"/>
                <a:ea typeface="MS Gothic" pitchFamily="49" charset="-128"/>
              </a:rPr>
              <a:t>為 </a:t>
            </a:r>
            <a:r>
              <a:rPr lang="en-US" altLang="zh-TW" sz="3600" dirty="0" smtClean="0">
                <a:latin typeface="MS Gothic" pitchFamily="49" charset="-128"/>
                <a:ea typeface="MS Gothic" pitchFamily="49" charset="-128"/>
              </a:rPr>
              <a:t>3.78%</a:t>
            </a:r>
            <a:r>
              <a:rPr lang="zh-TW" altLang="en-US" sz="3600" dirty="0" smtClean="0">
                <a:latin typeface="MS Gothic" pitchFamily="49" charset="-128"/>
                <a:ea typeface="MS Gothic" pitchFamily="49" charset="-128"/>
              </a:rPr>
              <a:t>、</a:t>
            </a:r>
            <a:r>
              <a:rPr lang="en-US" altLang="zh-TW" sz="3600" dirty="0" smtClean="0">
                <a:latin typeface="MS Gothic" pitchFamily="49" charset="-128"/>
                <a:ea typeface="MS Gothic" pitchFamily="49" charset="-128"/>
              </a:rPr>
              <a:t>4.63%</a:t>
            </a:r>
            <a:r>
              <a:rPr lang="zh-TW" altLang="en-US" sz="3600" dirty="0" smtClean="0">
                <a:latin typeface="MS Gothic" pitchFamily="49" charset="-128"/>
                <a:ea typeface="MS Gothic" pitchFamily="49" charset="-128"/>
              </a:rPr>
              <a:t>、</a:t>
            </a:r>
            <a:r>
              <a:rPr lang="en-US" altLang="zh-TW" sz="3600" dirty="0" smtClean="0">
                <a:latin typeface="MS Gothic" pitchFamily="49" charset="-128"/>
                <a:ea typeface="MS Gothic" pitchFamily="49" charset="-128"/>
              </a:rPr>
              <a:t>4.4%</a:t>
            </a:r>
            <a:r>
              <a:rPr lang="zh-TW" altLang="en-US" sz="3600" dirty="0" smtClean="0">
                <a:latin typeface="MS Gothic" pitchFamily="49" charset="-128"/>
                <a:ea typeface="MS Gothic" pitchFamily="49" charset="-128"/>
              </a:rPr>
              <a:t>。</a:t>
            </a:r>
            <a:endParaRPr lang="en-US" altLang="zh-TW" sz="3600" dirty="0" smtClean="0">
              <a:latin typeface="MS Gothic" pitchFamily="49" charset="-128"/>
              <a:ea typeface="MS Gothic" pitchFamily="49" charset="-128"/>
            </a:endParaRPr>
          </a:p>
          <a:p>
            <a:r>
              <a:rPr lang="zh-TW" altLang="en-US" sz="3600" dirty="0" smtClean="0">
                <a:latin typeface="MS Gothic" pitchFamily="49" charset="-128"/>
                <a:ea typeface="MS Gothic" pitchFamily="49" charset="-128"/>
              </a:rPr>
              <a:t>預計</a:t>
            </a:r>
            <a:r>
              <a:rPr lang="en-US" altLang="zh-TW" sz="3600" dirty="0" smtClean="0">
                <a:latin typeface="MS Gothic" pitchFamily="49" charset="-128"/>
                <a:ea typeface="MS Gothic" pitchFamily="49" charset="-128"/>
              </a:rPr>
              <a:t>2022</a:t>
            </a:r>
            <a:r>
              <a:rPr lang="zh-TW" altLang="en-US" sz="3600" dirty="0" smtClean="0">
                <a:latin typeface="MS Gothic" pitchFamily="49" charset="-128"/>
                <a:ea typeface="MS Gothic" pitchFamily="49" charset="-128"/>
              </a:rPr>
              <a:t>年大台北地區將增加</a:t>
            </a:r>
            <a:r>
              <a:rPr lang="en-US" altLang="zh-TW" sz="3600" dirty="0" smtClean="0">
                <a:latin typeface="MS Gothic" pitchFamily="49" charset="-128"/>
                <a:ea typeface="MS Gothic" pitchFamily="49" charset="-128"/>
              </a:rPr>
              <a:t>50</a:t>
            </a:r>
            <a:r>
              <a:rPr lang="zh-TW" altLang="en-US" sz="3600" dirty="0" smtClean="0">
                <a:latin typeface="MS Gothic" pitchFamily="49" charset="-128"/>
                <a:ea typeface="MS Gothic" pitchFamily="49" charset="-128"/>
              </a:rPr>
              <a:t>間以商務及觀光並進的中大型飯店。</a:t>
            </a:r>
            <a:endParaRPr lang="en-US" altLang="zh-TW" sz="3600" dirty="0" smtClean="0"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B0F0"/>
          </a:solidFill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zh-TW" altLang="en-US" sz="44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台灣飯店發展情況</a:t>
            </a:r>
            <a:endParaRPr lang="zh-TW" altLang="en-US" sz="4400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zh-TW" altLang="en-US" sz="3000" b="1" dirty="0">
                <a:solidFill>
                  <a:schemeClr val="tx2"/>
                </a:solidFill>
                <a:latin typeface="MS Gothic" pitchFamily="49" charset="-128"/>
                <a:ea typeface="MS Gothic" pitchFamily="49" charset="-128"/>
              </a:rPr>
              <a:t>觀光</a:t>
            </a:r>
            <a:r>
              <a:rPr lang="zh-TW" altLang="en-US" sz="3000" b="1" dirty="0" smtClean="0">
                <a:solidFill>
                  <a:schemeClr val="tx2"/>
                </a:solidFill>
                <a:latin typeface="MS Gothic" pitchFamily="49" charset="-128"/>
                <a:ea typeface="MS Gothic" pitchFamily="49" charset="-128"/>
              </a:rPr>
              <a:t>飯店</a:t>
            </a:r>
            <a:r>
              <a:rPr lang="zh-TW" altLang="en-US" sz="3000" dirty="0" smtClean="0">
                <a:latin typeface="MS Gothic" pitchFamily="49" charset="-128"/>
                <a:ea typeface="MS Gothic" pitchFamily="49" charset="-128"/>
              </a:rPr>
              <a:t>：以渡假旅遊為</a:t>
            </a:r>
            <a:r>
              <a:rPr lang="zh-TW" altLang="en-US" sz="3000" dirty="0">
                <a:latin typeface="MS Gothic" pitchFamily="49" charset="-128"/>
                <a:ea typeface="MS Gothic" pitchFamily="49" charset="-128"/>
              </a:rPr>
              <a:t>主要客</a:t>
            </a:r>
            <a:r>
              <a:rPr lang="zh-TW" altLang="en-US" sz="3000" dirty="0" smtClean="0">
                <a:latin typeface="MS Gothic" pitchFamily="49" charset="-128"/>
                <a:ea typeface="MS Gothic" pitchFamily="49" charset="-128"/>
              </a:rPr>
              <a:t>源。</a:t>
            </a:r>
            <a:endParaRPr lang="zh-TW" altLang="en-US" sz="3000" dirty="0">
              <a:latin typeface="MS Gothic" pitchFamily="49" charset="-128"/>
              <a:ea typeface="MS Gothic" pitchFamily="49" charset="-128"/>
            </a:endParaRPr>
          </a:p>
          <a:p>
            <a:r>
              <a:rPr lang="zh-TW" altLang="en-US" sz="3000" b="1" dirty="0" smtClean="0">
                <a:solidFill>
                  <a:schemeClr val="accent2"/>
                </a:solidFill>
                <a:latin typeface="MS Gothic" pitchFamily="49" charset="-128"/>
                <a:ea typeface="MS Gothic" pitchFamily="49" charset="-128"/>
              </a:rPr>
              <a:t>商務飯店</a:t>
            </a:r>
            <a:r>
              <a:rPr lang="zh-TW" altLang="en-US" sz="3000" dirty="0" smtClean="0">
                <a:latin typeface="MS Gothic" pitchFamily="49" charset="-128"/>
                <a:ea typeface="MS Gothic" pitchFamily="49" charset="-128"/>
              </a:rPr>
              <a:t>：以事業單位的公務旅行者。</a:t>
            </a:r>
          </a:p>
          <a:p>
            <a:r>
              <a:rPr lang="zh-TW" altLang="en-US" sz="3000" b="1" dirty="0" smtClean="0">
                <a:solidFill>
                  <a:schemeClr val="accent5">
                    <a:lumMod val="75000"/>
                  </a:schemeClr>
                </a:solidFill>
                <a:latin typeface="MS Gothic" pitchFamily="49" charset="-128"/>
                <a:ea typeface="MS Gothic" pitchFamily="49" charset="-128"/>
              </a:rPr>
              <a:t>會議飯店</a:t>
            </a:r>
            <a:r>
              <a:rPr lang="zh-TW" altLang="en-US" sz="3000" dirty="0" smtClean="0">
                <a:latin typeface="MS Gothic" pitchFamily="49" charset="-128"/>
                <a:ea typeface="MS Gothic" pitchFamily="49" charset="-128"/>
              </a:rPr>
              <a:t>：以</a:t>
            </a:r>
            <a:r>
              <a:rPr lang="zh-TW" altLang="en-US" sz="3000" dirty="0">
                <a:latin typeface="MS Gothic" pitchFamily="49" charset="-128"/>
                <a:ea typeface="MS Gothic" pitchFamily="49" charset="-128"/>
              </a:rPr>
              <a:t>會議旅遊者</a:t>
            </a:r>
            <a:r>
              <a:rPr lang="zh-TW" altLang="en-US" sz="3000" dirty="0" smtClean="0">
                <a:latin typeface="MS Gothic" pitchFamily="49" charset="-128"/>
                <a:ea typeface="MS Gothic" pitchFamily="49" charset="-128"/>
              </a:rPr>
              <a:t>，會議服務為其特色。</a:t>
            </a:r>
          </a:p>
          <a:p>
            <a:r>
              <a:rPr lang="zh-TW" altLang="en-US" sz="3000" b="1" dirty="0" smtClean="0">
                <a:solidFill>
                  <a:schemeClr val="bg2">
                    <a:lumMod val="50000"/>
                  </a:schemeClr>
                </a:solidFill>
                <a:latin typeface="MS Gothic" pitchFamily="49" charset="-128"/>
                <a:ea typeface="MS Gothic" pitchFamily="49" charset="-128"/>
              </a:rPr>
              <a:t>長住型飯店</a:t>
            </a:r>
            <a:r>
              <a:rPr lang="zh-TW" altLang="en-US" sz="3000" dirty="0" smtClean="0">
                <a:latin typeface="MS Gothic" pitchFamily="49" charset="-128"/>
                <a:ea typeface="MS Gothic" pitchFamily="49" charset="-128"/>
              </a:rPr>
              <a:t>：以長期居住的</a:t>
            </a:r>
            <a:r>
              <a:rPr lang="zh-TW" altLang="en-US" sz="3000" dirty="0">
                <a:latin typeface="MS Gothic" pitchFamily="49" charset="-128"/>
                <a:ea typeface="MS Gothic" pitchFamily="49" charset="-128"/>
              </a:rPr>
              <a:t>商務旅遊者</a:t>
            </a:r>
            <a:r>
              <a:rPr lang="zh-TW" altLang="en-US" sz="3000" dirty="0" smtClean="0">
                <a:latin typeface="MS Gothic" pitchFamily="49" charset="-128"/>
                <a:ea typeface="MS Gothic" pitchFamily="49" charset="-128"/>
              </a:rPr>
              <a:t>、</a:t>
            </a:r>
            <a:r>
              <a:rPr lang="zh-TW" altLang="en-US" sz="3000" dirty="0">
                <a:latin typeface="MS Gothic" pitchFamily="49" charset="-128"/>
                <a:ea typeface="MS Gothic" pitchFamily="49" charset="-128"/>
              </a:rPr>
              <a:t>度假旅遊者</a:t>
            </a:r>
            <a:r>
              <a:rPr lang="zh-TW" altLang="en-US" sz="3000" dirty="0" smtClean="0">
                <a:latin typeface="MS Gothic" pitchFamily="49" charset="-128"/>
                <a:ea typeface="MS Gothic" pitchFamily="49" charset="-128"/>
              </a:rPr>
              <a:t>為主要客源。</a:t>
            </a:r>
          </a:p>
          <a:p>
            <a:r>
              <a:rPr lang="zh-TW" altLang="en-US" sz="3000" b="1" dirty="0" smtClean="0">
                <a:solidFill>
                  <a:schemeClr val="accent6">
                    <a:lumMod val="75000"/>
                  </a:schemeClr>
                </a:solidFill>
                <a:latin typeface="MS Gothic" pitchFamily="49" charset="-128"/>
                <a:ea typeface="MS Gothic" pitchFamily="49" charset="-128"/>
              </a:rPr>
              <a:t>汽車旅館</a:t>
            </a:r>
            <a:r>
              <a:rPr lang="zh-TW" altLang="en-US" sz="3000" dirty="0" smtClean="0">
                <a:latin typeface="MS Gothic" pitchFamily="49" charset="-128"/>
                <a:ea typeface="MS Gothic" pitchFamily="49" charset="-128"/>
              </a:rPr>
              <a:t>：以自</a:t>
            </a:r>
            <a:r>
              <a:rPr lang="zh-TW" altLang="en-US" sz="3000" dirty="0">
                <a:latin typeface="MS Gothic" pitchFamily="49" charset="-128"/>
                <a:ea typeface="MS Gothic" pitchFamily="49" charset="-128"/>
              </a:rPr>
              <a:t>駕車旅遊</a:t>
            </a:r>
            <a:r>
              <a:rPr lang="zh-TW" altLang="en-US" sz="3000" dirty="0" smtClean="0">
                <a:latin typeface="MS Gothic" pitchFamily="49" charset="-128"/>
                <a:ea typeface="MS Gothic" pitchFamily="49" charset="-128"/>
              </a:rPr>
              <a:t>的</a:t>
            </a:r>
            <a:r>
              <a:rPr lang="zh-TW" altLang="en-US" sz="3000" dirty="0">
                <a:latin typeface="MS Gothic" pitchFamily="49" charset="-128"/>
                <a:ea typeface="MS Gothic" pitchFamily="49" charset="-128"/>
              </a:rPr>
              <a:t>旅遊者</a:t>
            </a:r>
            <a:r>
              <a:rPr lang="zh-TW" altLang="en-US" sz="3000" dirty="0" smtClean="0">
                <a:latin typeface="MS Gothic" pitchFamily="49" charset="-128"/>
                <a:ea typeface="MS Gothic" pitchFamily="49" charset="-128"/>
              </a:rPr>
              <a:t>為主。</a:t>
            </a:r>
          </a:p>
          <a:p>
            <a:r>
              <a:rPr lang="en-US" altLang="zh-TW" sz="3000" b="1" dirty="0" smtClean="0">
                <a:solidFill>
                  <a:srgbClr val="FF0000"/>
                </a:solidFill>
                <a:latin typeface="MS Gothic" pitchFamily="49" charset="-128"/>
                <a:ea typeface="MS Gothic" pitchFamily="49" charset="-128"/>
              </a:rPr>
              <a:t>B&amp;B</a:t>
            </a:r>
            <a:r>
              <a:rPr lang="zh-TW" altLang="en-US" sz="3000" dirty="0" smtClean="0">
                <a:latin typeface="MS Gothic" pitchFamily="49" charset="-128"/>
                <a:ea typeface="MS Gothic" pitchFamily="49" charset="-128"/>
              </a:rPr>
              <a:t>：以經濟</a:t>
            </a:r>
            <a:r>
              <a:rPr lang="zh-TW" altLang="en-US" sz="3000" dirty="0">
                <a:latin typeface="MS Gothic" pitchFamily="49" charset="-128"/>
                <a:ea typeface="MS Gothic" pitchFamily="49" charset="-128"/>
              </a:rPr>
              <a:t>型旅遊者</a:t>
            </a:r>
            <a:r>
              <a:rPr lang="zh-TW" altLang="en-US" sz="3000" dirty="0" smtClean="0">
                <a:latin typeface="MS Gothic" pitchFamily="49" charset="-128"/>
                <a:ea typeface="MS Gothic" pitchFamily="49" charset="-128"/>
              </a:rPr>
              <a:t>為主。泛指提供早餐的民宿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B0F0"/>
          </a:solidFill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zh-TW" altLang="en-US" sz="44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飯店業的類別區分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solidFill>
            <a:schemeClr val="bg2">
              <a:lumMod val="9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chemeClr val="accent2">
                    <a:lumMod val="75000"/>
                  </a:schemeClr>
                </a:solidFill>
                <a:latin typeface="MS Gothic" pitchFamily="49" charset="-128"/>
                <a:ea typeface="MS Gothic" pitchFamily="49" charset="-128"/>
              </a:rPr>
              <a:t>福容飯店</a:t>
            </a:r>
            <a:r>
              <a:rPr lang="en-US" altLang="zh-TW" sz="3600" b="1" dirty="0" smtClean="0">
                <a:solidFill>
                  <a:schemeClr val="accent2">
                    <a:lumMod val="75000"/>
                  </a:schemeClr>
                </a:solidFill>
                <a:latin typeface="MS Gothic" pitchFamily="49" charset="-128"/>
                <a:ea typeface="MS Gothic" pitchFamily="49" charset="-128"/>
              </a:rPr>
              <a:t>:</a:t>
            </a:r>
            <a:r>
              <a:rPr lang="zh-TW" altLang="en-US" sz="3600" dirty="0" smtClean="0">
                <a:latin typeface="MS Gothic" pitchFamily="49" charset="-128"/>
                <a:ea typeface="MS Gothic" pitchFamily="49" charset="-128"/>
              </a:rPr>
              <a:t>為全台灣本土企業中最新、最大、擴店率最高的飯店集團。市場定位於本土旅客及華人商務旅客。</a:t>
            </a:r>
            <a:endParaRPr lang="en-US" altLang="zh-TW" sz="3600" b="1" dirty="0" smtClean="0">
              <a:latin typeface="MS Gothic" pitchFamily="49" charset="-128"/>
              <a:ea typeface="MS Gothic" pitchFamily="49" charset="-128"/>
            </a:endParaRPr>
          </a:p>
          <a:p>
            <a:r>
              <a:rPr lang="zh-TW" altLang="en-US" sz="3600" b="1" dirty="0" smtClean="0">
                <a:solidFill>
                  <a:schemeClr val="accent2">
                    <a:lumMod val="75000"/>
                  </a:schemeClr>
                </a:solidFill>
                <a:latin typeface="MS Gothic" pitchFamily="49" charset="-128"/>
                <a:ea typeface="MS Gothic" pitchFamily="49" charset="-128"/>
              </a:rPr>
              <a:t>福華飯店</a:t>
            </a:r>
            <a:r>
              <a:rPr lang="en-US" altLang="zh-TW" sz="3600" b="1" dirty="0" smtClean="0">
                <a:solidFill>
                  <a:schemeClr val="accent2">
                    <a:lumMod val="75000"/>
                  </a:schemeClr>
                </a:solidFill>
                <a:latin typeface="MS Gothic" pitchFamily="49" charset="-128"/>
                <a:ea typeface="MS Gothic" pitchFamily="49" charset="-128"/>
              </a:rPr>
              <a:t>:</a:t>
            </a:r>
            <a:r>
              <a:rPr lang="zh-TW" altLang="en-US" sz="3600" dirty="0" smtClean="0">
                <a:latin typeface="MS Gothic" pitchFamily="49" charset="-128"/>
                <a:ea typeface="MS Gothic" pitchFamily="49" charset="-128"/>
              </a:rPr>
              <a:t>與日本京王飯店合作，引用其經營管理上的知識與技術。市場定位在經常來往旅遊的商務旅客</a:t>
            </a:r>
            <a:endParaRPr lang="en-US" altLang="zh-TW" sz="3600" dirty="0" smtClean="0">
              <a:latin typeface="MS Gothic" pitchFamily="49" charset="-128"/>
              <a:ea typeface="MS Gothic" pitchFamily="49" charset="-128"/>
            </a:endParaRPr>
          </a:p>
          <a:p>
            <a:r>
              <a:rPr lang="zh-TW" altLang="en-US" sz="3600" b="1" dirty="0" smtClean="0">
                <a:solidFill>
                  <a:schemeClr val="accent2">
                    <a:lumMod val="75000"/>
                  </a:schemeClr>
                </a:solidFill>
                <a:latin typeface="MS Gothic" pitchFamily="49" charset="-128"/>
                <a:ea typeface="MS Gothic" pitchFamily="49" charset="-128"/>
              </a:rPr>
              <a:t>麗緻飯店</a:t>
            </a:r>
            <a:r>
              <a:rPr lang="en-US" altLang="zh-TW" sz="3600" b="1" dirty="0" smtClean="0">
                <a:solidFill>
                  <a:schemeClr val="accent2">
                    <a:lumMod val="75000"/>
                  </a:schemeClr>
                </a:solidFill>
                <a:latin typeface="MS Gothic" pitchFamily="49" charset="-128"/>
                <a:ea typeface="MS Gothic" pitchFamily="49" charset="-128"/>
              </a:rPr>
              <a:t>:</a:t>
            </a:r>
            <a:r>
              <a:rPr lang="zh-TW" altLang="en-US" sz="3600" dirty="0" smtClean="0">
                <a:latin typeface="MS Gothic" pitchFamily="49" charset="-128"/>
                <a:ea typeface="MS Gothic" pitchFamily="49" charset="-128"/>
              </a:rPr>
              <a:t>旗下</a:t>
            </a:r>
            <a:r>
              <a:rPr lang="en-US" altLang="zh-TW" sz="3600" dirty="0" smtClean="0">
                <a:latin typeface="MS Gothic" pitchFamily="49" charset="-128"/>
                <a:ea typeface="MS Gothic" pitchFamily="49" charset="-128"/>
              </a:rPr>
              <a:t>8</a:t>
            </a:r>
            <a:r>
              <a:rPr lang="zh-TW" altLang="en-US" sz="3600" dirty="0" smtClean="0">
                <a:latin typeface="MS Gothic" pitchFamily="49" charset="-128"/>
                <a:ea typeface="MS Gothic" pitchFamily="49" charset="-128"/>
              </a:rPr>
              <a:t>間飯店，市場定位為商務、會議。麗緻集團並非完全為本身集團營運之品牌</a:t>
            </a:r>
            <a:r>
              <a:rPr lang="en-US" altLang="zh-TW" sz="3600" dirty="0" smtClean="0">
                <a:latin typeface="MS Gothic" pitchFamily="49" charset="-128"/>
                <a:ea typeface="MS Gothic" pitchFamily="49" charset="-128"/>
              </a:rPr>
              <a:t>EX:</a:t>
            </a:r>
            <a:r>
              <a:rPr lang="zh-TW" altLang="en-US" sz="3600" dirty="0" smtClean="0">
                <a:latin typeface="MS Gothic" pitchFamily="49" charset="-128"/>
                <a:ea typeface="MS Gothic" pitchFamily="49" charset="-128"/>
              </a:rPr>
              <a:t>陽明山麗緻為他人營業。</a:t>
            </a:r>
            <a:endParaRPr lang="en-US" altLang="zh-TW" sz="3600" dirty="0" smtClean="0">
              <a:latin typeface="MS Gothic" pitchFamily="49" charset="-128"/>
              <a:ea typeface="MS Gothic" pitchFamily="49" charset="-128"/>
            </a:endParaRPr>
          </a:p>
          <a:p>
            <a:endParaRPr lang="en-US" altLang="zh-TW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B0F0"/>
          </a:solidFill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zh-TW" altLang="en-US" sz="44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台灣本土</a:t>
            </a:r>
            <a:r>
              <a:rPr lang="zh-TW" altLang="en-US" sz="44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飯店比較</a:t>
            </a:r>
          </a:p>
        </p:txBody>
      </p:sp>
    </p:spTree>
    <p:extLst>
      <p:ext uri="{BB962C8B-B14F-4D97-AF65-F5344CB8AC3E}">
        <p14:creationId xmlns:p14="http://schemas.microsoft.com/office/powerpoint/2010/main" xmlns="" val="2960260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>
            <a:noAutofit/>
          </a:bodyPr>
          <a:lstStyle/>
          <a:p>
            <a:r>
              <a:rPr lang="zh-TW" altLang="zh-TW" sz="3600" b="1" dirty="0" smtClean="0"/>
              <a:t>美國喜達屋集團</a:t>
            </a:r>
            <a:endParaRPr lang="en-US" altLang="zh-TW" sz="3600" b="1" dirty="0" smtClean="0"/>
          </a:p>
          <a:p>
            <a:pPr>
              <a:buNone/>
            </a:pPr>
            <a:r>
              <a:rPr lang="en-US" altLang="zh-TW" sz="3200" dirty="0" smtClean="0"/>
              <a:t>  </a:t>
            </a:r>
            <a:r>
              <a:rPr lang="zh-TW" altLang="zh-TW" sz="3000" dirty="0" smtClean="0"/>
              <a:t>喜達屋集團是全球最大的飯店，喜達屋以其飯店的高檔豪華著稱，旗下包含</a:t>
            </a:r>
            <a:r>
              <a:rPr lang="en-US" altLang="zh-TW" sz="3000" dirty="0" err="1" smtClean="0"/>
              <a:t>喜來登</a:t>
            </a:r>
            <a:r>
              <a:rPr lang="zh-TW" altLang="zh-TW" sz="3000" dirty="0" smtClean="0"/>
              <a:t>、福朋、</a:t>
            </a:r>
            <a:r>
              <a:rPr lang="en-US" altLang="zh-TW" sz="3000" dirty="0" smtClean="0"/>
              <a:t>W</a:t>
            </a:r>
            <a:r>
              <a:rPr lang="zh-TW" altLang="zh-TW" sz="3000" dirty="0" smtClean="0"/>
              <a:t>飯店、艾美酒店、寰鼎（</a:t>
            </a:r>
            <a:r>
              <a:rPr lang="en-US" altLang="zh-TW" sz="3000" dirty="0" smtClean="0"/>
              <a:t>Westin</a:t>
            </a:r>
            <a:r>
              <a:rPr lang="zh-TW" altLang="zh-TW" sz="3000" dirty="0" smtClean="0"/>
              <a:t>）</a:t>
            </a:r>
            <a:r>
              <a:rPr lang="zh-TW" altLang="en-US" sz="3000" dirty="0" smtClean="0"/>
              <a:t>，</a:t>
            </a:r>
            <a:r>
              <a:rPr lang="en-US" altLang="zh-TW" sz="3000" dirty="0" err="1" smtClean="0"/>
              <a:t>喜來</a:t>
            </a:r>
            <a:r>
              <a:rPr lang="zh-TW" altLang="en-US" sz="3000" dirty="0" smtClean="0"/>
              <a:t>登</a:t>
            </a:r>
            <a:r>
              <a:rPr lang="zh-TW" altLang="zh-TW" sz="3000" dirty="0" smtClean="0"/>
              <a:t>（</a:t>
            </a:r>
            <a:r>
              <a:rPr lang="en-US" altLang="zh-TW" sz="3000" dirty="0" smtClean="0"/>
              <a:t>Sheraton</a:t>
            </a:r>
            <a:r>
              <a:rPr lang="zh-TW" altLang="zh-TW" sz="3000" dirty="0" smtClean="0"/>
              <a:t>）是集團旗下最大的一個品牌。在選址上比較嚴格，選擇有吸引力的大都市和度假村。</a:t>
            </a:r>
          </a:p>
          <a:p>
            <a:r>
              <a:rPr lang="zh-TW" altLang="zh-TW" sz="3600" b="1" dirty="0" smtClean="0"/>
              <a:t>福朋飯店</a:t>
            </a:r>
            <a:r>
              <a:rPr lang="en-US" altLang="zh-TW" sz="3600" dirty="0" smtClean="0"/>
              <a:t>(Four Points)</a:t>
            </a:r>
          </a:p>
          <a:p>
            <a:pPr>
              <a:buNone/>
            </a:pPr>
            <a:r>
              <a:rPr lang="en-US" altLang="zh-TW" sz="3600" dirty="0" smtClean="0"/>
              <a:t>  </a:t>
            </a:r>
            <a:r>
              <a:rPr lang="zh-TW" altLang="en-US" sz="3000" dirty="0" smtClean="0"/>
              <a:t>福朋飯店</a:t>
            </a:r>
            <a:r>
              <a:rPr lang="en-US" altLang="zh-TW" sz="3000" dirty="0" err="1" smtClean="0"/>
              <a:t>是提供全方位服務</a:t>
            </a:r>
            <a:r>
              <a:rPr lang="zh-TW" altLang="zh-TW" sz="3000" dirty="0" smtClean="0"/>
              <a:t>的中檔飯店，客源市場定位在商務客人和消遣旅游者。主要分佈於機場、大都市的商務中心、中小城市和度假勝地。</a:t>
            </a: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B0F0"/>
          </a:solidFill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zh-TW" altLang="en-US" sz="44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台灣外資</a:t>
            </a:r>
            <a:r>
              <a:rPr lang="zh-TW" altLang="en-US" sz="44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飯店比較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</TotalTime>
  <Words>1007</Words>
  <Application>Microsoft Office PowerPoint</Application>
  <PresentationFormat>如螢幕大小 (4:3)</PresentationFormat>
  <Paragraphs>59</Paragraphs>
  <Slides>14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匯合</vt:lpstr>
      <vt:lpstr>台灣連鎖觀光產業之發展動向－ 福容大飯店為例</vt:lpstr>
      <vt:lpstr>報告架構</vt:lpstr>
      <vt:lpstr>投影片 3</vt:lpstr>
      <vt:lpstr>投影片 4</vt:lpstr>
      <vt:lpstr>投影片 5</vt:lpstr>
      <vt:lpstr>台灣飯店發展情況</vt:lpstr>
      <vt:lpstr>飯店業的類別區分</vt:lpstr>
      <vt:lpstr>台灣本土飯店比較</vt:lpstr>
      <vt:lpstr>台灣外資飯店比較</vt:lpstr>
      <vt:lpstr>台灣外資飯店比較</vt:lpstr>
      <vt:lpstr>外資飯店比較</vt:lpstr>
      <vt:lpstr>福容ＶＳ福華</vt:lpstr>
      <vt:lpstr>福容ＶＳ福華</vt:lpstr>
      <vt:lpstr>預估福容大飯店發展趨勢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台灣連鎖觀光產業之未來發展趨勢</dc:title>
  <dc:creator>user</dc:creator>
  <cp:lastModifiedBy>AU</cp:lastModifiedBy>
  <cp:revision>146</cp:revision>
  <dcterms:created xsi:type="dcterms:W3CDTF">2013-10-24T06:14:42Z</dcterms:created>
  <dcterms:modified xsi:type="dcterms:W3CDTF">2013-12-10T01:00:11Z</dcterms:modified>
</cp:coreProperties>
</file>