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441345"/>
    <a:srgbClr val="FFECC5"/>
    <a:srgbClr val="D80057"/>
    <a:srgbClr val="EAEAEA"/>
    <a:srgbClr val="FFFFB3"/>
    <a:srgbClr val="FFFFD1"/>
    <a:srgbClr val="FFFF99"/>
    <a:srgbClr val="FEFDC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8" d="100"/>
          <a:sy n="28" d="100"/>
        </p:scale>
        <p:origin x="-6" y="477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13635038"/>
            <a:ext cx="27981275" cy="9407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24871363"/>
            <a:ext cx="23044150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4E8C-2BBC-4E2E-A5A7-76FE12A6F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327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63E1-1284-4F33-8419-E9875655F8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716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757363"/>
            <a:ext cx="7407275" cy="37450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4650" y="1757363"/>
            <a:ext cx="22069425" cy="37450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9A93-4469-4EE3-A6C2-540D2017A1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90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454E-DB9E-4C2F-B07B-3CFB7CADE6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809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28203525"/>
            <a:ext cx="27981275" cy="87185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8602325"/>
            <a:ext cx="27981275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18E9E-EE22-4D75-8FC9-E5C7BF2BC5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66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465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10240963"/>
            <a:ext cx="14738350" cy="28967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541F5-3AA7-4A9A-A8F9-1F2D477AEC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522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57363"/>
            <a:ext cx="29625925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9825038"/>
            <a:ext cx="14544675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13919200"/>
            <a:ext cx="14544675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9825038"/>
            <a:ext cx="14549438" cy="40941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13919200"/>
            <a:ext cx="14549438" cy="25288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75A91-20EE-4F09-98E0-CDAD468FC8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50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50A47-0E65-4434-9209-0F301A3534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8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E58CE-2BD0-49F2-A37B-7AFA67825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630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747838"/>
            <a:ext cx="10829925" cy="7437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747838"/>
            <a:ext cx="18402300" cy="37460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9185275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AADFA-F5EB-44D7-931F-12AE7A8902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540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30724475"/>
            <a:ext cx="19751675" cy="362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3921125"/>
            <a:ext cx="19751675" cy="26335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34350325"/>
            <a:ext cx="19751675" cy="5151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8AFD-651F-4ACB-BE55-26B8D785B8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99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4650" y="1757363"/>
            <a:ext cx="296291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4650" y="10240963"/>
            <a:ext cx="29629100" cy="2896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46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850" y="39970075"/>
            <a:ext cx="104267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>
                <a:ea typeface="新細明體" charset="-120"/>
              </a:defRPr>
            </a:lvl1pPr>
          </a:lstStyle>
          <a:p>
            <a:endParaRPr lang="zh-TW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0250" y="39970075"/>
            <a:ext cx="76835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04" tIns="219452" rIns="438904" bIns="219452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 smtClean="0">
                <a:ea typeface="新細明體" charset="-120"/>
              </a:defRPr>
            </a:lvl1pPr>
          </a:lstStyle>
          <a:p>
            <a:pPr>
              <a:defRPr/>
            </a:pPr>
            <a:fld id="{69F42A53-4E70-46D2-8DFC-CAAFEE2D82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Arial" pitchFamily="34" charset="0"/>
        </a:defRPr>
      </a:lvl9pPr>
    </p:titleStyle>
    <p:bodyStyle>
      <a:lvl1pPr marL="1644650" indent="-1644650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7113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81913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earch.books.com.tw/exep/prod_search.php?cat=1&amp;key=Miller,+Roger+LeRoy/+Vanhoose,+David&amp;f=author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8.png"/><Relationship Id="rId5" Type="http://schemas.openxmlformats.org/officeDocument/2006/relationships/image" Target="../media/image4.jpg"/><Relationship Id="rId10" Type="http://schemas.openxmlformats.org/officeDocument/2006/relationships/image" Target="../media/image7.emf"/><Relationship Id="rId4" Type="http://schemas.openxmlformats.org/officeDocument/2006/relationships/image" Target="../media/image3.jpg"/><Relationship Id="rId9" Type="http://schemas.openxmlformats.org/officeDocument/2006/relationships/hyperlink" Target="http://wiki.mbalib.com/zh-tw/Rational_Expectation_Schoo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1"/>
            <a:ext cx="32908875" cy="2514599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60020" tIns="80010" rIns="160020" bIns="80010" anchor="ctr"/>
          <a:lstStyle/>
          <a:p>
            <a:pPr algn="ctr" defTabSz="4389438"/>
            <a:endParaRPr lang="en-US" altLang="zh-TW" sz="8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389438"/>
            <a:r>
              <a:rPr lang="zh-TW" altLang="en-US" sz="85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靜態預期、適應性預期、理性預期之探討</a:t>
            </a:r>
            <a:endParaRPr lang="en-US" altLang="zh-TW" sz="85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389438"/>
            <a:r>
              <a:rPr lang="zh-TW" altLang="en-US" sz="5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經濟系四</a:t>
            </a:r>
            <a:r>
              <a:rPr lang="en-US" altLang="zh-TW" sz="5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sz="5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蔡</a:t>
            </a:r>
            <a:r>
              <a:rPr lang="zh-TW" altLang="en-US" sz="5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芸姿</a:t>
            </a:r>
            <a:endParaRPr lang="en-US" altLang="zh-TW" sz="5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defTabSz="4389438"/>
            <a:endParaRPr lang="en-US" altLang="zh-TW" sz="4200" b="1" dirty="0">
              <a:solidFill>
                <a:schemeClr val="bg1"/>
              </a:solidFill>
              <a:ea typeface="新細明體" charset="-120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609600" y="2743200"/>
            <a:ext cx="15084425" cy="109855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壹、</a:t>
            </a:r>
            <a:r>
              <a:rPr lang="zh-TW" altLang="en-US" sz="5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21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612775" y="9571038"/>
            <a:ext cx="15084425" cy="1096962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貳、</a:t>
            </a:r>
            <a:r>
              <a:rPr lang="zh-TW" altLang="en-US" sz="60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預期種類</a:t>
            </a:r>
            <a:endParaRPr lang="en-US" altLang="zh-TW" sz="56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371600" y="4191000"/>
            <a:ext cx="14173200" cy="503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zh-TW" altLang="en-US" dirty="0" smtClean="0"/>
              <a:t>　　</a:t>
            </a:r>
            <a:r>
              <a:rPr lang="zh-TW" altLang="zh-TW" dirty="0" smtClean="0"/>
              <a:t>預測</a:t>
            </a:r>
            <a:r>
              <a:rPr lang="zh-TW" altLang="zh-TW" dirty="0"/>
              <a:t>，在經濟體系裡扮演著重要的地位，影響層面非常廣泛，如：消費者對於未來的消費支出、所得分配，甚至是廠商對於預期獲利的評估、決定供給量的多寡，或者政府對於未來的通貨膨脹率預測，並想出因應的政策來處理；這些正反映出對與經濟決策者遇到的不確定的因素會進行預測。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zh-TW" altLang="en-US" dirty="0" smtClean="0"/>
              <a:t>　　</a:t>
            </a:r>
            <a:r>
              <a:rPr lang="zh-TW" altLang="zh-TW" dirty="0" smtClean="0"/>
              <a:t>人們</a:t>
            </a:r>
            <a:r>
              <a:rPr lang="zh-TW" altLang="zh-TW" dirty="0"/>
              <a:t>面臨未來的這些決策時會考量手中的資訊以便做出合理的預測，而且每一個人的預測都有他合理的看法存在，因為這是對個人、整體而言都是從有限的的資訊下</a:t>
            </a:r>
            <a:r>
              <a:rPr lang="zh-TW" altLang="zh-TW" dirty="0" smtClean="0"/>
              <a:t>做出預測</a:t>
            </a:r>
            <a:r>
              <a:rPr lang="zh-TW" altLang="zh-TW" dirty="0"/>
              <a:t>，因此，想要了解預期的型態，針對靜態預期、適應性預期、理性</a:t>
            </a:r>
            <a:r>
              <a:rPr lang="zh-TW" altLang="zh-TW" dirty="0" smtClean="0"/>
              <a:t>預期這三</a:t>
            </a:r>
            <a:r>
              <a:rPr lang="zh-TW" altLang="zh-TW" dirty="0"/>
              <a:t>種預期作為探討。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219200" y="11114058"/>
            <a:ext cx="14173200" cy="3281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altLang="zh-TW" b="1" dirty="0" smtClean="0">
                <a:solidFill>
                  <a:srgbClr val="00B050"/>
                </a:solidFill>
              </a:rPr>
              <a:t>(1)</a:t>
            </a:r>
            <a:r>
              <a:rPr lang="zh-TW" altLang="zh-TW" b="1" dirty="0" smtClean="0">
                <a:solidFill>
                  <a:srgbClr val="00B050"/>
                </a:solidFill>
              </a:rPr>
              <a:t>靜態</a:t>
            </a:r>
            <a:r>
              <a:rPr lang="zh-TW" altLang="zh-TW" b="1" dirty="0">
                <a:solidFill>
                  <a:srgbClr val="00B050"/>
                </a:solidFill>
              </a:rPr>
              <a:t>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endParaRPr lang="en-US" altLang="zh-TW" b="1" dirty="0" smtClean="0">
              <a:solidFill>
                <a:srgbClr val="00B05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zh-TW" altLang="zh-TW" b="1" dirty="0">
              <a:solidFill>
                <a:srgbClr val="00B050"/>
              </a:solidFill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1.</a:t>
            </a:r>
            <a:r>
              <a:rPr lang="zh-TW" altLang="zh-TW" dirty="0" smtClean="0">
                <a:solidFill>
                  <a:srgbClr val="7030A0"/>
                </a:solidFill>
              </a:rPr>
              <a:t>定義</a:t>
            </a:r>
            <a:r>
              <a:rPr lang="zh-TW" altLang="zh-TW" dirty="0"/>
              <a:t>：經濟單位猜測下一期變數的值，會利用本期變數值來推測。</a:t>
            </a:r>
          </a:p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2.</a:t>
            </a:r>
            <a:r>
              <a:rPr lang="zh-TW" altLang="zh-TW" dirty="0" smtClean="0">
                <a:solidFill>
                  <a:srgbClr val="7030A0"/>
                </a:solidFill>
              </a:rPr>
              <a:t>函數</a:t>
            </a:r>
            <a:r>
              <a:rPr lang="zh-TW" altLang="zh-TW" dirty="0">
                <a:solidFill>
                  <a:srgbClr val="7030A0"/>
                </a:solidFill>
              </a:rPr>
              <a:t>表示</a:t>
            </a:r>
            <a:r>
              <a:rPr lang="zh-TW" altLang="zh-TW" dirty="0"/>
              <a:t>：</a:t>
            </a:r>
            <a:r>
              <a:rPr lang="en-US" altLang="zh-TW" dirty="0"/>
              <a:t> </a:t>
            </a:r>
            <a:endParaRPr lang="zh-TW" altLang="zh-TW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3.</a:t>
            </a:r>
            <a:r>
              <a:rPr lang="zh-TW" altLang="zh-TW" dirty="0" smtClean="0">
                <a:solidFill>
                  <a:srgbClr val="7030A0"/>
                </a:solidFill>
              </a:rPr>
              <a:t>優點</a:t>
            </a:r>
            <a:r>
              <a:rPr lang="zh-TW" altLang="zh-TW" dirty="0">
                <a:solidFill>
                  <a:srgbClr val="7030A0"/>
                </a:solidFill>
              </a:rPr>
              <a:t>和缺點</a:t>
            </a:r>
            <a:r>
              <a:rPr lang="zh-TW" altLang="zh-TW" dirty="0"/>
              <a:t>：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/>
              <a:t>優點：簡單，方便推測的一個依據。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/>
              <a:t>缺點：忽略掉訊息和外生因素的影響，如：新聞播報說桶裝瓦斯</a:t>
            </a:r>
            <a:r>
              <a:rPr lang="zh-TW" altLang="zh-TW" dirty="0" smtClean="0"/>
              <a:t>「</a:t>
            </a:r>
            <a:r>
              <a:rPr lang="zh-TW" altLang="en-US" dirty="0" smtClean="0"/>
              <a:t>明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日上漲</a:t>
            </a:r>
            <a:r>
              <a:rPr lang="zh-TW" altLang="zh-TW" dirty="0"/>
              <a:t>」，如果推測明天的桶裝瓦斯費用和今天一樣是</a:t>
            </a:r>
            <a:r>
              <a:rPr lang="zh-TW" altLang="zh-TW" dirty="0" smtClean="0"/>
              <a:t>不合</a:t>
            </a:r>
            <a:r>
              <a:rPr lang="zh-TW" altLang="en-US" dirty="0" smtClean="0"/>
              <a:t>理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的</a:t>
            </a:r>
            <a:r>
              <a:rPr lang="zh-TW" altLang="zh-TW" dirty="0"/>
              <a:t>。</a:t>
            </a:r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4.</a:t>
            </a:r>
            <a:r>
              <a:rPr lang="zh-TW" altLang="zh-TW" dirty="0" smtClean="0">
                <a:solidFill>
                  <a:srgbClr val="7030A0"/>
                </a:solidFill>
              </a:rPr>
              <a:t>由來</a:t>
            </a:r>
            <a:r>
              <a:rPr lang="zh-TW" altLang="zh-TW" dirty="0"/>
              <a:t>：是在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Muth</a:t>
            </a:r>
            <a:r>
              <a:rPr lang="zh-TW" altLang="zh-TW" dirty="0" smtClean="0"/>
              <a:t>所</a:t>
            </a:r>
            <a:r>
              <a:rPr lang="zh-TW" altLang="zh-TW" dirty="0"/>
              <a:t>設計的蛛網理論的基礎上發展；蛛網理論是</a:t>
            </a:r>
            <a:r>
              <a:rPr lang="zh-TW" altLang="zh-TW" dirty="0" smtClean="0"/>
              <a:t>以價格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波動</a:t>
            </a:r>
            <a:r>
              <a:rPr lang="zh-TW" altLang="zh-TW" dirty="0"/>
              <a:t>對下一個周期產量的影響產生的均衡變化</a:t>
            </a:r>
            <a:r>
              <a:rPr lang="zh-TW" altLang="zh-TW" dirty="0" smtClean="0"/>
              <a:t>。</a:t>
            </a:r>
            <a:endParaRPr lang="en-US" altLang="zh-TW" dirty="0"/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endParaRPr lang="en-US" altLang="zh-TW" dirty="0" smtClean="0">
              <a:solidFill>
                <a:srgbClr val="00B050"/>
              </a:solidFill>
              <a:ea typeface="新細明體" charset="-120"/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>
                <a:solidFill>
                  <a:srgbClr val="00B050"/>
                </a:solidFill>
                <a:ea typeface="新細明體" charset="-120"/>
              </a:rPr>
              <a:t>(</a:t>
            </a:r>
            <a:r>
              <a:rPr lang="en-US" altLang="zh-TW" b="1" dirty="0" smtClean="0">
                <a:solidFill>
                  <a:srgbClr val="00B050"/>
                </a:solidFill>
                <a:ea typeface="新細明體" charset="-120"/>
              </a:rPr>
              <a:t>2)</a:t>
            </a:r>
            <a:r>
              <a:rPr lang="zh-TW" altLang="zh-TW" b="1" dirty="0">
                <a:solidFill>
                  <a:srgbClr val="00B050"/>
                </a:solidFill>
              </a:rPr>
              <a:t>適應預期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endParaRPr lang="en-US" altLang="zh-TW" b="1" dirty="0" smtClean="0">
              <a:solidFill>
                <a:srgbClr val="00B050"/>
              </a:solidFill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endParaRPr lang="en-US" altLang="zh-TW" b="1" dirty="0" smtClean="0">
              <a:solidFill>
                <a:srgbClr val="00B050"/>
              </a:solidFill>
            </a:endParaRPr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1.</a:t>
            </a:r>
            <a:r>
              <a:rPr lang="zh-TW" altLang="zh-TW" dirty="0" smtClean="0">
                <a:solidFill>
                  <a:srgbClr val="7030A0"/>
                </a:solidFill>
              </a:rPr>
              <a:t>定義</a:t>
            </a:r>
            <a:r>
              <a:rPr lang="zh-TW" altLang="zh-TW" dirty="0"/>
              <a:t>：經濟單位預測下一期變數值，會使用過去歷史實際數據對它</a:t>
            </a:r>
            <a:r>
              <a:rPr lang="zh-TW" altLang="zh-TW" dirty="0" smtClean="0"/>
              <a:t>加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權平均</a:t>
            </a:r>
            <a:r>
              <a:rPr lang="zh-TW" altLang="zh-TW" dirty="0"/>
              <a:t>，而隨時間越遠給予的權數也越小。</a:t>
            </a:r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2.</a:t>
            </a:r>
            <a:r>
              <a:rPr lang="zh-TW" altLang="zh-TW" dirty="0" smtClean="0">
                <a:solidFill>
                  <a:srgbClr val="7030A0"/>
                </a:solidFill>
              </a:rPr>
              <a:t>函數</a:t>
            </a:r>
            <a:r>
              <a:rPr lang="zh-TW" altLang="zh-TW" dirty="0">
                <a:solidFill>
                  <a:srgbClr val="7030A0"/>
                </a:solidFill>
              </a:rPr>
              <a:t>表示</a:t>
            </a:r>
            <a:r>
              <a:rPr lang="zh-TW" altLang="zh-TW" dirty="0"/>
              <a:t>：</a:t>
            </a:r>
            <a:r>
              <a:rPr lang="en-US" altLang="zh-TW" dirty="0"/>
              <a:t> </a:t>
            </a: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zh-TW" altLang="zh-TW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3.</a:t>
            </a:r>
            <a:r>
              <a:rPr lang="zh-TW" altLang="zh-TW" dirty="0" smtClean="0">
                <a:solidFill>
                  <a:srgbClr val="7030A0"/>
                </a:solidFill>
              </a:rPr>
              <a:t>優點</a:t>
            </a:r>
            <a:r>
              <a:rPr lang="zh-TW" altLang="zh-TW" dirty="0">
                <a:solidFill>
                  <a:srgbClr val="7030A0"/>
                </a:solidFill>
              </a:rPr>
              <a:t>和缺點</a:t>
            </a:r>
            <a:r>
              <a:rPr lang="zh-TW" altLang="zh-TW" dirty="0"/>
              <a:t>：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 smtClean="0"/>
              <a:t>優點</a:t>
            </a:r>
            <a:r>
              <a:rPr lang="zh-TW" altLang="zh-TW" dirty="0"/>
              <a:t>：是比較直覺的想法，如：過去的通貨膨脹率是高的，那麼</a:t>
            </a:r>
            <a:r>
              <a:rPr lang="zh-TW" altLang="zh-TW" dirty="0" smtClean="0"/>
              <a:t>人們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就會</a:t>
            </a:r>
            <a:r>
              <a:rPr lang="zh-TW" altLang="zh-TW" dirty="0"/>
              <a:t>預期它在將來仍然會持續上升。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/>
              <a:t>缺點：忽略掉非資料的訊息，如：政府發佈要增加貨幣供給，理當</a:t>
            </a:r>
            <a:r>
              <a:rPr lang="zh-TW" altLang="zh-TW" dirty="0" smtClean="0"/>
              <a:t>上</a:t>
            </a:r>
            <a:endParaRPr lang="en-US" altLang="zh-TW" dirty="0" smtClean="0"/>
          </a:p>
          <a:p>
            <a:pPr marL="2051050" lvl="4" indent="-255588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通貨膨脹</a:t>
            </a:r>
            <a:r>
              <a:rPr lang="zh-TW" altLang="zh-TW" dirty="0"/>
              <a:t>率會比歷史數據的加權平均數還要來的高，</a:t>
            </a:r>
            <a:r>
              <a:rPr lang="zh-TW" altLang="zh-TW" dirty="0" smtClean="0"/>
              <a:t>但為了拘</a:t>
            </a:r>
            <a:endParaRPr lang="en-US" altLang="zh-TW" dirty="0"/>
          </a:p>
          <a:p>
            <a:pPr marL="2051050" lvl="4" indent="-255588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泥</a:t>
            </a:r>
            <a:r>
              <a:rPr lang="zh-TW" altLang="zh-TW" dirty="0"/>
              <a:t>於在函數上恐怕會出現經濟理論內部不一致的問題，而且</a:t>
            </a:r>
            <a:r>
              <a:rPr lang="zh-TW" altLang="zh-TW" dirty="0" smtClean="0"/>
              <a:t>適</a:t>
            </a:r>
            <a:endParaRPr lang="en-US" altLang="zh-TW" dirty="0" smtClean="0"/>
          </a:p>
          <a:p>
            <a:pPr marL="2051050" lvl="4" indent="-255588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應性</a:t>
            </a:r>
            <a:r>
              <a:rPr lang="zh-TW" altLang="zh-TW" dirty="0"/>
              <a:t>預期是經由反覆檢驗和修訂，採取錯了再試的方式，使</a:t>
            </a:r>
            <a:r>
              <a:rPr lang="zh-TW" altLang="zh-TW" dirty="0" smtClean="0"/>
              <a:t>預</a:t>
            </a:r>
            <a:endParaRPr lang="en-US" altLang="zh-TW" dirty="0" smtClean="0"/>
          </a:p>
          <a:p>
            <a:pPr marL="2051050" lvl="4" indent="-255588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期逐漸</a:t>
            </a:r>
            <a:r>
              <a:rPr lang="zh-TW" altLang="zh-TW" dirty="0"/>
              <a:t>符合客觀，但理當上人們會學到教訓盡量避免再犯錯</a:t>
            </a:r>
            <a:r>
              <a:rPr lang="zh-TW" altLang="zh-TW" dirty="0" smtClean="0"/>
              <a:t>，</a:t>
            </a:r>
            <a:endParaRPr lang="en-US" altLang="zh-TW" dirty="0" smtClean="0"/>
          </a:p>
          <a:p>
            <a:pPr marL="2051050" lvl="4" indent="-255588" algn="just">
              <a:spcBef>
                <a:spcPts val="100"/>
              </a:spcBef>
              <a:spcAft>
                <a:spcPts val="100"/>
              </a:spcAft>
            </a:pPr>
            <a:r>
              <a:rPr lang="zh-TW" altLang="en-US" dirty="0" smtClean="0"/>
              <a:t>所以</a:t>
            </a:r>
            <a:r>
              <a:rPr lang="zh-TW" altLang="zh-TW" dirty="0" smtClean="0"/>
              <a:t>較</a:t>
            </a:r>
            <a:r>
              <a:rPr lang="zh-TW" altLang="zh-TW" dirty="0"/>
              <a:t>不</a:t>
            </a:r>
            <a:r>
              <a:rPr lang="zh-TW" altLang="zh-TW" dirty="0" smtClean="0"/>
              <a:t>容易</a:t>
            </a:r>
            <a:r>
              <a:rPr lang="zh-TW" altLang="zh-TW" dirty="0"/>
              <a:t>取得較客觀的資訊。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/>
              <a:t>(4)</a:t>
            </a:r>
            <a:r>
              <a:rPr lang="zh-TW" altLang="zh-TW" dirty="0">
                <a:solidFill>
                  <a:srgbClr val="7030A0"/>
                </a:solidFill>
              </a:rPr>
              <a:t>由來</a:t>
            </a:r>
            <a:r>
              <a:rPr lang="zh-TW" altLang="zh-TW" dirty="0"/>
              <a:t>：</a:t>
            </a:r>
            <a:r>
              <a:rPr lang="en-US" altLang="zh-TW" dirty="0"/>
              <a:t>1956</a:t>
            </a:r>
            <a:r>
              <a:rPr lang="zh-TW" altLang="zh-TW" dirty="0"/>
              <a:t>年，美國經濟學家菲利普‧卡根</a:t>
            </a:r>
            <a:r>
              <a:rPr lang="en-US" altLang="zh-TW" dirty="0"/>
              <a:t>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Cagen</a:t>
            </a:r>
            <a:r>
              <a:rPr lang="en-US" altLang="zh-TW" dirty="0"/>
              <a:t>)</a:t>
            </a:r>
            <a:r>
              <a:rPr lang="zh-TW" altLang="zh-TW" dirty="0"/>
              <a:t>提出了適應性</a:t>
            </a:r>
            <a:r>
              <a:rPr lang="zh-TW" altLang="zh-TW" dirty="0" smtClean="0"/>
              <a:t>預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期理論。</a:t>
            </a:r>
            <a:endParaRPr lang="en-US" altLang="zh-TW" dirty="0"/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endParaRPr lang="en-US" altLang="zh-TW" b="1" dirty="0" smtClean="0">
              <a:solidFill>
                <a:srgbClr val="00B050"/>
              </a:solidFill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b="1" dirty="0" smtClean="0">
                <a:solidFill>
                  <a:srgbClr val="00B050"/>
                </a:solidFill>
              </a:rPr>
              <a:t>(</a:t>
            </a:r>
            <a:r>
              <a:rPr lang="en-US" altLang="zh-TW" b="1" dirty="0">
                <a:solidFill>
                  <a:srgbClr val="00B050"/>
                </a:solidFill>
              </a:rPr>
              <a:t>3)</a:t>
            </a:r>
            <a:r>
              <a:rPr lang="zh-TW" altLang="zh-TW" b="1" dirty="0">
                <a:solidFill>
                  <a:srgbClr val="00B050"/>
                </a:solidFill>
              </a:rPr>
              <a:t>理性預期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endParaRPr lang="en-US" altLang="zh-TW" b="1" dirty="0" smtClean="0">
              <a:solidFill>
                <a:srgbClr val="00B050"/>
              </a:solidFill>
            </a:endParaRP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endParaRPr lang="zh-TW" altLang="zh-TW" b="1" dirty="0">
              <a:solidFill>
                <a:srgbClr val="00B050"/>
              </a:solidFill>
            </a:endParaRPr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/>
              <a:t>1.</a:t>
            </a:r>
            <a:r>
              <a:rPr lang="zh-TW" altLang="zh-TW" dirty="0">
                <a:solidFill>
                  <a:srgbClr val="7030A0"/>
                </a:solidFill>
              </a:rPr>
              <a:t>定義</a:t>
            </a:r>
            <a:r>
              <a:rPr lang="zh-TW" altLang="zh-TW" dirty="0"/>
              <a:t>：民眾在預期時會充分運用手中的資訊，依據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Muth</a:t>
            </a:r>
            <a:r>
              <a:rPr lang="zh-TW" altLang="zh-TW" dirty="0"/>
              <a:t>的觀點，</a:t>
            </a:r>
            <a:r>
              <a:rPr lang="zh-TW" altLang="zh-TW" dirty="0" smtClean="0"/>
              <a:t>經濟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單位</a:t>
            </a:r>
            <a:r>
              <a:rPr lang="zh-TW" altLang="zh-TW" dirty="0"/>
              <a:t>對於任何變數的主觀猜測值等於該變數對於相關經濟</a:t>
            </a:r>
            <a:r>
              <a:rPr lang="zh-TW" altLang="zh-TW" dirty="0" smtClean="0"/>
              <a:t>單</a:t>
            </a:r>
            <a:r>
              <a:rPr lang="zh-TW" altLang="en-US" dirty="0" smtClean="0"/>
              <a:t>位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的</a:t>
            </a:r>
            <a:r>
              <a:rPr lang="zh-TW" altLang="zh-TW" dirty="0"/>
              <a:t>客觀條件期望值。</a:t>
            </a:r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/>
              <a:t>2.</a:t>
            </a:r>
            <a:r>
              <a:rPr lang="zh-TW" altLang="zh-TW" dirty="0">
                <a:solidFill>
                  <a:srgbClr val="7030A0"/>
                </a:solidFill>
              </a:rPr>
              <a:t>函數表示</a:t>
            </a:r>
            <a:r>
              <a:rPr lang="zh-TW" altLang="zh-TW" dirty="0" smtClean="0"/>
              <a:t>：</a:t>
            </a: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 </a:t>
            </a:r>
            <a:endParaRPr lang="zh-TW" altLang="zh-TW" dirty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>
              <a:spcBef>
                <a:spcPts val="100"/>
              </a:spcBef>
              <a:spcAft>
                <a:spcPts val="100"/>
              </a:spcAft>
            </a:pPr>
            <a:endParaRPr lang="en-US" altLang="zh-TW" dirty="0" smtClean="0"/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zh-TW" dirty="0">
                <a:solidFill>
                  <a:srgbClr val="7030A0"/>
                </a:solidFill>
              </a:rPr>
              <a:t>優點和缺點</a:t>
            </a:r>
            <a:r>
              <a:rPr lang="zh-TW" altLang="zh-TW" dirty="0"/>
              <a:t>：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/>
              <a:t>優點</a:t>
            </a:r>
            <a:r>
              <a:rPr lang="zh-TW" altLang="zh-TW" dirty="0" smtClean="0"/>
              <a:t>：充分運用</a:t>
            </a:r>
            <a:r>
              <a:rPr lang="zh-TW" altLang="zh-TW" dirty="0"/>
              <a:t>變數</a:t>
            </a:r>
            <a:r>
              <a:rPr lang="zh-TW" altLang="zh-TW" dirty="0" smtClean="0"/>
              <a:t>有關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所有</a:t>
            </a:r>
            <a:r>
              <a:rPr lang="zh-TW" altLang="zh-TW" dirty="0"/>
              <a:t>可獲得的信息，做出較準確的預測。</a:t>
            </a:r>
          </a:p>
          <a:p>
            <a:pPr marL="457200" indent="-457200" algn="just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zh-TW" altLang="zh-TW" dirty="0"/>
              <a:t>缺點：缺乏現實面，資訊並不是所有人都有的那麼充裕，所以做出</a:t>
            </a:r>
            <a:r>
              <a:rPr lang="zh-TW" altLang="zh-TW" dirty="0" smtClean="0"/>
              <a:t>來</a:t>
            </a:r>
            <a:endParaRPr lang="en-US" altLang="zh-TW" dirty="0" smtClean="0"/>
          </a:p>
          <a:p>
            <a:pPr marL="1795463" lvl="4" indent="33338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的預測</a:t>
            </a:r>
            <a:r>
              <a:rPr lang="zh-TW" altLang="zh-TW" dirty="0"/>
              <a:t>會有誤差，還有要將資訊納入模型並不容易，每個人對於</a:t>
            </a:r>
            <a:r>
              <a:rPr lang="zh-TW" altLang="zh-TW" dirty="0" smtClean="0"/>
              <a:t>資訊</a:t>
            </a:r>
            <a:r>
              <a:rPr lang="zh-TW" altLang="zh-TW" dirty="0"/>
              <a:t>的取捨不盡相同，所以很難將每一個人的對於預期的形成</a:t>
            </a:r>
            <a:r>
              <a:rPr lang="zh-TW" altLang="zh-TW" dirty="0" smtClean="0"/>
              <a:t>納入模型。</a:t>
            </a:r>
            <a:endParaRPr lang="en-US" altLang="zh-TW" dirty="0"/>
          </a:p>
          <a:p>
            <a:pPr lvl="0" algn="just">
              <a:spcBef>
                <a:spcPts val="100"/>
              </a:spcBef>
              <a:spcAft>
                <a:spcPts val="100"/>
              </a:spcAft>
            </a:pPr>
            <a:r>
              <a:rPr lang="en-US" altLang="zh-TW" dirty="0"/>
              <a:t>4.</a:t>
            </a:r>
            <a:r>
              <a:rPr lang="zh-TW" altLang="zh-TW" dirty="0">
                <a:solidFill>
                  <a:srgbClr val="7030A0"/>
                </a:solidFill>
              </a:rPr>
              <a:t>由來</a:t>
            </a:r>
            <a:r>
              <a:rPr lang="zh-TW" altLang="zh-TW" dirty="0"/>
              <a:t>：理性預期的思想最初由美國經濟學家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J.F.Muth</a:t>
            </a:r>
            <a:r>
              <a:rPr lang="en-US" altLang="zh-TW" dirty="0"/>
              <a:t>(</a:t>
            </a:r>
            <a:r>
              <a:rPr lang="zh-TW" altLang="zh-TW" dirty="0"/>
              <a:t>穆思</a:t>
            </a:r>
            <a:r>
              <a:rPr lang="en-US" altLang="zh-TW" dirty="0"/>
              <a:t>)</a:t>
            </a:r>
            <a:r>
              <a:rPr lang="zh-TW" altLang="zh-TW" dirty="0"/>
              <a:t>在《合理</a:t>
            </a:r>
            <a:r>
              <a:rPr lang="zh-TW" altLang="zh-TW" dirty="0" smtClean="0"/>
              <a:t>預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期和價格</a:t>
            </a:r>
            <a:r>
              <a:rPr lang="zh-TW" altLang="zh-TW" dirty="0"/>
              <a:t>變動理論》一文中針對適應性預期中的非最優特性</a:t>
            </a:r>
            <a:r>
              <a:rPr lang="zh-TW" altLang="zh-TW" dirty="0" smtClean="0"/>
              <a:t>而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提出</a:t>
            </a:r>
            <a:r>
              <a:rPr lang="zh-TW" altLang="zh-TW" dirty="0"/>
              <a:t>的，</a:t>
            </a:r>
            <a:r>
              <a:rPr lang="en-US" altLang="zh-TW" dirty="0"/>
              <a:t>70</a:t>
            </a:r>
            <a:r>
              <a:rPr lang="zh-TW" altLang="zh-TW" dirty="0"/>
              <a:t>年代由芝加哥大學的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E.Lucas</a:t>
            </a:r>
            <a:r>
              <a:rPr lang="en-US" altLang="zh-TW" dirty="0"/>
              <a:t>(</a:t>
            </a:r>
            <a:r>
              <a:rPr lang="zh-TW" altLang="zh-TW" dirty="0"/>
              <a:t>盧卡斯</a:t>
            </a:r>
            <a:r>
              <a:rPr lang="en-US" altLang="zh-TW" dirty="0"/>
              <a:t>)</a:t>
            </a:r>
            <a:r>
              <a:rPr lang="zh-TW" altLang="zh-TW" dirty="0"/>
              <a:t>和明</a:t>
            </a:r>
            <a:r>
              <a:rPr lang="zh-TW" altLang="zh-TW" dirty="0" smtClean="0"/>
              <a:t>尼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蘇</a:t>
            </a:r>
            <a:r>
              <a:rPr lang="zh-TW" altLang="zh-TW" dirty="0"/>
              <a:t>達大學的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J. SARGENT</a:t>
            </a:r>
            <a:r>
              <a:rPr lang="en-US" altLang="zh-TW" dirty="0"/>
              <a:t>(</a:t>
            </a:r>
            <a:r>
              <a:rPr lang="zh-TW" altLang="zh-TW" dirty="0"/>
              <a:t>薩金特</a:t>
            </a:r>
            <a:r>
              <a:rPr lang="en-US" altLang="zh-TW" dirty="0"/>
              <a:t>)</a:t>
            </a:r>
            <a:r>
              <a:rPr lang="zh-TW" altLang="zh-TW" dirty="0"/>
              <a:t>和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NeilWallace</a:t>
            </a:r>
            <a:r>
              <a:rPr lang="en-US" altLang="zh-TW" dirty="0"/>
              <a:t>(</a:t>
            </a:r>
            <a:r>
              <a:rPr lang="zh-TW" altLang="zh-TW" dirty="0"/>
              <a:t>華</a:t>
            </a:r>
            <a:r>
              <a:rPr lang="zh-TW" altLang="zh-TW" dirty="0" smtClean="0"/>
              <a:t>萊</a:t>
            </a:r>
            <a:endParaRPr lang="en-US" altLang="zh-TW" dirty="0" smtClean="0"/>
          </a:p>
          <a:p>
            <a:pPr lvl="4" algn="just">
              <a:spcBef>
                <a:spcPts val="100"/>
              </a:spcBef>
              <a:spcAft>
                <a:spcPts val="100"/>
              </a:spcAft>
            </a:pPr>
            <a:r>
              <a:rPr lang="zh-TW" altLang="zh-TW" dirty="0" smtClean="0"/>
              <a:t>士</a:t>
            </a:r>
            <a:r>
              <a:rPr lang="en-US" altLang="zh-TW" dirty="0"/>
              <a:t>)</a:t>
            </a:r>
            <a:r>
              <a:rPr lang="zh-TW" altLang="zh-TW" dirty="0"/>
              <a:t>等人作出了進一步發展，並逐漸形成理性預期學派</a:t>
            </a:r>
            <a:r>
              <a:rPr lang="zh-TW" altLang="zh-TW" dirty="0" smtClean="0"/>
              <a:t>。</a:t>
            </a:r>
            <a:endParaRPr lang="zh-TW" altLang="en-US" dirty="0">
              <a:ea typeface="新細明體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2954000"/>
            <a:ext cx="6172200" cy="24384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226" y="22479000"/>
            <a:ext cx="8907374" cy="3048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13" y="35356800"/>
            <a:ext cx="5554574" cy="2286000"/>
          </a:xfrm>
          <a:prstGeom prst="rect">
            <a:avLst/>
          </a:prstGeom>
        </p:spPr>
      </p:pic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6843375" y="2743200"/>
            <a:ext cx="15084425" cy="109855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參、研究方法</a:t>
            </a:r>
            <a:endParaRPr lang="en-US" altLang="zh-TW" sz="21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17449800" y="3962400"/>
            <a:ext cx="14173200" cy="231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zh-TW" altLang="en-US" dirty="0" smtClean="0"/>
              <a:t>　　</a:t>
            </a:r>
            <a:r>
              <a:rPr lang="zh-TW" altLang="zh-TW" dirty="0"/>
              <a:t>針對這三種預期：靜態預期、適應性預期、理性預期，依這些預期假設來對國內生產毛額</a:t>
            </a:r>
            <a:r>
              <a:rPr lang="en-US" altLang="zh-TW" dirty="0"/>
              <a:t>(GDP)</a:t>
            </a:r>
            <a:r>
              <a:rPr lang="zh-TW" altLang="zh-TW" dirty="0"/>
              <a:t>做預期，</a:t>
            </a:r>
            <a:r>
              <a:rPr lang="zh-TW" altLang="zh-TW" dirty="0" smtClean="0"/>
              <a:t>依據行政院</a:t>
            </a:r>
            <a:r>
              <a:rPr lang="zh-TW" altLang="zh-TW" dirty="0"/>
              <a:t>主計處所記錄的資料來推估</a:t>
            </a:r>
            <a:r>
              <a:rPr lang="en-US" altLang="zh-TW" dirty="0"/>
              <a:t>2012</a:t>
            </a:r>
            <a:r>
              <a:rPr lang="zh-TW" altLang="zh-TW" dirty="0"/>
              <a:t>年的國內生產毛額，因為已經有實際</a:t>
            </a:r>
            <a:r>
              <a:rPr lang="en-US" altLang="zh-TW" dirty="0"/>
              <a:t>2012</a:t>
            </a:r>
            <a:r>
              <a:rPr lang="zh-TW" altLang="zh-TW" dirty="0"/>
              <a:t>年的數據，所以可以用來印證哪一種預期方式較接近實際數據。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17602200" y="6248400"/>
            <a:ext cx="14173200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zh-TW" b="1" dirty="0" smtClean="0">
                <a:solidFill>
                  <a:srgbClr val="00B050"/>
                </a:solidFill>
              </a:rPr>
              <a:t>1.</a:t>
            </a:r>
            <a:r>
              <a:rPr lang="zh-TW" altLang="zh-TW" b="1" dirty="0" smtClean="0">
                <a:solidFill>
                  <a:srgbClr val="00B050"/>
                </a:solidFill>
              </a:rPr>
              <a:t>靜態</a:t>
            </a:r>
            <a:r>
              <a:rPr lang="zh-TW" altLang="zh-TW" b="1" dirty="0">
                <a:solidFill>
                  <a:srgbClr val="00B050"/>
                </a:solidFill>
              </a:rPr>
              <a:t>預期：</a:t>
            </a:r>
            <a:r>
              <a:rPr lang="zh-TW" altLang="zh-TW" dirty="0"/>
              <a:t>是以前一期的實際數據當作下一期的預測值，所以直接</a:t>
            </a:r>
            <a:r>
              <a:rPr lang="zh-TW" altLang="zh-TW" dirty="0" smtClean="0"/>
              <a:t>拿</a:t>
            </a:r>
            <a:endParaRPr lang="en-US" altLang="zh-TW" dirty="0" smtClean="0"/>
          </a:p>
          <a:p>
            <a:pPr lvl="6"/>
            <a:r>
              <a:rPr lang="en-US" altLang="zh-TW" dirty="0" smtClean="0"/>
              <a:t>2011</a:t>
            </a:r>
            <a:r>
              <a:rPr lang="zh-TW" altLang="zh-TW" dirty="0" smtClean="0"/>
              <a:t>年</a:t>
            </a:r>
            <a:r>
              <a:rPr lang="zh-TW" altLang="zh-TW" dirty="0"/>
              <a:t>的數據來推估</a:t>
            </a:r>
            <a:r>
              <a:rPr lang="en-US" altLang="zh-TW" dirty="0"/>
              <a:t>2012</a:t>
            </a:r>
            <a:r>
              <a:rPr lang="zh-TW" altLang="zh-TW" dirty="0"/>
              <a:t>年的國內生產毛額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6"/>
            <a:endParaRPr lang="en-US" altLang="zh-TW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400" y="7391400"/>
            <a:ext cx="6140228" cy="1116405"/>
          </a:xfrm>
          <a:prstGeom prst="rect">
            <a:avLst/>
          </a:prstGeom>
        </p:spPr>
      </p:pic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7602200" y="8305800"/>
            <a:ext cx="14173200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zh-TW" b="1" dirty="0" smtClean="0">
                <a:solidFill>
                  <a:srgbClr val="00B050"/>
                </a:solidFill>
              </a:rPr>
              <a:t>2.</a:t>
            </a:r>
            <a:r>
              <a:rPr lang="zh-TW" altLang="zh-TW" b="1" dirty="0" smtClean="0">
                <a:solidFill>
                  <a:srgbClr val="00B050"/>
                </a:solidFill>
              </a:rPr>
              <a:t>適應性</a:t>
            </a:r>
            <a:r>
              <a:rPr lang="zh-TW" altLang="zh-TW" b="1" dirty="0">
                <a:solidFill>
                  <a:srgbClr val="00B050"/>
                </a:solidFill>
              </a:rPr>
              <a:t>預期：</a:t>
            </a:r>
            <a:r>
              <a:rPr lang="zh-TW" altLang="zh-TW" dirty="0"/>
              <a:t>是根據過去的歷史資料做推測，所以</a:t>
            </a:r>
            <a:r>
              <a:rPr lang="zh-TW" altLang="zh-TW" dirty="0" smtClean="0"/>
              <a:t>用</a:t>
            </a:r>
            <a:r>
              <a:rPr lang="zh-TW" altLang="en-US" dirty="0" smtClean="0"/>
              <a:t>近五年的實際數</a:t>
            </a:r>
            <a:endParaRPr lang="en-US" altLang="zh-TW" dirty="0" smtClean="0"/>
          </a:p>
          <a:p>
            <a:pPr marL="3217863" lvl="7" indent="-17463"/>
            <a:r>
              <a:rPr lang="zh-TW" altLang="en-US" dirty="0" smtClean="0"/>
              <a:t>據</a:t>
            </a:r>
            <a:r>
              <a:rPr lang="en-US" altLang="zh-TW" dirty="0" smtClean="0"/>
              <a:t>2007</a:t>
            </a:r>
            <a:r>
              <a:rPr lang="zh-TW" altLang="zh-TW" dirty="0" smtClean="0"/>
              <a:t>～</a:t>
            </a:r>
            <a:r>
              <a:rPr lang="en-US" altLang="zh-TW" dirty="0"/>
              <a:t>2011</a:t>
            </a:r>
            <a:r>
              <a:rPr lang="zh-TW" altLang="zh-TW" dirty="0" smtClean="0"/>
              <a:t>年然後</a:t>
            </a:r>
            <a:r>
              <a:rPr lang="zh-TW" altLang="zh-TW" dirty="0"/>
              <a:t>給予一定權數</a:t>
            </a:r>
            <a:r>
              <a:rPr lang="en-US" altLang="zh-TW" dirty="0"/>
              <a:t>(0&lt;</a:t>
            </a:r>
            <a:r>
              <a:rPr lang="zh-TW" altLang="zh-TW" dirty="0"/>
              <a:t>θ</a:t>
            </a:r>
            <a:r>
              <a:rPr lang="en-US" altLang="zh-TW" dirty="0"/>
              <a:t>&lt;1)</a:t>
            </a:r>
            <a:r>
              <a:rPr lang="zh-TW" altLang="zh-TW" dirty="0"/>
              <a:t>並加總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marL="3217863" lvl="7" indent="-17463"/>
            <a:endParaRPr lang="en-US" altLang="zh-TW" dirty="0">
              <a:ea typeface="新細明體" charset="-120"/>
            </a:endParaRPr>
          </a:p>
        </p:txBody>
      </p:sp>
      <p:sp>
        <p:nvSpPr>
          <p:cNvPr id="38" name="Text Box 19"/>
          <p:cNvSpPr txBox="1">
            <a:spLocks noChangeArrowheads="1"/>
          </p:cNvSpPr>
          <p:nvPr/>
        </p:nvSpPr>
        <p:spPr bwMode="auto">
          <a:xfrm>
            <a:off x="17754600" y="10896600"/>
            <a:ext cx="14173200" cy="12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zh-TW" b="1" dirty="0" smtClean="0">
                <a:solidFill>
                  <a:srgbClr val="00B050"/>
                </a:solidFill>
              </a:rPr>
              <a:t>2.</a:t>
            </a:r>
            <a:r>
              <a:rPr lang="zh-TW" altLang="en-US" b="1" dirty="0" smtClean="0">
                <a:solidFill>
                  <a:srgbClr val="00B050"/>
                </a:solidFill>
              </a:rPr>
              <a:t>理性預期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r>
              <a:rPr lang="zh-TW" altLang="zh-TW" dirty="0"/>
              <a:t>是在預期時運用手中現有的相關資訊去預測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所以找出具</a:t>
            </a:r>
            <a:endParaRPr lang="en-US" altLang="zh-TW" dirty="0" smtClean="0"/>
          </a:p>
          <a:p>
            <a:pPr lvl="6"/>
            <a:r>
              <a:rPr lang="zh-TW" altLang="en-US" dirty="0" smtClean="0"/>
              <a:t>有顯著性的解釋</a:t>
            </a:r>
            <a:r>
              <a:rPr lang="zh-TW" altLang="en-US" dirty="0"/>
              <a:t>變數</a:t>
            </a:r>
            <a:r>
              <a:rPr lang="zh-TW" altLang="zh-TW" dirty="0" smtClean="0"/>
              <a:t>，</a:t>
            </a:r>
            <a:r>
              <a:rPr lang="zh-TW" altLang="zh-TW" dirty="0"/>
              <a:t>並設立回歸方程式</a:t>
            </a:r>
            <a:r>
              <a:rPr lang="zh-TW" altLang="zh-TW" dirty="0" smtClean="0"/>
              <a:t>。</a:t>
            </a:r>
            <a:endParaRPr lang="en-US" altLang="zh-TW" dirty="0" smtClean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0" y="12039600"/>
            <a:ext cx="9296400" cy="1576237"/>
          </a:xfrm>
          <a:prstGeom prst="rect">
            <a:avLst/>
          </a:prstGeom>
        </p:spPr>
      </p:pic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16840200" y="13716000"/>
            <a:ext cx="15084425" cy="109855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肆、實證分析</a:t>
            </a:r>
            <a:endParaRPr lang="en-US" altLang="zh-TW" sz="21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17602200" y="15087600"/>
            <a:ext cx="14173200" cy="231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zh-TW" altLang="en-US" dirty="0"/>
              <a:t>　</a:t>
            </a:r>
            <a:r>
              <a:rPr lang="zh-TW" altLang="en-US" dirty="0" smtClean="0"/>
              <a:t>　</a:t>
            </a:r>
            <a:r>
              <a:rPr lang="zh-TW" altLang="zh-TW" dirty="0" smtClean="0"/>
              <a:t>由</a:t>
            </a:r>
            <a:r>
              <a:rPr lang="zh-TW" altLang="zh-TW" dirty="0"/>
              <a:t>上述函數假設，引用行政院主計處的</a:t>
            </a:r>
            <a:r>
              <a:rPr lang="zh-TW" altLang="zh-TW" dirty="0" smtClean="0"/>
              <a:t>資料</a:t>
            </a:r>
            <a:r>
              <a:rPr lang="en-US" altLang="zh-TW" dirty="0" smtClean="0"/>
              <a:t>2007~2012</a:t>
            </a:r>
            <a:r>
              <a:rPr lang="zh-TW" altLang="zh-TW" dirty="0" smtClean="0"/>
              <a:t>的</a:t>
            </a:r>
            <a:r>
              <a:rPr lang="zh-TW" altLang="zh-TW" dirty="0"/>
              <a:t>國內生產</a:t>
            </a:r>
            <a:r>
              <a:rPr lang="zh-TW" altLang="zh-TW" dirty="0" smtClean="0"/>
              <a:t>毛</a:t>
            </a:r>
            <a:r>
              <a:rPr lang="zh-TW" altLang="en-US" dirty="0" smtClean="0"/>
              <a:t>額</a:t>
            </a:r>
            <a:r>
              <a:rPr lang="zh-TW" altLang="zh-TW" dirty="0" smtClean="0"/>
              <a:t>來</a:t>
            </a:r>
            <a:r>
              <a:rPr lang="zh-TW" altLang="zh-TW" dirty="0"/>
              <a:t>當作實證數據，來推估</a:t>
            </a:r>
            <a:r>
              <a:rPr lang="en-US" altLang="zh-TW" dirty="0"/>
              <a:t>2012</a:t>
            </a:r>
            <a:r>
              <a:rPr lang="zh-TW" altLang="zh-TW" dirty="0"/>
              <a:t>年的國內生產</a:t>
            </a:r>
            <a:r>
              <a:rPr lang="zh-TW" altLang="zh-TW" dirty="0" smtClean="0"/>
              <a:t>毛額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實際數據：</a:t>
            </a:r>
            <a:r>
              <a:rPr lang="en-US" altLang="zh-TW" dirty="0" smtClean="0">
                <a:solidFill>
                  <a:srgbClr val="FF0000"/>
                </a:solidFill>
              </a:rPr>
              <a:t>14,077,099</a:t>
            </a:r>
            <a:r>
              <a:rPr lang="zh-TW" altLang="en-US" dirty="0" smtClean="0">
                <a:solidFill>
                  <a:srgbClr val="FF0000"/>
                </a:solidFill>
              </a:rPr>
              <a:t>百萬元</a:t>
            </a:r>
            <a:r>
              <a:rPr lang="en-US" altLang="zh-TW" dirty="0" smtClean="0"/>
              <a:t>)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endParaRPr lang="en-US" altLang="zh-TW" dirty="0" smtClean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92188"/>
              </p:ext>
            </p:extLst>
          </p:nvPr>
        </p:nvGraphicFramePr>
        <p:xfrm>
          <a:off x="17181512" y="17449800"/>
          <a:ext cx="14401800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0300"/>
                <a:gridCol w="2400300"/>
                <a:gridCol w="2400300"/>
                <a:gridCol w="2400300"/>
                <a:gridCol w="2400300"/>
                <a:gridCol w="2400300"/>
              </a:tblGrid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35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年份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3500" kern="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GDP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12,910,511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12,620,150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12,481,093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13,552,099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500" kern="0" dirty="0">
                          <a:solidFill>
                            <a:schemeClr val="tx1"/>
                          </a:solidFill>
                          <a:effectLst/>
                        </a:rPr>
                        <a:t>13,709,074</a:t>
                      </a:r>
                      <a:endParaRPr lang="zh-TW" sz="35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20040600" y="16673408"/>
            <a:ext cx="10287000" cy="70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zh-TW" altLang="en-US" dirty="0" smtClean="0"/>
              <a:t>表一、</a:t>
            </a:r>
            <a:r>
              <a:rPr lang="en-US" altLang="zh-TW" dirty="0" smtClean="0"/>
              <a:t>2007~2011</a:t>
            </a:r>
            <a:r>
              <a:rPr lang="zh-TW" altLang="en-US" dirty="0" smtClean="0"/>
              <a:t>年國內生產毛額</a:t>
            </a:r>
            <a:r>
              <a:rPr lang="en-US" altLang="zh-TW" dirty="0" smtClean="0"/>
              <a:t>(</a:t>
            </a:r>
            <a:r>
              <a:rPr lang="zh-TW" altLang="en-US" dirty="0" smtClean="0"/>
              <a:t>單位：百萬元</a:t>
            </a:r>
            <a:r>
              <a:rPr lang="en-US" altLang="zh-TW" dirty="0" smtClean="0"/>
              <a:t>)</a:t>
            </a: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17526000" y="18669000"/>
            <a:ext cx="14398625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b="1" dirty="0">
                <a:solidFill>
                  <a:srgbClr val="00B050"/>
                </a:solidFill>
              </a:rPr>
              <a:t>1.</a:t>
            </a:r>
            <a:r>
              <a:rPr lang="zh-TW" altLang="zh-TW" b="1" dirty="0">
                <a:solidFill>
                  <a:srgbClr val="00B050"/>
                </a:solidFill>
              </a:rPr>
              <a:t>靜態預期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r>
              <a:rPr lang="zh-TW" altLang="zh-TW" dirty="0" smtClean="0"/>
              <a:t>因為</a:t>
            </a:r>
            <a:r>
              <a:rPr lang="zh-TW" altLang="zh-TW" dirty="0"/>
              <a:t>靜態預期的假設是以前一期的實際數據當作預測值，所以直接以</a:t>
            </a:r>
            <a:r>
              <a:rPr lang="en-US" altLang="zh-TW" dirty="0"/>
              <a:t>2011</a:t>
            </a:r>
            <a:r>
              <a:rPr lang="zh-TW" altLang="zh-TW" dirty="0"/>
              <a:t>年的數據來推估</a:t>
            </a:r>
            <a:r>
              <a:rPr lang="en-US" altLang="zh-TW" dirty="0"/>
              <a:t>2012</a:t>
            </a:r>
            <a:r>
              <a:rPr lang="zh-TW" altLang="zh-TW" dirty="0"/>
              <a:t>年的</a:t>
            </a:r>
            <a:r>
              <a:rPr lang="en-US" altLang="zh-TW" dirty="0"/>
              <a:t>GDP</a:t>
            </a:r>
            <a:r>
              <a:rPr lang="zh-TW" altLang="zh-TW" dirty="0" smtClean="0"/>
              <a:t>，</a:t>
            </a:r>
            <a:r>
              <a:rPr lang="zh-TW" altLang="en-US" dirty="0"/>
              <a:t>為</a:t>
            </a:r>
            <a:r>
              <a:rPr lang="en-US" altLang="zh-TW" kern="0" dirty="0" smtClean="0"/>
              <a:t>13,709,074</a:t>
            </a:r>
            <a:r>
              <a:rPr lang="en-US" altLang="zh-TW" dirty="0" smtClean="0"/>
              <a:t> </a:t>
            </a:r>
            <a:r>
              <a:rPr lang="en-US" altLang="zh-TW" dirty="0"/>
              <a:t>(</a:t>
            </a:r>
            <a:r>
              <a:rPr lang="zh-TW" altLang="zh-TW" dirty="0"/>
              <a:t>單位：百萬元</a:t>
            </a:r>
            <a:r>
              <a:rPr lang="en-US" altLang="zh-TW" dirty="0"/>
              <a:t>)</a:t>
            </a:r>
            <a:r>
              <a:rPr lang="zh-TW" altLang="zh-TW" dirty="0"/>
              <a:t>。</a:t>
            </a:r>
            <a:endParaRPr lang="en-US" altLang="zh-TW" dirty="0" smtClean="0"/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17526000" y="20421600"/>
            <a:ext cx="14398625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b="1" dirty="0">
                <a:solidFill>
                  <a:srgbClr val="00B050"/>
                </a:solidFill>
              </a:rPr>
              <a:t>2.</a:t>
            </a:r>
            <a:r>
              <a:rPr lang="zh-TW" altLang="zh-TW" b="1" dirty="0">
                <a:solidFill>
                  <a:srgbClr val="00B050"/>
                </a:solidFill>
              </a:rPr>
              <a:t>適應性預期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由上表一數據</a:t>
            </a:r>
            <a:r>
              <a:rPr lang="zh-TW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可發現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2008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2009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年的數據有下跌</a:t>
            </a:r>
            <a:r>
              <a:rPr lang="zh-TW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，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但在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2009~2011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GDP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數據有</a:t>
            </a:r>
            <a:r>
              <a:rPr lang="zh-TW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往上揚，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所以應該是</a:t>
            </a:r>
            <a:r>
              <a:rPr lang="zh-TW" altLang="zh-TW" dirty="0"/>
              <a:t>「加總」過去的歷史資料</a:t>
            </a:r>
            <a:r>
              <a:rPr lang="zh-TW" altLang="zh-TW" dirty="0" smtClean="0"/>
              <a:t>，然後</a:t>
            </a:r>
            <a:r>
              <a:rPr lang="zh-TW" altLang="en-US" dirty="0" smtClean="0"/>
              <a:t>依據各實際數據</a:t>
            </a:r>
            <a:r>
              <a:rPr lang="zh-TW" altLang="zh-TW" dirty="0" smtClean="0"/>
              <a:t>給予</a:t>
            </a:r>
            <a:r>
              <a:rPr lang="zh-TW" altLang="zh-TW" dirty="0"/>
              <a:t>一定權數</a:t>
            </a:r>
            <a:r>
              <a:rPr lang="en-US" altLang="zh-TW" dirty="0"/>
              <a:t>(0&lt;</a:t>
            </a:r>
            <a:r>
              <a:rPr lang="zh-TW" altLang="zh-TW" dirty="0"/>
              <a:t>θ</a:t>
            </a:r>
            <a:r>
              <a:rPr lang="en-US" altLang="zh-TW" dirty="0"/>
              <a:t>&lt;1)</a:t>
            </a:r>
            <a:r>
              <a:rPr lang="zh-TW" altLang="zh-TW" dirty="0"/>
              <a:t>並加</a:t>
            </a:r>
            <a:r>
              <a:rPr lang="zh-TW" altLang="zh-TW" dirty="0" smtClean="0"/>
              <a:t>總</a:t>
            </a:r>
            <a:r>
              <a:rPr lang="zh-TW" altLang="en-US" dirty="0" smtClean="0"/>
              <a:t>，如下表二所示</a:t>
            </a:r>
            <a:r>
              <a:rPr lang="zh-TW" altLang="zh-TW" dirty="0" smtClean="0"/>
              <a:t>。</a:t>
            </a:r>
            <a:endParaRPr lang="zh-TW" altLang="zh-TW" b="1" dirty="0">
              <a:solidFill>
                <a:srgbClr val="00B050"/>
              </a:solidFill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0" y="9525000"/>
            <a:ext cx="11048999" cy="1432718"/>
          </a:xfrm>
          <a:prstGeom prst="rect">
            <a:avLst/>
          </a:prstGeom>
        </p:spPr>
      </p:pic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20650200" y="22174200"/>
            <a:ext cx="8382000" cy="70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zh-TW" altLang="en-US" dirty="0"/>
              <a:t>　</a:t>
            </a:r>
            <a:r>
              <a:rPr lang="zh-TW" altLang="en-US" dirty="0" smtClean="0"/>
              <a:t>　表二、依據不同權數求得的估計值</a:t>
            </a:r>
            <a:endParaRPr lang="en-US" altLang="zh-TW" dirty="0" smtClean="0"/>
          </a:p>
        </p:txBody>
      </p:sp>
      <p:sp>
        <p:nvSpPr>
          <p:cNvPr id="57" name="Text Box 19"/>
          <p:cNvSpPr txBox="1">
            <a:spLocks noChangeArrowheads="1"/>
          </p:cNvSpPr>
          <p:nvPr/>
        </p:nvSpPr>
        <p:spPr bwMode="auto">
          <a:xfrm>
            <a:off x="17526000" y="24688800"/>
            <a:ext cx="14398625" cy="2316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b="1" dirty="0">
                <a:solidFill>
                  <a:srgbClr val="00B050"/>
                </a:solidFill>
              </a:rPr>
              <a:t>3</a:t>
            </a:r>
            <a:r>
              <a:rPr lang="en-US" altLang="zh-TW" b="1" dirty="0" smtClean="0">
                <a:solidFill>
                  <a:srgbClr val="00B050"/>
                </a:solidFill>
              </a:rPr>
              <a:t>.</a:t>
            </a:r>
            <a:r>
              <a:rPr lang="zh-TW" altLang="en-US" b="1" dirty="0" smtClean="0">
                <a:solidFill>
                  <a:srgbClr val="00B050"/>
                </a:solidFill>
              </a:rPr>
              <a:t>理</a:t>
            </a:r>
            <a:r>
              <a:rPr lang="zh-TW" altLang="zh-TW" b="1" dirty="0" smtClean="0">
                <a:solidFill>
                  <a:srgbClr val="00B050"/>
                </a:solidFill>
              </a:rPr>
              <a:t>性</a:t>
            </a:r>
            <a:r>
              <a:rPr lang="zh-TW" altLang="zh-TW" b="1" dirty="0">
                <a:solidFill>
                  <a:srgbClr val="00B050"/>
                </a:solidFill>
              </a:rPr>
              <a:t>預期</a:t>
            </a:r>
            <a:r>
              <a:rPr lang="zh-TW" altLang="zh-TW" b="1" dirty="0" smtClean="0">
                <a:solidFill>
                  <a:srgbClr val="00B050"/>
                </a:solidFill>
              </a:rPr>
              <a:t>：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從行政院主計處摘錄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2007~2011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年的國內生產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毛額和國內生產及要素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所得，以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國內生產及要素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所得當作解釋變數跑回歸，如下表所示，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截距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項和解釋變數的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P-value&lt;0.05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所以具有顯著性，也意味著變數和變數之間並不是來自同一母體。</a:t>
            </a:r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16840200" y="33909000"/>
            <a:ext cx="15084425" cy="109855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伍</a:t>
            </a:r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、結論</a:t>
            </a:r>
            <a:endParaRPr lang="en-US" altLang="zh-TW" sz="21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840200" y="35128200"/>
            <a:ext cx="150844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 smtClean="0"/>
              <a:t>　　</a:t>
            </a:r>
            <a:r>
              <a:rPr lang="zh-TW" altLang="zh-TW" dirty="0" smtClean="0"/>
              <a:t>由</a:t>
            </a:r>
            <a:r>
              <a:rPr lang="zh-TW" altLang="zh-TW" dirty="0"/>
              <a:t>這三種預測方式可看出，實際數據和預期值有差距，也證實預測是有誤差的存在，經濟主體掌握的信息存在差異，形成的預期會有所不同，就算是信息的時間差異，也會造就預期不同。所以反映出運用資訊的方式不同，結果也非理論所想像的，或許在許多時候對於預期想法會歸咎於心理層面所造成，但如果能在訊息傳播的數量、訊息內容主體、散播的時間和強度等方面從源頭著手，進行必要的調控，就能對預期的形成産生直接或間接的影響，所以也非絕對說任何一個預期不準確，因為他反映的就是人們對於手中的資訊所做出來的預測。</a:t>
            </a:r>
            <a:endParaRPr lang="zh-TW" altLang="en-US" dirty="0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16860308" y="39776400"/>
            <a:ext cx="15084425" cy="1098550"/>
          </a:xfrm>
          <a:prstGeom prst="rect">
            <a:avLst/>
          </a:prstGeom>
          <a:solidFill>
            <a:srgbClr val="33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60020" tIns="80010" rIns="160020" bIns="80010" anchor="ctr"/>
          <a:lstStyle/>
          <a:p>
            <a:pPr algn="ctr" defTabSz="4389438"/>
            <a:r>
              <a:rPr lang="zh-TW" altLang="en-US" sz="5600" b="1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陸</a:t>
            </a:r>
            <a:r>
              <a:rPr lang="zh-TW" altLang="en-US" sz="5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、參考文獻</a:t>
            </a:r>
            <a:endParaRPr lang="en-US" altLang="zh-TW" sz="21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16877241" y="40919400"/>
            <a:ext cx="15084425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1.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賴景昌，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(2011)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，</a:t>
            </a:r>
            <a:r>
              <a:rPr lang="zh-TW" altLang="zh-TW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總體經濟學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，雙葉書廊。</a:t>
            </a:r>
          </a:p>
          <a:p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Roger </a:t>
            </a:r>
            <a:r>
              <a:rPr lang="en-US" altLang="zh-TW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LeRoy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 </a:t>
            </a:r>
            <a:r>
              <a:rPr lang="en-US" altLang="zh-TW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8"/>
              </a:rPr>
              <a:t>Miller,David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zh-TW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VanHoose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.(2005). </a:t>
            </a:r>
            <a:r>
              <a:rPr lang="en-US" altLang="zh-TW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Macroeconomics: Theories, Policies, and International Applications</a:t>
            </a:r>
            <a:endParaRPr lang="zh-TW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3.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理性預期學派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-MBA</a:t>
            </a:r>
            <a:r>
              <a:rPr lang="zh-TW" altLang="zh-TW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智慧</a:t>
            </a:r>
            <a:r>
              <a:rPr lang="en-US" altLang="zh-TW" dirty="0">
                <a:solidFill>
                  <a:schemeClr val="tx1">
                    <a:lumMod val="85000"/>
                    <a:lumOff val="15000"/>
                  </a:schemeClr>
                </a:solidFill>
                <a:hlinkClick r:id="rId9"/>
              </a:rPr>
              <a:t>http://wiki.mbalib.com/zh-tw/Rational_</a:t>
            </a:r>
            <a:endParaRPr lang="zh-TW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9"/>
              </a:rPr>
              <a:t>Expectation_School</a:t>
            </a:r>
            <a:endParaRPr lang="zh-TW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17678400" y="31927800"/>
            <a:ext cx="14398625" cy="177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0020" tIns="80010" rIns="160020" bIns="80010">
            <a:spAutoFit/>
          </a:bodyPr>
          <a:lstStyle>
            <a:lvl1pPr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X</a:t>
            </a:r>
            <a:r>
              <a:rPr lang="en-US" altLang="zh-TW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代表為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國內生產及要素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所得，所以在其他條件不變之下給定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2010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和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2011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年的</a:t>
            </a:r>
            <a:r>
              <a:rPr lang="zh-TW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國內生產及要素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所得「平均值」可得到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GDP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的估計值為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13,610,622.89(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百萬元</a:t>
            </a:r>
            <a:r>
              <a:rPr lang="en-US" altLang="zh-TW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。</a:t>
            </a:r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0600" y="26880279"/>
            <a:ext cx="9829800" cy="367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3588" y="30632400"/>
            <a:ext cx="9980612" cy="128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67767"/>
              </p:ext>
            </p:extLst>
          </p:nvPr>
        </p:nvGraphicFramePr>
        <p:xfrm>
          <a:off x="17449800" y="23164800"/>
          <a:ext cx="14327340" cy="127000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367571"/>
                <a:gridCol w="2944913"/>
                <a:gridCol w="2946868"/>
                <a:gridCol w="3003614"/>
                <a:gridCol w="2064374"/>
              </a:tblGrid>
              <a:tr h="406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tx1"/>
                          </a:solidFill>
                          <a:effectLst/>
                        </a:rPr>
                        <a:t>θ</a:t>
                      </a:r>
                      <a:r>
                        <a:rPr lang="en-US" sz="3000" kern="100" dirty="0">
                          <a:solidFill>
                            <a:schemeClr val="tx1"/>
                          </a:solidFill>
                          <a:effectLst/>
                        </a:rPr>
                        <a:t>=0.5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>
                          <a:solidFill>
                            <a:schemeClr val="tx1"/>
                          </a:solidFill>
                          <a:effectLst/>
                        </a:rPr>
                        <a:t>θ</a:t>
                      </a:r>
                      <a:r>
                        <a:rPr lang="en-US" sz="3000" kern="100">
                          <a:solidFill>
                            <a:schemeClr val="tx1"/>
                          </a:solidFill>
                          <a:effectLst/>
                        </a:rPr>
                        <a:t>=0.6</a:t>
                      </a:r>
                      <a:endParaRPr lang="zh-TW" sz="3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tx1"/>
                          </a:solidFill>
                          <a:effectLst/>
                        </a:rPr>
                        <a:t>θ</a:t>
                      </a:r>
                      <a:r>
                        <a:rPr lang="en-US" sz="3000" kern="100" dirty="0">
                          <a:solidFill>
                            <a:schemeClr val="tx1"/>
                          </a:solidFill>
                          <a:effectLst/>
                        </a:rPr>
                        <a:t>=0.7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 dirty="0">
                          <a:solidFill>
                            <a:schemeClr val="tx1"/>
                          </a:solidFill>
                          <a:effectLst/>
                        </a:rPr>
                        <a:t>θ</a:t>
                      </a:r>
                      <a:r>
                        <a:rPr lang="en-US" sz="3000" kern="100" dirty="0">
                          <a:solidFill>
                            <a:schemeClr val="tx1"/>
                          </a:solidFill>
                          <a:effectLst/>
                        </a:rPr>
                        <a:t>=0.8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3000" kern="100">
                          <a:solidFill>
                            <a:schemeClr val="tx1"/>
                          </a:solidFill>
                          <a:effectLst/>
                        </a:rPr>
                        <a:t>θ</a:t>
                      </a:r>
                      <a:r>
                        <a:rPr lang="en-US" sz="3000" kern="100">
                          <a:solidFill>
                            <a:schemeClr val="tx1"/>
                          </a:solidFill>
                          <a:effectLst/>
                        </a:rPr>
                        <a:t>=0.9</a:t>
                      </a:r>
                      <a:endParaRPr lang="zh-TW" sz="3000" kern="10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2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19,135,28</a:t>
                      </a:r>
                      <a:r>
                        <a:rPr lang="en-US" altLang="zh-TW" sz="3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30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16,781,45</a:t>
                      </a:r>
                      <a:r>
                        <a:rPr lang="en-US" altLang="zh-TW" sz="3000" b="0" kern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3000" b="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15,230,</a:t>
                      </a:r>
                      <a:r>
                        <a:rPr lang="en-US" altLang="zh-TW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14,298,54</a:t>
                      </a:r>
                      <a:r>
                        <a:rPr lang="en-US" altLang="zh-TW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13,832,09</a:t>
                      </a:r>
                      <a:r>
                        <a:rPr lang="en-US" altLang="zh-TW" sz="3000" kern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3000" kern="100" dirty="0">
                        <a:solidFill>
                          <a:schemeClr val="tx1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960</Words>
  <Application>Microsoft Office PowerPoint</Application>
  <PresentationFormat>自訂</PresentationFormat>
  <Paragraphs>108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Default Design</vt:lpstr>
      <vt:lpstr>PowerPoint 簡報</vt:lpstr>
    </vt:vector>
  </TitlesOfParts>
  <Company>Graphicsland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a scientific poster</dc:title>
  <dc:subject>Template For Scientific Poster Presentation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蔡芸姿</cp:lastModifiedBy>
  <cp:revision>73</cp:revision>
  <dcterms:created xsi:type="dcterms:W3CDTF">2004-07-27T20:30:49Z</dcterms:created>
  <dcterms:modified xsi:type="dcterms:W3CDTF">2013-12-09T15:57:21Z</dcterms:modified>
  <cp:category>scientific poster template</cp:category>
</cp:coreProperties>
</file>