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918400" cy="43891200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5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8305"/>
    <a:srgbClr val="25D40B"/>
    <a:srgbClr val="B4FF07"/>
    <a:srgbClr val="C7FF55"/>
    <a:srgbClr val="CFFFED"/>
    <a:srgbClr val="B2FFC3"/>
    <a:srgbClr val="ADFFA2"/>
    <a:srgbClr val="9FD83B"/>
    <a:srgbClr val="91FF7F"/>
    <a:srgbClr val="8DE9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>
        <p:scale>
          <a:sx n="33" d="100"/>
          <a:sy n="33" d="100"/>
        </p:scale>
        <p:origin x="2064" y="-582"/>
      </p:cViewPr>
      <p:guideLst>
        <p:guide orient="horz" pos="13824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AFE93E-9825-4CCF-B7A9-F44832AE9624}" type="doc">
      <dgm:prSet loTypeId="urn:microsoft.com/office/officeart/2005/8/layout/cycle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4990E4C3-BE16-4918-A59F-BFA502173560}">
      <dgm:prSet phldrT="[文字]"/>
      <dgm:spPr>
        <a:xfrm>
          <a:off x="2114847" y="1515"/>
          <a:ext cx="1866304" cy="933152"/>
        </a:xfrm>
        <a:prstGeom prst="roundRect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dirty="0" smtClean="0">
              <a:solidFill>
                <a:sysClr val="window" lastClr="FFFFFF"/>
              </a:solidFill>
              <a:latin typeface="Calibri"/>
              <a:ea typeface="新細明體"/>
              <a:cs typeface="+mn-cs"/>
            </a:rPr>
            <a:t>貸款</a:t>
          </a:r>
          <a:endParaRPr lang="en-US" altLang="zh-TW" dirty="0" smtClean="0">
            <a:solidFill>
              <a:sysClr val="window" lastClr="FFFFFF"/>
            </a:solidFill>
            <a:latin typeface="Calibri"/>
            <a:ea typeface="新細明體"/>
            <a:cs typeface="+mn-cs"/>
          </a:endParaRPr>
        </a:p>
        <a:p>
          <a:r>
            <a:rPr lang="en-US" altLang="zh-TW" dirty="0" smtClean="0">
              <a:solidFill>
                <a:sysClr val="window" lastClr="FFFFFF"/>
              </a:solidFill>
              <a:latin typeface="Calibri"/>
              <a:ea typeface="新細明體"/>
              <a:cs typeface="+mn-cs"/>
            </a:rPr>
            <a:t>(</a:t>
          </a:r>
          <a:r>
            <a:rPr lang="zh-TW" altLang="en-US" dirty="0" smtClean="0">
              <a:solidFill>
                <a:sysClr val="window" lastClr="FFFFFF"/>
              </a:solidFill>
              <a:latin typeface="Calibri"/>
              <a:ea typeface="新細明體"/>
              <a:cs typeface="+mn-cs"/>
            </a:rPr>
            <a:t>買種子或請人</a:t>
          </a:r>
          <a:r>
            <a:rPr lang="en-US" altLang="zh-TW" dirty="0" smtClean="0">
              <a:solidFill>
                <a:sysClr val="window" lastClr="FFFFFF"/>
              </a:solidFill>
              <a:latin typeface="Calibri"/>
              <a:ea typeface="新細明體"/>
              <a:cs typeface="+mn-cs"/>
            </a:rPr>
            <a:t>)</a:t>
          </a:r>
          <a:endParaRPr lang="zh-TW" altLang="en-US" dirty="0">
            <a:solidFill>
              <a:sysClr val="window" lastClr="FFFFFF"/>
            </a:solidFill>
            <a:latin typeface="Calibri"/>
            <a:ea typeface="新細明體"/>
            <a:cs typeface="+mn-cs"/>
          </a:endParaRPr>
        </a:p>
      </dgm:t>
    </dgm:pt>
    <dgm:pt modelId="{C14BF124-6A82-4016-84A3-BD690E034D82}" type="parTrans" cxnId="{81638DD1-1328-4739-B9BB-A739A884B11C}">
      <dgm:prSet/>
      <dgm:spPr/>
      <dgm:t>
        <a:bodyPr/>
        <a:lstStyle/>
        <a:p>
          <a:endParaRPr lang="zh-TW" altLang="en-US"/>
        </a:p>
      </dgm:t>
    </dgm:pt>
    <dgm:pt modelId="{33AA5108-A666-4D89-955C-23428142AAEA}" type="sibTrans" cxnId="{81638DD1-1328-4739-B9BB-A739A884B11C}">
      <dgm:prSet/>
      <dgm:spPr>
        <a:xfrm>
          <a:off x="1020730" y="-22083"/>
          <a:ext cx="4054539" cy="4054539"/>
        </a:xfrm>
        <a:prstGeom prst="circularArrow">
          <a:avLst>
            <a:gd name="adj1" fmla="val 5544"/>
            <a:gd name="adj2" fmla="val 330680"/>
            <a:gd name="adj3" fmla="val 13815233"/>
            <a:gd name="adj4" fmla="val 17362087"/>
            <a:gd name="adj5" fmla="val 5757"/>
          </a:avLst>
        </a:prstGeom>
        <a:solidFill>
          <a:srgbClr val="C0504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zh-TW" altLang="en-US"/>
        </a:p>
      </dgm:t>
    </dgm:pt>
    <dgm:pt modelId="{14D7BAD3-45B0-4A2B-82E6-A655B993A59C}">
      <dgm:prSet phldrT="[文字]"/>
      <dgm:spPr>
        <a:xfrm>
          <a:off x="3759238" y="1196235"/>
          <a:ext cx="1866304" cy="933152"/>
        </a:xfrm>
        <a:prstGeom prst="roundRect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dirty="0" smtClean="0">
              <a:solidFill>
                <a:sysClr val="window" lastClr="FFFFFF"/>
              </a:solidFill>
              <a:latin typeface="Calibri"/>
              <a:ea typeface="新細明體"/>
              <a:cs typeface="+mn-cs"/>
            </a:rPr>
            <a:t>生產農作物</a:t>
          </a:r>
          <a:endParaRPr lang="zh-TW" altLang="en-US" dirty="0">
            <a:solidFill>
              <a:sysClr val="window" lastClr="FFFFFF"/>
            </a:solidFill>
            <a:latin typeface="Calibri"/>
            <a:ea typeface="新細明體"/>
            <a:cs typeface="+mn-cs"/>
          </a:endParaRPr>
        </a:p>
      </dgm:t>
    </dgm:pt>
    <dgm:pt modelId="{C6666F45-507F-47FD-B383-3229EEF0D8C5}" type="parTrans" cxnId="{A9A48B38-DCF5-4F14-90C8-A2A03DCC5174}">
      <dgm:prSet/>
      <dgm:spPr/>
      <dgm:t>
        <a:bodyPr/>
        <a:lstStyle/>
        <a:p>
          <a:endParaRPr lang="zh-TW" altLang="en-US"/>
        </a:p>
      </dgm:t>
    </dgm:pt>
    <dgm:pt modelId="{2B34A0B9-140A-4D5F-B384-DE0E25E7751F}" type="sibTrans" cxnId="{A9A48B38-DCF5-4F14-90C8-A2A03DCC5174}">
      <dgm:prSet/>
      <dgm:spPr/>
      <dgm:t>
        <a:bodyPr/>
        <a:lstStyle/>
        <a:p>
          <a:endParaRPr lang="zh-TW" altLang="en-US"/>
        </a:p>
      </dgm:t>
    </dgm:pt>
    <dgm:pt modelId="{92B8B766-3F34-4E67-AF14-78ED45CE1671}">
      <dgm:prSet phldrT="[文字]"/>
      <dgm:spPr>
        <a:xfrm>
          <a:off x="3131137" y="3129332"/>
          <a:ext cx="1866304" cy="933152"/>
        </a:xfrm>
        <a:prstGeom prst="round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dirty="0" smtClean="0">
              <a:solidFill>
                <a:sysClr val="window" lastClr="FFFFFF"/>
              </a:solidFill>
              <a:latin typeface="Calibri"/>
              <a:ea typeface="新細明體"/>
              <a:cs typeface="+mn-cs"/>
            </a:rPr>
            <a:t>請人採收農作物</a:t>
          </a:r>
          <a:endParaRPr lang="zh-TW" altLang="en-US" dirty="0">
            <a:solidFill>
              <a:sysClr val="window" lastClr="FFFFFF"/>
            </a:solidFill>
            <a:latin typeface="Calibri"/>
            <a:ea typeface="新細明體"/>
            <a:cs typeface="+mn-cs"/>
          </a:endParaRPr>
        </a:p>
      </dgm:t>
    </dgm:pt>
    <dgm:pt modelId="{530E2A39-2E09-4B39-8D2E-7BB3168795A7}" type="parTrans" cxnId="{C4390069-584C-440D-A176-2DF6B1132465}">
      <dgm:prSet/>
      <dgm:spPr/>
      <dgm:t>
        <a:bodyPr/>
        <a:lstStyle/>
        <a:p>
          <a:endParaRPr lang="zh-TW" altLang="en-US"/>
        </a:p>
      </dgm:t>
    </dgm:pt>
    <dgm:pt modelId="{D02037DA-CA9E-49C3-8976-324573B9F51B}" type="sibTrans" cxnId="{C4390069-584C-440D-A176-2DF6B1132465}">
      <dgm:prSet/>
      <dgm:spPr/>
      <dgm:t>
        <a:bodyPr/>
        <a:lstStyle/>
        <a:p>
          <a:endParaRPr lang="zh-TW" altLang="en-US"/>
        </a:p>
      </dgm:t>
    </dgm:pt>
    <dgm:pt modelId="{9C9138A2-1A60-4CC6-ACC7-D931E2BEFDAA}">
      <dgm:prSet phldrT="[文字]"/>
      <dgm:spPr>
        <a:xfrm>
          <a:off x="1098558" y="3129332"/>
          <a:ext cx="1866304" cy="933152"/>
        </a:xfrm>
        <a:prstGeom prst="roundRect">
          <a:avLst/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smtClean="0">
              <a:solidFill>
                <a:sysClr val="window" lastClr="FFFFFF"/>
              </a:solidFill>
              <a:latin typeface="Calibri"/>
              <a:ea typeface="新細明體"/>
              <a:cs typeface="+mn-cs"/>
            </a:rPr>
            <a:t>銷售農作物</a:t>
          </a:r>
          <a:endParaRPr lang="zh-TW" altLang="en-US" dirty="0">
            <a:solidFill>
              <a:sysClr val="window" lastClr="FFFFFF"/>
            </a:solidFill>
            <a:latin typeface="Calibri"/>
            <a:ea typeface="新細明體"/>
            <a:cs typeface="+mn-cs"/>
          </a:endParaRPr>
        </a:p>
      </dgm:t>
    </dgm:pt>
    <dgm:pt modelId="{897F96EC-6AA7-46A5-A03B-9726B863F48D}" type="parTrans" cxnId="{426728EA-E0F1-4CA8-A3F6-1B6066792988}">
      <dgm:prSet/>
      <dgm:spPr/>
      <dgm:t>
        <a:bodyPr/>
        <a:lstStyle/>
        <a:p>
          <a:endParaRPr lang="zh-TW" altLang="en-US"/>
        </a:p>
      </dgm:t>
    </dgm:pt>
    <dgm:pt modelId="{A18C9FF0-E838-44FD-A5C9-450669B67F4D}" type="sibTrans" cxnId="{426728EA-E0F1-4CA8-A3F6-1B6066792988}">
      <dgm:prSet/>
      <dgm:spPr/>
      <dgm:t>
        <a:bodyPr/>
        <a:lstStyle/>
        <a:p>
          <a:endParaRPr lang="zh-TW" altLang="en-US"/>
        </a:p>
      </dgm:t>
    </dgm:pt>
    <dgm:pt modelId="{A8C7D511-7EDB-46E3-A271-0DC37A5F97B2}">
      <dgm:prSet phldrT="[文字]"/>
      <dgm:spPr>
        <a:xfrm>
          <a:off x="470456" y="1196235"/>
          <a:ext cx="1866304" cy="933152"/>
        </a:xfrm>
        <a:prstGeom prst="roundRect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dirty="0" smtClean="0">
              <a:solidFill>
                <a:sysClr val="window" lastClr="FFFFFF"/>
              </a:solidFill>
              <a:latin typeface="Calibri"/>
              <a:ea typeface="新細明體"/>
              <a:cs typeface="+mn-cs"/>
            </a:rPr>
            <a:t>收到錢後還貸款</a:t>
          </a:r>
          <a:endParaRPr lang="zh-TW" altLang="en-US" dirty="0">
            <a:solidFill>
              <a:sysClr val="window" lastClr="FFFFFF"/>
            </a:solidFill>
            <a:latin typeface="Calibri"/>
            <a:ea typeface="新細明體"/>
            <a:cs typeface="+mn-cs"/>
          </a:endParaRPr>
        </a:p>
      </dgm:t>
    </dgm:pt>
    <dgm:pt modelId="{4B8FD60C-4BE2-4FDC-84A0-884CC162A794}" type="parTrans" cxnId="{1D24B372-FC3D-491B-8E6A-45F1C6501A77}">
      <dgm:prSet/>
      <dgm:spPr/>
      <dgm:t>
        <a:bodyPr/>
        <a:lstStyle/>
        <a:p>
          <a:endParaRPr lang="zh-TW" altLang="en-US"/>
        </a:p>
      </dgm:t>
    </dgm:pt>
    <dgm:pt modelId="{4EFD30F9-9ED8-4EE1-BBF2-FD58B0D80CA3}" type="sibTrans" cxnId="{1D24B372-FC3D-491B-8E6A-45F1C6501A77}">
      <dgm:prSet/>
      <dgm:spPr/>
      <dgm:t>
        <a:bodyPr/>
        <a:lstStyle/>
        <a:p>
          <a:endParaRPr lang="zh-TW" altLang="en-US"/>
        </a:p>
      </dgm:t>
    </dgm:pt>
    <dgm:pt modelId="{8B7FDCAC-28B5-48CC-8DC3-627E08D8BBC1}" type="pres">
      <dgm:prSet presAssocID="{ADAFE93E-9825-4CCF-B7A9-F44832AE962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2D234610-D1ED-4572-A82C-C45616744730}" type="pres">
      <dgm:prSet presAssocID="{ADAFE93E-9825-4CCF-B7A9-F44832AE9624}" presName="cycle" presStyleCnt="0"/>
      <dgm:spPr/>
    </dgm:pt>
    <dgm:pt modelId="{DBBB52C8-E642-4D9D-A08A-E2982F6C821A}" type="pres">
      <dgm:prSet presAssocID="{4990E4C3-BE16-4918-A59F-BFA502173560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EFAEE77-D352-4DE9-B3D8-6BBDDC24286C}" type="pres">
      <dgm:prSet presAssocID="{33AA5108-A666-4D89-955C-23428142AAEA}" presName="sibTransFirstNode" presStyleLbl="bgShp" presStyleIdx="0" presStyleCnt="1"/>
      <dgm:spPr/>
      <dgm:t>
        <a:bodyPr/>
        <a:lstStyle/>
        <a:p>
          <a:endParaRPr lang="zh-TW" altLang="en-US"/>
        </a:p>
      </dgm:t>
    </dgm:pt>
    <dgm:pt modelId="{AB04BFA9-A731-44BA-9730-9A11E735D960}" type="pres">
      <dgm:prSet presAssocID="{14D7BAD3-45B0-4A2B-82E6-A655B993A59C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E2D5237-F7F0-4CA2-894A-055F8A64C8A0}" type="pres">
      <dgm:prSet presAssocID="{92B8B766-3F34-4E67-AF14-78ED45CE1671}" presName="nodeFollowingNodes" presStyleLbl="node1" presStyleIdx="2" presStyleCnt="5" custRadScaleRad="113244" custRadScaleInc="-2333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E2164AA-1ED0-41DB-A9B5-693C334F890E}" type="pres">
      <dgm:prSet presAssocID="{9C9138A2-1A60-4CC6-ACC7-D931E2BEFDAA}" presName="nodeFollowingNodes" presStyleLbl="node1" presStyleIdx="3" presStyleCnt="5" custRadScaleRad="113205" custRadScaleInc="2665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D3C0313-9268-4BA2-842F-BBEE68162CD3}" type="pres">
      <dgm:prSet presAssocID="{A8C7D511-7EDB-46E3-A271-0DC37A5F97B2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D24B372-FC3D-491B-8E6A-45F1C6501A77}" srcId="{ADAFE93E-9825-4CCF-B7A9-F44832AE9624}" destId="{A8C7D511-7EDB-46E3-A271-0DC37A5F97B2}" srcOrd="4" destOrd="0" parTransId="{4B8FD60C-4BE2-4FDC-84A0-884CC162A794}" sibTransId="{4EFD30F9-9ED8-4EE1-BBF2-FD58B0D80CA3}"/>
    <dgm:cxn modelId="{81638DD1-1328-4739-B9BB-A739A884B11C}" srcId="{ADAFE93E-9825-4CCF-B7A9-F44832AE9624}" destId="{4990E4C3-BE16-4918-A59F-BFA502173560}" srcOrd="0" destOrd="0" parTransId="{C14BF124-6A82-4016-84A3-BD690E034D82}" sibTransId="{33AA5108-A666-4D89-955C-23428142AAEA}"/>
    <dgm:cxn modelId="{E5936DF2-D32F-1647-B102-B28D7E8C9322}" type="presOf" srcId="{ADAFE93E-9825-4CCF-B7A9-F44832AE9624}" destId="{8B7FDCAC-28B5-48CC-8DC3-627E08D8BBC1}" srcOrd="0" destOrd="0" presId="urn:microsoft.com/office/officeart/2005/8/layout/cycle3"/>
    <dgm:cxn modelId="{2AC9D71F-4A58-D44C-B0A0-FA27C7494198}" type="presOf" srcId="{9C9138A2-1A60-4CC6-ACC7-D931E2BEFDAA}" destId="{9E2164AA-1ED0-41DB-A9B5-693C334F890E}" srcOrd="0" destOrd="0" presId="urn:microsoft.com/office/officeart/2005/8/layout/cycle3"/>
    <dgm:cxn modelId="{A2E84CC1-C7AD-1543-84D9-4A1F7E7B2BDD}" type="presOf" srcId="{92B8B766-3F34-4E67-AF14-78ED45CE1671}" destId="{0E2D5237-F7F0-4CA2-894A-055F8A64C8A0}" srcOrd="0" destOrd="0" presId="urn:microsoft.com/office/officeart/2005/8/layout/cycle3"/>
    <dgm:cxn modelId="{339DA8FE-D3AD-2441-820B-04E05DBD5D5E}" type="presOf" srcId="{A8C7D511-7EDB-46E3-A271-0DC37A5F97B2}" destId="{BD3C0313-9268-4BA2-842F-BBEE68162CD3}" srcOrd="0" destOrd="0" presId="urn:microsoft.com/office/officeart/2005/8/layout/cycle3"/>
    <dgm:cxn modelId="{5A975DB4-1B1B-304F-91F2-2508CA530305}" type="presOf" srcId="{4990E4C3-BE16-4918-A59F-BFA502173560}" destId="{DBBB52C8-E642-4D9D-A08A-E2982F6C821A}" srcOrd="0" destOrd="0" presId="urn:microsoft.com/office/officeart/2005/8/layout/cycle3"/>
    <dgm:cxn modelId="{426728EA-E0F1-4CA8-A3F6-1B6066792988}" srcId="{ADAFE93E-9825-4CCF-B7A9-F44832AE9624}" destId="{9C9138A2-1A60-4CC6-ACC7-D931E2BEFDAA}" srcOrd="3" destOrd="0" parTransId="{897F96EC-6AA7-46A5-A03B-9726B863F48D}" sibTransId="{A18C9FF0-E838-44FD-A5C9-450669B67F4D}"/>
    <dgm:cxn modelId="{64A97025-C78B-4248-9A03-B5DA9E202536}" type="presOf" srcId="{33AA5108-A666-4D89-955C-23428142AAEA}" destId="{9EFAEE77-D352-4DE9-B3D8-6BBDDC24286C}" srcOrd="0" destOrd="0" presId="urn:microsoft.com/office/officeart/2005/8/layout/cycle3"/>
    <dgm:cxn modelId="{B22AFDF4-6C3B-F34A-AFB4-E762C3368728}" type="presOf" srcId="{14D7BAD3-45B0-4A2B-82E6-A655B993A59C}" destId="{AB04BFA9-A731-44BA-9730-9A11E735D960}" srcOrd="0" destOrd="0" presId="urn:microsoft.com/office/officeart/2005/8/layout/cycle3"/>
    <dgm:cxn modelId="{A9A48B38-DCF5-4F14-90C8-A2A03DCC5174}" srcId="{ADAFE93E-9825-4CCF-B7A9-F44832AE9624}" destId="{14D7BAD3-45B0-4A2B-82E6-A655B993A59C}" srcOrd="1" destOrd="0" parTransId="{C6666F45-507F-47FD-B383-3229EEF0D8C5}" sibTransId="{2B34A0B9-140A-4D5F-B384-DE0E25E7751F}"/>
    <dgm:cxn modelId="{C4390069-584C-440D-A176-2DF6B1132465}" srcId="{ADAFE93E-9825-4CCF-B7A9-F44832AE9624}" destId="{92B8B766-3F34-4E67-AF14-78ED45CE1671}" srcOrd="2" destOrd="0" parTransId="{530E2A39-2E09-4B39-8D2E-7BB3168795A7}" sibTransId="{D02037DA-CA9E-49C3-8976-324573B9F51B}"/>
    <dgm:cxn modelId="{B6859912-EFA4-6E41-A452-97DBB2DF908B}" type="presParOf" srcId="{8B7FDCAC-28B5-48CC-8DC3-627E08D8BBC1}" destId="{2D234610-D1ED-4572-A82C-C45616744730}" srcOrd="0" destOrd="0" presId="urn:microsoft.com/office/officeart/2005/8/layout/cycle3"/>
    <dgm:cxn modelId="{7235D584-9BB8-3942-869B-AB5A35D1207B}" type="presParOf" srcId="{2D234610-D1ED-4572-A82C-C45616744730}" destId="{DBBB52C8-E642-4D9D-A08A-E2982F6C821A}" srcOrd="0" destOrd="0" presId="urn:microsoft.com/office/officeart/2005/8/layout/cycle3"/>
    <dgm:cxn modelId="{13B90089-5BB0-B041-84C4-407928473048}" type="presParOf" srcId="{2D234610-D1ED-4572-A82C-C45616744730}" destId="{9EFAEE77-D352-4DE9-B3D8-6BBDDC24286C}" srcOrd="1" destOrd="0" presId="urn:microsoft.com/office/officeart/2005/8/layout/cycle3"/>
    <dgm:cxn modelId="{C4D6A66F-4CBB-2349-A48C-20A11E046076}" type="presParOf" srcId="{2D234610-D1ED-4572-A82C-C45616744730}" destId="{AB04BFA9-A731-44BA-9730-9A11E735D960}" srcOrd="2" destOrd="0" presId="urn:microsoft.com/office/officeart/2005/8/layout/cycle3"/>
    <dgm:cxn modelId="{30ACC7B6-8817-BF45-84B4-73626117AA2E}" type="presParOf" srcId="{2D234610-D1ED-4572-A82C-C45616744730}" destId="{0E2D5237-F7F0-4CA2-894A-055F8A64C8A0}" srcOrd="3" destOrd="0" presId="urn:microsoft.com/office/officeart/2005/8/layout/cycle3"/>
    <dgm:cxn modelId="{337C35E5-DD49-0946-9A14-0F6EC24F3E1A}" type="presParOf" srcId="{2D234610-D1ED-4572-A82C-C45616744730}" destId="{9E2164AA-1ED0-41DB-A9B5-693C334F890E}" srcOrd="4" destOrd="0" presId="urn:microsoft.com/office/officeart/2005/8/layout/cycle3"/>
    <dgm:cxn modelId="{5D65246B-8856-3445-9047-365E8539163C}" type="presParOf" srcId="{2D234610-D1ED-4572-A82C-C45616744730}" destId="{BD3C0313-9268-4BA2-842F-BBEE68162CD3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FAEE77-D352-4DE9-B3D8-6BBDDC24286C}">
      <dsp:nvSpPr>
        <dsp:cNvPr id="0" name=""/>
        <dsp:cNvSpPr/>
      </dsp:nvSpPr>
      <dsp:spPr>
        <a:xfrm>
          <a:off x="2878881" y="-62681"/>
          <a:ext cx="8872636" cy="8872636"/>
        </a:xfrm>
        <a:prstGeom prst="circularArrow">
          <a:avLst>
            <a:gd name="adj1" fmla="val 5544"/>
            <a:gd name="adj2" fmla="val 330680"/>
            <a:gd name="adj3" fmla="val 13815233"/>
            <a:gd name="adj4" fmla="val 17362087"/>
            <a:gd name="adj5" fmla="val 5757"/>
          </a:avLst>
        </a:prstGeom>
        <a:solidFill>
          <a:srgbClr val="C0504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BB52C8-E642-4D9D-A08A-E2982F6C821A}">
      <dsp:nvSpPr>
        <dsp:cNvPr id="0" name=""/>
        <dsp:cNvSpPr/>
      </dsp:nvSpPr>
      <dsp:spPr>
        <a:xfrm>
          <a:off x="5172074" y="1902"/>
          <a:ext cx="4286250" cy="2143125"/>
        </a:xfrm>
        <a:prstGeom prst="roundRect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kern="1200" dirty="0" smtClean="0">
              <a:solidFill>
                <a:sysClr val="window" lastClr="FFFFFF"/>
              </a:solidFill>
              <a:latin typeface="Calibri"/>
              <a:ea typeface="新細明體"/>
              <a:cs typeface="+mn-cs"/>
            </a:rPr>
            <a:t>貸款</a:t>
          </a:r>
          <a:endParaRPr lang="en-US" altLang="zh-TW" sz="4400" kern="1200" dirty="0" smtClean="0">
            <a:solidFill>
              <a:sysClr val="window" lastClr="FFFFFF"/>
            </a:solidFill>
            <a:latin typeface="Calibri"/>
            <a:ea typeface="新細明體"/>
            <a:cs typeface="+mn-cs"/>
          </a:endParaRP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4400" kern="1200" dirty="0" smtClean="0">
              <a:solidFill>
                <a:sysClr val="window" lastClr="FFFFFF"/>
              </a:solidFill>
              <a:latin typeface="Calibri"/>
              <a:ea typeface="新細明體"/>
              <a:cs typeface="+mn-cs"/>
            </a:rPr>
            <a:t>(</a:t>
          </a:r>
          <a:r>
            <a:rPr lang="zh-TW" altLang="en-US" sz="4400" kern="1200" dirty="0" smtClean="0">
              <a:solidFill>
                <a:sysClr val="window" lastClr="FFFFFF"/>
              </a:solidFill>
              <a:latin typeface="Calibri"/>
              <a:ea typeface="新細明體"/>
              <a:cs typeface="+mn-cs"/>
            </a:rPr>
            <a:t>買種子或請人</a:t>
          </a:r>
          <a:r>
            <a:rPr lang="en-US" altLang="zh-TW" sz="4400" kern="1200" dirty="0" smtClean="0">
              <a:solidFill>
                <a:sysClr val="window" lastClr="FFFFFF"/>
              </a:solidFill>
              <a:latin typeface="Calibri"/>
              <a:ea typeface="新細明體"/>
              <a:cs typeface="+mn-cs"/>
            </a:rPr>
            <a:t>)</a:t>
          </a:r>
          <a:endParaRPr lang="zh-TW" altLang="en-US" sz="4400" kern="1200" dirty="0">
            <a:solidFill>
              <a:sysClr val="window" lastClr="FFFFFF"/>
            </a:solidFill>
            <a:latin typeface="Calibri"/>
            <a:ea typeface="新細明體"/>
            <a:cs typeface="+mn-cs"/>
          </a:endParaRPr>
        </a:p>
      </dsp:txBody>
      <dsp:txXfrm>
        <a:off x="5276693" y="106521"/>
        <a:ext cx="4077012" cy="1933887"/>
      </dsp:txXfrm>
    </dsp:sp>
    <dsp:sp modelId="{AB04BFA9-A731-44BA-9730-9A11E735D960}">
      <dsp:nvSpPr>
        <dsp:cNvPr id="0" name=""/>
        <dsp:cNvSpPr/>
      </dsp:nvSpPr>
      <dsp:spPr>
        <a:xfrm>
          <a:off x="8770530" y="2616333"/>
          <a:ext cx="4286250" cy="2143125"/>
        </a:xfrm>
        <a:prstGeom prst="roundRect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kern="1200" dirty="0" smtClean="0">
              <a:solidFill>
                <a:sysClr val="window" lastClr="FFFFFF"/>
              </a:solidFill>
              <a:latin typeface="Calibri"/>
              <a:ea typeface="新細明體"/>
              <a:cs typeface="+mn-cs"/>
            </a:rPr>
            <a:t>生產農作物</a:t>
          </a:r>
          <a:endParaRPr lang="zh-TW" altLang="en-US" sz="4400" kern="1200" dirty="0">
            <a:solidFill>
              <a:sysClr val="window" lastClr="FFFFFF"/>
            </a:solidFill>
            <a:latin typeface="Calibri"/>
            <a:ea typeface="新細明體"/>
            <a:cs typeface="+mn-cs"/>
          </a:endParaRPr>
        </a:p>
      </dsp:txBody>
      <dsp:txXfrm>
        <a:off x="8875149" y="2720952"/>
        <a:ext cx="4077012" cy="1933887"/>
      </dsp:txXfrm>
    </dsp:sp>
    <dsp:sp modelId="{0E2D5237-F7F0-4CA2-894A-055F8A64C8A0}">
      <dsp:nvSpPr>
        <dsp:cNvPr id="0" name=""/>
        <dsp:cNvSpPr/>
      </dsp:nvSpPr>
      <dsp:spPr>
        <a:xfrm>
          <a:off x="8454284" y="6539838"/>
          <a:ext cx="4286250" cy="2143125"/>
        </a:xfrm>
        <a:prstGeom prst="round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kern="1200" dirty="0" smtClean="0">
              <a:solidFill>
                <a:sysClr val="window" lastClr="FFFFFF"/>
              </a:solidFill>
              <a:latin typeface="Calibri"/>
              <a:ea typeface="新細明體"/>
              <a:cs typeface="+mn-cs"/>
            </a:rPr>
            <a:t>請人採收農作物</a:t>
          </a:r>
          <a:endParaRPr lang="zh-TW" altLang="en-US" sz="4400" kern="1200" dirty="0">
            <a:solidFill>
              <a:sysClr val="window" lastClr="FFFFFF"/>
            </a:solidFill>
            <a:latin typeface="Calibri"/>
            <a:ea typeface="新細明體"/>
            <a:cs typeface="+mn-cs"/>
          </a:endParaRPr>
        </a:p>
      </dsp:txBody>
      <dsp:txXfrm>
        <a:off x="8558903" y="6644457"/>
        <a:ext cx="4077012" cy="1933887"/>
      </dsp:txXfrm>
    </dsp:sp>
    <dsp:sp modelId="{9E2164AA-1ED0-41DB-A9B5-693C334F890E}">
      <dsp:nvSpPr>
        <dsp:cNvPr id="0" name=""/>
        <dsp:cNvSpPr/>
      </dsp:nvSpPr>
      <dsp:spPr>
        <a:xfrm>
          <a:off x="1797162" y="6423034"/>
          <a:ext cx="4286250" cy="2143125"/>
        </a:xfrm>
        <a:prstGeom prst="roundRect">
          <a:avLst/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kern="1200" smtClean="0">
              <a:solidFill>
                <a:sysClr val="window" lastClr="FFFFFF"/>
              </a:solidFill>
              <a:latin typeface="Calibri"/>
              <a:ea typeface="新細明體"/>
              <a:cs typeface="+mn-cs"/>
            </a:rPr>
            <a:t>銷售農作物</a:t>
          </a:r>
          <a:endParaRPr lang="zh-TW" altLang="en-US" sz="4400" kern="1200" dirty="0">
            <a:solidFill>
              <a:sysClr val="window" lastClr="FFFFFF"/>
            </a:solidFill>
            <a:latin typeface="Calibri"/>
            <a:ea typeface="新細明體"/>
            <a:cs typeface="+mn-cs"/>
          </a:endParaRPr>
        </a:p>
      </dsp:txBody>
      <dsp:txXfrm>
        <a:off x="1901781" y="6527653"/>
        <a:ext cx="4077012" cy="1933887"/>
      </dsp:txXfrm>
    </dsp:sp>
    <dsp:sp modelId="{BD3C0313-9268-4BA2-842F-BBEE68162CD3}">
      <dsp:nvSpPr>
        <dsp:cNvPr id="0" name=""/>
        <dsp:cNvSpPr/>
      </dsp:nvSpPr>
      <dsp:spPr>
        <a:xfrm>
          <a:off x="1573619" y="2616333"/>
          <a:ext cx="4286250" cy="2143125"/>
        </a:xfrm>
        <a:prstGeom prst="roundRect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kern="1200" dirty="0" smtClean="0">
              <a:solidFill>
                <a:sysClr val="window" lastClr="FFFFFF"/>
              </a:solidFill>
              <a:latin typeface="Calibri"/>
              <a:ea typeface="新細明體"/>
              <a:cs typeface="+mn-cs"/>
            </a:rPr>
            <a:t>收到錢後還貸款</a:t>
          </a:r>
          <a:endParaRPr lang="zh-TW" altLang="en-US" sz="4400" kern="1200" dirty="0">
            <a:solidFill>
              <a:sysClr val="window" lastClr="FFFFFF"/>
            </a:solidFill>
            <a:latin typeface="Calibri"/>
            <a:ea typeface="新細明體"/>
            <a:cs typeface="+mn-cs"/>
          </a:endParaRPr>
        </a:p>
      </dsp:txBody>
      <dsp:txXfrm>
        <a:off x="1678238" y="2720952"/>
        <a:ext cx="4077012" cy="19338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7F463-A9DA-C148-96D4-EE44A918D402}" type="datetimeFigureOut">
              <a:rPr kumimoji="1" lang="zh-TW" altLang="en-US" smtClean="0"/>
              <a:t>2016/5/16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1336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3868B-528C-4F4A-BE66-2B70EDF6809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100274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3868B-528C-4F4A-BE66-2B70EDF68096}" type="slidenum">
              <a:rPr kumimoji="1" lang="zh-TW" altLang="en-US" smtClean="0"/>
              <a:t>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07983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13635038"/>
            <a:ext cx="27981275" cy="94075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24871363"/>
            <a:ext cx="23044150" cy="112172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34E8C-2BBC-4E2E-A5A7-76FE12A6F0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53272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B63E1-1284-4F33-8419-E9875655F83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57169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475" y="1757363"/>
            <a:ext cx="7407275" cy="374507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4650" y="1757363"/>
            <a:ext cx="22069425" cy="374507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B9A93-4469-4EE3-A6C2-540D2017A1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1905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9454E-DB9E-4C2F-B07B-3CFB7CADE6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8091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28203525"/>
            <a:ext cx="27981275" cy="87185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18602325"/>
            <a:ext cx="27981275" cy="9601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18E9E-EE22-4D75-8FC9-E5C7BF2BC5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667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4650" y="10240963"/>
            <a:ext cx="14738350" cy="28967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35400" y="10240963"/>
            <a:ext cx="14738350" cy="28967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541F5-3AA7-4A9A-A8F9-1F2D477AEC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5228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1757363"/>
            <a:ext cx="29625925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9825038"/>
            <a:ext cx="14544675" cy="4094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13919200"/>
            <a:ext cx="14544675" cy="25288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9825038"/>
            <a:ext cx="14549438" cy="4094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13919200"/>
            <a:ext cx="14549438" cy="25288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75A91-20EE-4F09-98E0-CDAD468FC8C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39508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50A47-0E65-4434-9209-0F301A35343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11894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E58CE-2BD0-49F2-A37B-7AFA67825C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26303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1747838"/>
            <a:ext cx="10829925" cy="74374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1747838"/>
            <a:ext cx="18402300" cy="37460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9185275"/>
            <a:ext cx="10829925" cy="30022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AADFA-F5EB-44D7-931F-12AE7A8902D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75409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30724475"/>
            <a:ext cx="19751675" cy="3625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3921125"/>
            <a:ext cx="19751675" cy="263350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34350325"/>
            <a:ext cx="19751675" cy="51514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B8AFD-651F-4ACB-BE55-26B8D785B84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1990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44650" y="1757363"/>
            <a:ext cx="2962910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04" tIns="219452" rIns="438904" bIns="2194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44650" y="10240963"/>
            <a:ext cx="29629100" cy="28967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04" tIns="219452" rIns="438904" bIns="2194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4650" y="39970075"/>
            <a:ext cx="76835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04" tIns="219452" rIns="438904" bIns="219452" numCol="1" anchor="t" anchorCtr="0" compatLnSpc="1">
            <a:prstTxWarp prst="textNoShape">
              <a:avLst/>
            </a:prstTxWarp>
          </a:bodyPr>
          <a:lstStyle>
            <a:lvl1pPr defTabSz="4389438">
              <a:defRPr sz="6700">
                <a:ea typeface="新細明體" charset="-120"/>
              </a:defRPr>
            </a:lvl1pPr>
          </a:lstStyle>
          <a:p>
            <a:endParaRPr lang="zh-TW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5850" y="39970075"/>
            <a:ext cx="104267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04" tIns="219452" rIns="438904" bIns="219452" numCol="1" anchor="t" anchorCtr="0" compatLnSpc="1">
            <a:prstTxWarp prst="textNoShape">
              <a:avLst/>
            </a:prstTxWarp>
          </a:bodyPr>
          <a:lstStyle>
            <a:lvl1pPr algn="ctr" defTabSz="4389438">
              <a:defRPr sz="6700">
                <a:ea typeface="新細明體" charset="-120"/>
              </a:defRPr>
            </a:lvl1pPr>
          </a:lstStyle>
          <a:p>
            <a:endParaRPr lang="zh-TW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0250" y="39970075"/>
            <a:ext cx="76835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04" tIns="219452" rIns="438904" bIns="219452" numCol="1" anchor="t" anchorCtr="0" compatLnSpc="1">
            <a:prstTxWarp prst="textNoShape">
              <a:avLst/>
            </a:prstTxWarp>
          </a:bodyPr>
          <a:lstStyle>
            <a:lvl1pPr algn="r" defTabSz="4389438">
              <a:defRPr sz="6700" smtClean="0">
                <a:ea typeface="新細明體" charset="-120"/>
              </a:defRPr>
            </a:lvl1pPr>
          </a:lstStyle>
          <a:p>
            <a:pPr>
              <a:defRPr/>
            </a:pPr>
            <a:fld id="{69F42A53-4E70-46D2-8DFC-CAAFEE2D82A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4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94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pitchFamily="34" charset="0"/>
        </a:defRPr>
      </a:lvl2pPr>
      <a:lvl3pPr algn="ctr" defTabSz="43894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pitchFamily="34" charset="0"/>
        </a:defRPr>
      </a:lvl3pPr>
      <a:lvl4pPr algn="ctr" defTabSz="43894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pitchFamily="34" charset="0"/>
        </a:defRPr>
      </a:lvl4pPr>
      <a:lvl5pPr algn="ctr" defTabSz="43894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pitchFamily="34" charset="0"/>
        </a:defRPr>
      </a:lvl5pPr>
      <a:lvl6pPr marL="457200" algn="ctr" defTabSz="4389438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pitchFamily="34" charset="0"/>
        </a:defRPr>
      </a:lvl6pPr>
      <a:lvl7pPr marL="914400" algn="ctr" defTabSz="4389438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pitchFamily="34" charset="0"/>
        </a:defRPr>
      </a:lvl7pPr>
      <a:lvl8pPr marL="1371600" algn="ctr" defTabSz="4389438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pitchFamily="34" charset="0"/>
        </a:defRPr>
      </a:lvl8pPr>
      <a:lvl9pPr marL="1828800" algn="ctr" defTabSz="4389438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pitchFamily="34" charset="0"/>
        </a:defRPr>
      </a:lvl9pPr>
    </p:titleStyle>
    <p:bodyStyle>
      <a:lvl1pPr marL="1644650" indent="-1644650" algn="l" defTabSz="4389438" rtl="0" eaLnBrk="0" fontAlgn="base" hangingPunct="0">
        <a:spcBef>
          <a:spcPct val="20000"/>
        </a:spcBef>
        <a:spcAft>
          <a:spcPct val="0"/>
        </a:spcAft>
        <a:buChar char="•"/>
        <a:defRPr sz="15400">
          <a:solidFill>
            <a:schemeClr val="tx1"/>
          </a:solidFill>
          <a:latin typeface="+mn-lt"/>
          <a:ea typeface="+mn-ea"/>
          <a:cs typeface="+mn-cs"/>
        </a:defRPr>
      </a:lvl1pPr>
      <a:lvl2pPr marL="3567113" indent="-1371600" algn="l" defTabSz="4389438" rtl="0" eaLnBrk="0" fontAlgn="base" hangingPunct="0">
        <a:spcBef>
          <a:spcPct val="20000"/>
        </a:spcBef>
        <a:spcAft>
          <a:spcPct val="0"/>
        </a:spcAft>
        <a:buChar char="–"/>
        <a:defRPr sz="13500">
          <a:solidFill>
            <a:schemeClr val="tx1"/>
          </a:solidFill>
          <a:latin typeface="+mn-lt"/>
        </a:defRPr>
      </a:lvl2pPr>
      <a:lvl3pPr marL="5486400" indent="-1096963" algn="l" defTabSz="4389438" rtl="0" eaLnBrk="0" fontAlgn="base" hangingPunct="0">
        <a:spcBef>
          <a:spcPct val="20000"/>
        </a:spcBef>
        <a:spcAft>
          <a:spcPct val="0"/>
        </a:spcAft>
        <a:buChar char="•"/>
        <a:defRPr sz="11600">
          <a:solidFill>
            <a:schemeClr val="tx1"/>
          </a:solidFill>
          <a:latin typeface="+mn-lt"/>
        </a:defRPr>
      </a:lvl3pPr>
      <a:lvl4pPr marL="7681913" indent="-1096963" algn="l" defTabSz="4389438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4pPr>
      <a:lvl5pPr marL="9875838" indent="-1096963" algn="l" defTabSz="4389438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5pPr>
      <a:lvl6pPr marL="103330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6pPr>
      <a:lvl7pPr marL="107902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7pPr>
      <a:lvl8pPr marL="112474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8pPr>
      <a:lvl9pPr marL="117046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標題 1"/>
          <p:cNvSpPr>
            <a:spLocks noGrp="1"/>
          </p:cNvSpPr>
          <p:nvPr/>
        </p:nvSpPr>
        <p:spPr>
          <a:xfrm>
            <a:off x="0" y="0"/>
            <a:ext cx="32918400" cy="4648200"/>
          </a:xfrm>
          <a:prstGeom prst="rect">
            <a:avLst/>
          </a:prstGeom>
          <a:gradFill>
            <a:gsLst>
              <a:gs pos="0">
                <a:srgbClr val="9FD83B"/>
              </a:gs>
              <a:gs pos="59000">
                <a:srgbClr val="C7FF55"/>
              </a:gs>
              <a:gs pos="99000">
                <a:srgbClr val="B4FF07"/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zh-TW" altLang="en-US" sz="9600" b="1" spc="3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68305"/>
                </a:solidFill>
              </a:rPr>
              <a:t>台灣農業發展與轉型</a:t>
            </a:r>
            <a:endParaRPr kumimoji="1" lang="en-US" altLang="zh-TW" sz="9600" b="1" spc="3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168305"/>
              </a:solidFill>
            </a:endParaRPr>
          </a:p>
          <a:p>
            <a:r>
              <a:rPr kumimoji="1" lang="zh-TW" altLang="en-US" sz="6600" b="1" spc="3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68305"/>
                </a:solidFill>
              </a:rPr>
              <a:t>陳鳴駿</a:t>
            </a:r>
            <a:endParaRPr kumimoji="1" lang="en-US" altLang="zh-TW" sz="6600" b="1" spc="3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168305"/>
              </a:solidFill>
            </a:endParaRPr>
          </a:p>
          <a:p>
            <a:r>
              <a:rPr kumimoji="1" lang="zh-TW" altLang="en-US" sz="6600" b="1" spc="3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68305"/>
                </a:solidFill>
              </a:rPr>
              <a:t>真理大學經濟系</a:t>
            </a:r>
            <a:endParaRPr kumimoji="1" lang="en-US" altLang="zh-TW" sz="6600" b="1" spc="3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168305"/>
              </a:solidFill>
            </a:endParaRPr>
          </a:p>
          <a:p>
            <a:endParaRPr kumimoji="1" lang="zh-TW" altLang="en-US" sz="6600" b="1" kern="1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16830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2" name="標題 1"/>
          <p:cNvSpPr>
            <a:spLocks noGrp="1"/>
          </p:cNvSpPr>
          <p:nvPr/>
        </p:nvSpPr>
        <p:spPr>
          <a:xfrm>
            <a:off x="990600" y="5486400"/>
            <a:ext cx="15408000" cy="1080000"/>
          </a:xfrm>
          <a:prstGeom prst="rect">
            <a:avLst/>
          </a:prstGeom>
          <a:gradFill>
            <a:gsLst>
              <a:gs pos="0">
                <a:srgbClr val="9FD83B"/>
              </a:gs>
              <a:gs pos="59000">
                <a:srgbClr val="C7FF55"/>
              </a:gs>
              <a:gs pos="99000">
                <a:srgbClr val="B4FF07"/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 defTabSz="457200"/>
            <a:r>
              <a:rPr kumimoji="1" lang="zh-TW" altLang="en-US" sz="6600" b="1" spc="3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68305"/>
                </a:solidFill>
                <a:latin typeface="+mj-lt"/>
                <a:ea typeface="+mj-ea"/>
                <a:cs typeface="+mj-cs"/>
              </a:rPr>
              <a:t>壹、前言</a:t>
            </a:r>
            <a:endParaRPr kumimoji="1" lang="zh-TW" altLang="en-US" sz="6600" b="1" spc="3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168305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3" name="子標題 2"/>
          <p:cNvSpPr>
            <a:spLocks noGrp="1"/>
          </p:cNvSpPr>
          <p:nvPr/>
        </p:nvSpPr>
        <p:spPr>
          <a:xfrm>
            <a:off x="1295400" y="7086600"/>
            <a:ext cx="150876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7200" algn="l"/>
            <a:r>
              <a:rPr lang="en-US" altLang="zh-TW" sz="4000" kern="1200" dirty="0" smtClean="0">
                <a:solidFill>
                  <a:schemeClr val="tx1"/>
                </a:solidFill>
              </a:rPr>
              <a:t>   </a:t>
            </a:r>
            <a:r>
              <a:rPr lang="zh-TW" altLang="en-US" sz="4000" kern="1200" dirty="0" smtClean="0">
                <a:solidFill>
                  <a:schemeClr val="tx1"/>
                </a:solidFill>
              </a:rPr>
              <a:t>台灣</a:t>
            </a:r>
            <a:r>
              <a:rPr lang="zh-TW" altLang="zh-TW" sz="4000" kern="1200" dirty="0" smtClean="0">
                <a:solidFill>
                  <a:schemeClr val="tx1"/>
                </a:solidFill>
              </a:rPr>
              <a:t>農業</a:t>
            </a:r>
            <a:r>
              <a:rPr lang="zh-TW" altLang="en-US" sz="4000" kern="1200" dirty="0" smtClean="0">
                <a:solidFill>
                  <a:schemeClr val="tx1"/>
                </a:solidFill>
              </a:rPr>
              <a:t>對經濟發展扮演著重要角色，不僅滿足民生需求，也累積大量資本和勞力來培育工業生產，進而奠定台灣經濟發展的基礎，而</a:t>
            </a:r>
            <a:r>
              <a:rPr lang="en-US" altLang="zh-TW" sz="4000" kern="1200" dirty="0" smtClean="0">
                <a:solidFill>
                  <a:schemeClr val="tx1"/>
                </a:solidFill>
              </a:rPr>
              <a:t>1960</a:t>
            </a:r>
            <a:r>
              <a:rPr lang="zh-TW" altLang="en-US" sz="4000" kern="1200" dirty="0" smtClean="0">
                <a:solidFill>
                  <a:schemeClr val="tx1"/>
                </a:solidFill>
              </a:rPr>
              <a:t>年代末期，隨著工商業的蓬勃發展，農業產值較低而逐漸停滯，在台灣加入</a:t>
            </a:r>
            <a:r>
              <a:rPr lang="en-US" altLang="zh-TW" sz="4000" kern="1200" dirty="0" smtClean="0">
                <a:solidFill>
                  <a:schemeClr val="tx1"/>
                </a:solidFill>
              </a:rPr>
              <a:t>WTO</a:t>
            </a:r>
            <a:r>
              <a:rPr lang="zh-TW" altLang="en-US" sz="4000" kern="1200" dirty="0" smtClean="0">
                <a:solidFill>
                  <a:schemeClr val="tx1"/>
                </a:solidFill>
              </a:rPr>
              <a:t>之後，農民面臨了更大的競爭壓力。</a:t>
            </a:r>
            <a:endParaRPr lang="en-US" altLang="zh-TW" sz="4000" kern="1200" dirty="0" smtClean="0">
              <a:solidFill>
                <a:schemeClr val="tx1"/>
              </a:solidFill>
            </a:endParaRPr>
          </a:p>
          <a:p>
            <a:pPr algn="l"/>
            <a:r>
              <a:rPr lang="en-US" altLang="zh-TW" sz="4000" kern="1200" dirty="0" smtClean="0">
                <a:solidFill>
                  <a:schemeClr val="tx1"/>
                </a:solidFill>
              </a:rPr>
              <a:t>         </a:t>
            </a:r>
            <a:r>
              <a:rPr lang="zh-TW" altLang="en-US" sz="4000" kern="1200" dirty="0" smtClean="0">
                <a:solidFill>
                  <a:schemeClr val="tx1"/>
                </a:solidFill>
              </a:rPr>
              <a:t>台灣在累積長期的發展經驗後，農業體系擁有靈活的經營能力，在面對國內、外的重重壓力，正努力發展具有台灣特色的現代農業。</a:t>
            </a:r>
            <a:endParaRPr lang="zh-TW" altLang="zh-TW" sz="4000" kern="1200" dirty="0">
              <a:solidFill>
                <a:schemeClr val="tx1"/>
              </a:solidFill>
            </a:endParaRPr>
          </a:p>
          <a:p>
            <a:pPr algn="l"/>
            <a:r>
              <a:rPr lang="en-US" altLang="zh-TW" sz="4000" kern="1200" dirty="0"/>
              <a:t> </a:t>
            </a:r>
            <a:endParaRPr lang="zh-TW" altLang="zh-TW" sz="4000" kern="1200" dirty="0"/>
          </a:p>
          <a:p>
            <a:endParaRPr kumimoji="1" lang="zh-TW" altLang="en-US" kern="1200" dirty="0"/>
          </a:p>
        </p:txBody>
      </p:sp>
      <p:sp>
        <p:nvSpPr>
          <p:cNvPr id="34" name="標題 1"/>
          <p:cNvSpPr>
            <a:spLocks noGrp="1"/>
          </p:cNvSpPr>
          <p:nvPr/>
        </p:nvSpPr>
        <p:spPr>
          <a:xfrm>
            <a:off x="1066800" y="11598275"/>
            <a:ext cx="15408000" cy="1080000"/>
          </a:xfrm>
          <a:prstGeom prst="rect">
            <a:avLst/>
          </a:prstGeom>
          <a:gradFill>
            <a:gsLst>
              <a:gs pos="0">
                <a:srgbClr val="9FD83B"/>
              </a:gs>
              <a:gs pos="59000">
                <a:srgbClr val="C7FF55"/>
              </a:gs>
              <a:gs pos="99000">
                <a:srgbClr val="B4FF07"/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 defTabSz="457200"/>
            <a:r>
              <a:rPr kumimoji="1" lang="zh-TW" altLang="en-US" sz="6600" b="1" spc="3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68305"/>
                </a:solidFill>
                <a:latin typeface="+mj-lt"/>
                <a:ea typeface="+mj-ea"/>
                <a:cs typeface="+mj-cs"/>
              </a:rPr>
              <a:t>貳、台灣</a:t>
            </a:r>
            <a:r>
              <a:rPr kumimoji="1" lang="zh-TW" altLang="en-US" sz="6600" b="1" spc="3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68305"/>
                </a:solidFill>
                <a:latin typeface="+mj-lt"/>
                <a:ea typeface="+mj-ea"/>
                <a:cs typeface="+mj-cs"/>
              </a:rPr>
              <a:t>農業面臨四階段</a:t>
            </a:r>
          </a:p>
        </p:txBody>
      </p:sp>
      <p:sp>
        <p:nvSpPr>
          <p:cNvPr id="40" name="標題 1"/>
          <p:cNvSpPr>
            <a:spLocks noGrp="1"/>
          </p:cNvSpPr>
          <p:nvPr/>
        </p:nvSpPr>
        <p:spPr>
          <a:xfrm>
            <a:off x="1066800" y="20310275"/>
            <a:ext cx="15316200" cy="1080000"/>
          </a:xfrm>
          <a:prstGeom prst="rect">
            <a:avLst/>
          </a:prstGeom>
          <a:gradFill>
            <a:gsLst>
              <a:gs pos="0">
                <a:srgbClr val="9FD83B"/>
              </a:gs>
              <a:gs pos="59000">
                <a:srgbClr val="C7FF55"/>
              </a:gs>
              <a:gs pos="99000">
                <a:srgbClr val="B4FF07"/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 defTabSz="457200"/>
            <a:r>
              <a:rPr kumimoji="1" lang="zh-TW" altLang="en-US" sz="6600" b="1" spc="3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68305"/>
                </a:solidFill>
                <a:latin typeface="+mj-lt"/>
                <a:ea typeface="+mj-ea"/>
                <a:cs typeface="+mj-cs"/>
              </a:rPr>
              <a:t>參、台灣農業</a:t>
            </a:r>
            <a:r>
              <a:rPr kumimoji="1" lang="zh-TW" altLang="en-US" sz="6600" b="1" spc="3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68305"/>
                </a:solidFill>
                <a:latin typeface="+mj-lt"/>
                <a:ea typeface="+mj-ea"/>
                <a:cs typeface="+mj-cs"/>
              </a:rPr>
              <a:t>特色</a:t>
            </a:r>
          </a:p>
        </p:txBody>
      </p:sp>
      <p:sp>
        <p:nvSpPr>
          <p:cNvPr id="43" name="標題 1"/>
          <p:cNvSpPr>
            <a:spLocks noGrp="1"/>
          </p:cNvSpPr>
          <p:nvPr/>
        </p:nvSpPr>
        <p:spPr>
          <a:xfrm>
            <a:off x="16992600" y="5486400"/>
            <a:ext cx="15408000" cy="1080000"/>
          </a:xfrm>
          <a:prstGeom prst="rect">
            <a:avLst/>
          </a:prstGeom>
          <a:gradFill>
            <a:gsLst>
              <a:gs pos="0">
                <a:srgbClr val="9FD83B"/>
              </a:gs>
              <a:gs pos="59000">
                <a:srgbClr val="C7FF55"/>
              </a:gs>
              <a:gs pos="99000">
                <a:srgbClr val="B4FF07"/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 defTabSz="457200"/>
            <a:r>
              <a:rPr kumimoji="1" lang="zh-TW" altLang="en-US" sz="6600" b="1" spc="3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68305"/>
                </a:solidFill>
                <a:latin typeface="+mj-lt"/>
                <a:ea typeface="+mj-ea"/>
                <a:cs typeface="+mj-cs"/>
              </a:rPr>
              <a:t>伍、台灣農業經營</a:t>
            </a:r>
            <a:r>
              <a:rPr kumimoji="1" lang="zh-TW" altLang="en-US" sz="6600" b="1" spc="3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68305"/>
                </a:solidFill>
                <a:latin typeface="+mj-lt"/>
                <a:ea typeface="+mj-ea"/>
                <a:cs typeface="+mj-cs"/>
              </a:rPr>
              <a:t>問題</a:t>
            </a:r>
          </a:p>
        </p:txBody>
      </p:sp>
      <p:sp>
        <p:nvSpPr>
          <p:cNvPr id="45" name="標題 1"/>
          <p:cNvSpPr>
            <a:spLocks noGrp="1"/>
          </p:cNvSpPr>
          <p:nvPr/>
        </p:nvSpPr>
        <p:spPr>
          <a:xfrm>
            <a:off x="16992600" y="17602200"/>
            <a:ext cx="15392400" cy="1143000"/>
          </a:xfrm>
          <a:prstGeom prst="rect">
            <a:avLst/>
          </a:prstGeom>
          <a:gradFill>
            <a:gsLst>
              <a:gs pos="0">
                <a:srgbClr val="9FD83B"/>
              </a:gs>
              <a:gs pos="59000">
                <a:srgbClr val="C7FF55"/>
              </a:gs>
              <a:gs pos="99000">
                <a:srgbClr val="B4FF07"/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 defTabSz="457200"/>
            <a:r>
              <a:rPr kumimoji="1" lang="zh-TW" altLang="en-US" sz="6600" b="1" spc="3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68305"/>
                </a:solidFill>
                <a:latin typeface="+mj-lt"/>
                <a:ea typeface="+mj-ea"/>
                <a:cs typeface="+mj-cs"/>
              </a:rPr>
              <a:t>陸、台灣農業轉型與因應對</a:t>
            </a:r>
            <a:r>
              <a:rPr kumimoji="1" lang="zh-TW" altLang="en-US" sz="6600" b="1" spc="3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68305"/>
                </a:solidFill>
                <a:latin typeface="+mj-lt"/>
                <a:ea typeface="+mj-ea"/>
                <a:cs typeface="+mj-cs"/>
              </a:rPr>
              <a:t>策</a:t>
            </a:r>
          </a:p>
        </p:txBody>
      </p:sp>
      <p:graphicFrame>
        <p:nvGraphicFramePr>
          <p:cNvPr id="14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6499798"/>
              </p:ext>
            </p:extLst>
          </p:nvPr>
        </p:nvGraphicFramePr>
        <p:xfrm>
          <a:off x="1082400" y="12716375"/>
          <a:ext cx="15392400" cy="7391400"/>
        </p:xfrm>
        <a:graphic>
          <a:graphicData uri="http://schemas.openxmlformats.org/drawingml/2006/table">
            <a:tbl>
              <a:tblPr firstRow="1" firstCol="1" bandRow="1"/>
              <a:tblGrid>
                <a:gridCol w="1295400"/>
                <a:gridCol w="14097000"/>
              </a:tblGrid>
              <a:tr h="11283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zh-TW" altLang="en-US" sz="3600" dirty="0" smtClean="0"/>
                        <a:t>階段</a:t>
                      </a:r>
                      <a:endParaRPr lang="zh-TW" altLang="en-US" sz="3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zh-TW" altLang="en-US" sz="3600" dirty="0" smtClean="0"/>
                        <a:t>說明</a:t>
                      </a:r>
                      <a:endParaRPr lang="zh-TW" altLang="en-US" sz="3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</a:tr>
              <a:tr h="12338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zh-TW" altLang="en-US" sz="3600" dirty="0" smtClean="0"/>
                        <a:t>恢復</a:t>
                      </a:r>
                      <a:endParaRPr lang="zh-TW" altLang="en-US" sz="3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zh-TW" altLang="en-US" sz="3600" dirty="0" smtClean="0"/>
                        <a:t>由於良好的農業生產環境，戰後幾年間台灣的稻米和甘蔗產量，已恢復戰前的最高產量</a:t>
                      </a:r>
                      <a:endParaRPr lang="zh-TW" altLang="en-US" sz="3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40000"/>
                      </a:srgbClr>
                    </a:solidFill>
                  </a:tcPr>
                </a:tc>
              </a:tr>
              <a:tr h="13716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zh-TW" altLang="en-US" sz="3600" dirty="0" smtClean="0"/>
                        <a:t>發展</a:t>
                      </a:r>
                      <a:endParaRPr lang="zh-TW" altLang="en-US" sz="3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altLang="zh-TW" sz="3600" dirty="0" smtClean="0"/>
                        <a:t>1953</a:t>
                      </a:r>
                      <a:r>
                        <a:rPr lang="zh-TW" altLang="en-US" sz="3600" dirty="0" smtClean="0"/>
                        <a:t>～</a:t>
                      </a:r>
                      <a:r>
                        <a:rPr lang="en-US" altLang="zh-TW" sz="3600" dirty="0" smtClean="0"/>
                        <a:t>1968</a:t>
                      </a:r>
                      <a:r>
                        <a:rPr lang="zh-TW" altLang="en-US" sz="3600" dirty="0" smtClean="0"/>
                        <a:t>年提出</a:t>
                      </a:r>
                      <a:r>
                        <a:rPr lang="en-US" altLang="zh-TW" sz="3600" dirty="0" smtClean="0"/>
                        <a:t>『</a:t>
                      </a:r>
                      <a:r>
                        <a:rPr lang="zh-TW" altLang="en-US" sz="3600" dirty="0" smtClean="0"/>
                        <a:t>以農業培養工業，以工業帶動農業</a:t>
                      </a:r>
                      <a:r>
                        <a:rPr lang="en-US" altLang="zh-TW" sz="3600" dirty="0" smtClean="0"/>
                        <a:t>』</a:t>
                      </a:r>
                      <a:r>
                        <a:rPr lang="zh-TW" altLang="en-US" sz="3600" dirty="0" smtClean="0"/>
                        <a:t>政策，為台灣農業黃金時期</a:t>
                      </a:r>
                      <a:endParaRPr lang="en-US" altLang="zh-TW" sz="3600" dirty="0" smtClean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</a:tr>
              <a:tr h="12496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zh-TW" altLang="en-US" sz="3600" dirty="0" smtClean="0"/>
                        <a:t>停滯</a:t>
                      </a:r>
                      <a:endParaRPr lang="zh-TW" altLang="en-US" sz="3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altLang="zh-TW" sz="3600" dirty="0" smtClean="0"/>
                        <a:t>1969</a:t>
                      </a:r>
                      <a:r>
                        <a:rPr lang="zh-TW" altLang="en-US" sz="3600" dirty="0" smtClean="0"/>
                        <a:t>年後，隨著工商業蓬勃發展，農業產值與就業人口下降，因農業生產所得較低，故農民生產意願降低</a:t>
                      </a:r>
                      <a:endParaRPr lang="zh-TW" altLang="en-US" sz="3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40000"/>
                      </a:srgbClr>
                    </a:solidFill>
                  </a:tcPr>
                </a:tc>
              </a:tr>
              <a:tr h="24079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zh-TW" altLang="en-US" sz="3600" dirty="0" smtClean="0"/>
                        <a:t>轉型</a:t>
                      </a:r>
                      <a:endParaRPr lang="zh-TW" altLang="en-US" sz="3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altLang="zh-TW" sz="3600" dirty="0" smtClean="0"/>
                        <a:t>1.</a:t>
                      </a:r>
                      <a:r>
                        <a:rPr lang="zh-TW" altLang="en-US" sz="3600" dirty="0" smtClean="0"/>
                        <a:t>生產技術進步，工業生產成本快速下降，有助於產量提升和出口成長</a:t>
                      </a:r>
                      <a:endParaRPr lang="en-US" altLang="zh-TW" sz="3600" dirty="0" smtClean="0"/>
                    </a:p>
                    <a:p>
                      <a:r>
                        <a:rPr lang="en-US" altLang="zh-TW" sz="3600" dirty="0" smtClean="0"/>
                        <a:t>2.</a:t>
                      </a:r>
                      <a:r>
                        <a:rPr lang="zh-TW" altLang="en-US" sz="3600" dirty="0" smtClean="0"/>
                        <a:t>對工業產品的需求量，因國民所得提升而相對成長</a:t>
                      </a:r>
                      <a:endParaRPr lang="en-US" altLang="zh-TW" sz="3600" dirty="0" smtClean="0"/>
                    </a:p>
                    <a:p>
                      <a:r>
                        <a:rPr lang="en-US" altLang="zh-TW" sz="3600" dirty="0" smtClean="0"/>
                        <a:t>3.</a:t>
                      </a:r>
                      <a:r>
                        <a:rPr lang="zh-TW" altLang="en-US" sz="3600" dirty="0" smtClean="0"/>
                        <a:t>產品需求量成長有限及國民飲食習慣的轉變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4054471"/>
              </p:ext>
            </p:extLst>
          </p:nvPr>
        </p:nvGraphicFramePr>
        <p:xfrm>
          <a:off x="1082400" y="21547626"/>
          <a:ext cx="15316200" cy="7832148"/>
        </p:xfrm>
        <a:graphic>
          <a:graphicData uri="http://schemas.openxmlformats.org/drawingml/2006/table">
            <a:tbl>
              <a:tblPr firstRow="1" firstCol="1" bandRow="1"/>
              <a:tblGrid>
                <a:gridCol w="2971800"/>
                <a:gridCol w="12344400"/>
              </a:tblGrid>
              <a:tr h="9955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endParaRPr lang="zh-TW" altLang="en-US" sz="3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zh-TW" altLang="en-US" sz="3600" dirty="0" smtClean="0"/>
                        <a:t>說明</a:t>
                      </a:r>
                      <a:endParaRPr lang="zh-TW" altLang="en-US" sz="3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</a:tr>
              <a:tr h="22048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zh-TW" altLang="en-US" sz="3600" dirty="0" smtClean="0"/>
                        <a:t>家庭農業</a:t>
                      </a:r>
                      <a:endParaRPr lang="zh-TW" altLang="en-US" sz="3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altLang="zh-TW" sz="3600" dirty="0" smtClean="0"/>
                        <a:t>1.</a:t>
                      </a:r>
                      <a:r>
                        <a:rPr lang="zh-TW" altLang="en-US" sz="3600" dirty="0" smtClean="0"/>
                        <a:t>規模小、勞力密集、自主性高</a:t>
                      </a:r>
                      <a:endParaRPr lang="en-US" altLang="zh-TW" sz="3600" dirty="0" smtClean="0"/>
                    </a:p>
                    <a:p>
                      <a:r>
                        <a:rPr lang="en-US" altLang="zh-TW" sz="3600" dirty="0" smtClean="0"/>
                        <a:t>2</a:t>
                      </a:r>
                      <a:r>
                        <a:rPr lang="zh-TW" altLang="en-US" sz="3600" dirty="0" smtClean="0"/>
                        <a:t>早期吸納大量勞力，解決就業機會短缺的問題</a:t>
                      </a:r>
                      <a:endParaRPr lang="en-US" altLang="zh-TW" sz="3600" dirty="0" smtClean="0"/>
                    </a:p>
                    <a:p>
                      <a:r>
                        <a:rPr lang="en-US" altLang="zh-TW" sz="3600" dirty="0" smtClean="0"/>
                        <a:t>3.</a:t>
                      </a:r>
                      <a:r>
                        <a:rPr lang="zh-TW" altLang="en-US" sz="3600" dirty="0" smtClean="0"/>
                        <a:t>市場經濟引導下，農民可以依市場需求和收益決定作物類別</a:t>
                      </a:r>
                      <a:endParaRPr lang="zh-TW" altLang="en-US" sz="3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</a:tr>
              <a:tr h="12739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zh-TW" altLang="en-US" sz="3600" dirty="0" smtClean="0"/>
                        <a:t>基礎建設良好</a:t>
                      </a:r>
                      <a:endParaRPr lang="zh-TW" altLang="en-US" sz="3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zh-TW" altLang="en-US" sz="3600" dirty="0" smtClean="0"/>
                        <a:t>農村水利設施和農路系統完善，可提升生產力及產品運送效率，有效擴大市場範圍和產品種類</a:t>
                      </a:r>
                      <a:endParaRPr lang="zh-TW" altLang="en-US" sz="3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</a:tr>
              <a:tr h="1295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zh-TW" altLang="en-US" sz="3600" dirty="0" smtClean="0"/>
                        <a:t>農業科技發達</a:t>
                      </a:r>
                      <a:endParaRPr lang="zh-TW" altLang="en-US" sz="3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zh-TW" altLang="en-US" sz="3600" dirty="0" smtClean="0"/>
                        <a:t>政府部</a:t>
                      </a:r>
                      <a:r>
                        <a:rPr lang="zh-TW" altLang="en-US" sz="3600" dirty="0" smtClean="0">
                          <a:solidFill>
                            <a:schemeClr val="tx1"/>
                          </a:solidFill>
                        </a:rPr>
                        <a:t>門</a:t>
                      </a:r>
                      <a:r>
                        <a:rPr lang="zh-TW" altLang="en-US" sz="3600" dirty="0" smtClean="0"/>
                        <a:t>及大學設立相關單位，農產生產技術及品種改良技術優良</a:t>
                      </a:r>
                      <a:endParaRPr lang="zh-TW" altLang="en-US" sz="3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</a:tr>
              <a:tr h="1295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zh-TW" altLang="en-US" sz="3600" dirty="0" smtClean="0"/>
                        <a:t>農業組織完善</a:t>
                      </a:r>
                      <a:endParaRPr lang="zh-TW" altLang="en-US" sz="3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zh-TW" altLang="en-US" sz="3600" dirty="0" smtClean="0"/>
                        <a:t>官方及民間農業組織，協助農業取得技術、資金與資訊，可提升農產品的產銷能力並降低成本</a:t>
                      </a:r>
                      <a:endParaRPr lang="en-US" altLang="zh-TW" sz="3600" dirty="0" smtClean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</a:tr>
              <a:tr h="685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zh-TW" altLang="en-US" sz="3600" dirty="0" smtClean="0"/>
                        <a:t>農業組織透明</a:t>
                      </a:r>
                      <a:endParaRPr lang="zh-TW" altLang="en-US" sz="3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zh-TW" altLang="en-US" sz="3600" dirty="0" smtClean="0"/>
                        <a:t>可協助相關單位掌握農業發展，並做為決策依據</a:t>
                      </a:r>
                      <a:endParaRPr lang="zh-TW" altLang="en-US" sz="3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6431009"/>
              </p:ext>
            </p:extLst>
          </p:nvPr>
        </p:nvGraphicFramePr>
        <p:xfrm>
          <a:off x="16992600" y="6705600"/>
          <a:ext cx="15392401" cy="10561320"/>
        </p:xfrm>
        <a:graphic>
          <a:graphicData uri="http://schemas.openxmlformats.org/drawingml/2006/table">
            <a:tbl>
              <a:tblPr firstRow="1" firstCol="1" bandRow="1"/>
              <a:tblGrid>
                <a:gridCol w="2957613"/>
                <a:gridCol w="12434788"/>
              </a:tblGrid>
              <a:tr h="8895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endParaRPr lang="zh-TW" altLang="en-US" sz="3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zh-TW" altLang="en-US" sz="3600" dirty="0" smtClean="0"/>
                        <a:t>說明</a:t>
                      </a:r>
                      <a:endParaRPr lang="zh-TW" altLang="en-US" sz="3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17012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zh-TW" altLang="en-US" sz="3600" dirty="0" smtClean="0"/>
                        <a:t>農業規模狹小</a:t>
                      </a:r>
                      <a:endParaRPr lang="zh-TW" altLang="en-US" sz="3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altLang="zh-TW" sz="3600" dirty="0" smtClean="0"/>
                        <a:t>1.</a:t>
                      </a:r>
                      <a:r>
                        <a:rPr lang="zh-TW" altLang="en-US" sz="3600" dirty="0" smtClean="0"/>
                        <a:t>地狹小稠、山多平原少</a:t>
                      </a:r>
                      <a:endParaRPr lang="en-US" altLang="zh-TW" sz="3600" dirty="0" smtClean="0"/>
                    </a:p>
                    <a:p>
                      <a:r>
                        <a:rPr lang="en-US" altLang="zh-TW" sz="3600" dirty="0" smtClean="0"/>
                        <a:t>2.</a:t>
                      </a:r>
                      <a:r>
                        <a:rPr lang="zh-TW" altLang="en-US" sz="3600" dirty="0" smtClean="0"/>
                        <a:t>農地過於零碎，不利機械化，生產成本高、農民所得偏低，競爭力不足</a:t>
                      </a:r>
                      <a:endParaRPr lang="zh-TW" altLang="en-US" sz="3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6496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zh-TW" altLang="en-US" sz="3600" dirty="0" smtClean="0"/>
                        <a:t>農業勞力短缺</a:t>
                      </a:r>
                      <a:endParaRPr lang="en-US" altLang="zh-TW" sz="3600" dirty="0" smtClean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zh-TW" altLang="en-US" sz="3600" dirty="0" smtClean="0"/>
                        <a:t>農業部門所得偏低，加上工業化的影響，農村青年外流</a:t>
                      </a:r>
                      <a:endParaRPr lang="en-US" altLang="zh-TW" sz="3600" dirty="0" smtClean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685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zh-TW" altLang="en-US" sz="3600" dirty="0" smtClean="0"/>
                        <a:t>農業勞力老化</a:t>
                      </a:r>
                      <a:endParaRPr lang="zh-TW" altLang="en-US" sz="3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zh-TW" altLang="en-US" sz="3600" dirty="0" smtClean="0"/>
                        <a:t>都市化影響導致鄉村勞力外移</a:t>
                      </a:r>
                      <a:endParaRPr lang="en-US" altLang="zh-TW" sz="3600" dirty="0" smtClean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685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zh-TW" altLang="en-US" sz="3600" dirty="0" smtClean="0"/>
                        <a:t>農業投資不足</a:t>
                      </a:r>
                      <a:endParaRPr lang="en-US" altLang="zh-TW" sz="3600" dirty="0" smtClean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zh-TW" altLang="en-US" sz="3600" dirty="0" smtClean="0"/>
                        <a:t>早期農業生產所累積的資本多投入到工業生產</a:t>
                      </a:r>
                      <a:endParaRPr lang="zh-TW" altLang="en-US" sz="3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438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zh-TW" altLang="en-US" sz="3600" dirty="0" smtClean="0"/>
                        <a:t>市場需求改變</a:t>
                      </a:r>
                      <a:endParaRPr lang="zh-TW" altLang="en-US" sz="3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zh-TW" altLang="en-US" sz="3600" dirty="0" smtClean="0"/>
                        <a:t>隨著國民生活水準提升、飲食習慣改變，平均每個人稻米消費據降，小麥、黃豆等雜糧需求增加，導致稻米產量過剩，其他雜糧必須仰賴進口，台灣農業呈現貿易赤字，間接影響農業生產與農民所得</a:t>
                      </a:r>
                      <a:endParaRPr lang="zh-TW" altLang="en-US" sz="3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2286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zh-TW" altLang="en-US" sz="3600" dirty="0" smtClean="0"/>
                        <a:t>環境污染</a:t>
                      </a:r>
                      <a:endParaRPr lang="zh-TW" altLang="en-US" sz="3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altLang="zh-TW" sz="3600" dirty="0" smtClean="0"/>
                        <a:t>1.</a:t>
                      </a:r>
                      <a:r>
                        <a:rPr lang="zh-TW" altLang="en-US" sz="3600" dirty="0" smtClean="0"/>
                        <a:t>土地使用分區管制執行不嚴，常見工廠混在農業區中，工業污染導致農田土壤污染</a:t>
                      </a:r>
                      <a:endParaRPr lang="en-US" altLang="zh-TW" sz="3600" dirty="0" smtClean="0"/>
                    </a:p>
                    <a:p>
                      <a:r>
                        <a:rPr lang="en-US" altLang="zh-TW" sz="3600" dirty="0" smtClean="0"/>
                        <a:t>2.</a:t>
                      </a:r>
                      <a:r>
                        <a:rPr lang="zh-TW" altLang="en-US" sz="3600" dirty="0" smtClean="0"/>
                        <a:t>沿海地區養殖漁業大量抽去地下水，造成地層下陷、海水倒灌和土壤鹽鹼化等問題</a:t>
                      </a:r>
                      <a:endParaRPr lang="en-US" altLang="zh-TW" sz="3600" dirty="0" smtClean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8895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altLang="zh-TW" sz="3600" dirty="0" smtClean="0"/>
                        <a:t>WTO</a:t>
                      </a:r>
                      <a:r>
                        <a:rPr lang="zh-TW" altLang="en-US" sz="3600" dirty="0" smtClean="0"/>
                        <a:t>的衝擊</a:t>
                      </a:r>
                      <a:endParaRPr lang="zh-TW" altLang="en-US" sz="3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zh-TW" altLang="en-US" sz="3600" dirty="0" smtClean="0"/>
                        <a:t>加入</a:t>
                      </a:r>
                      <a:r>
                        <a:rPr lang="en-US" altLang="zh-TW" sz="3600" dirty="0" smtClean="0"/>
                        <a:t>WTO</a:t>
                      </a:r>
                      <a:r>
                        <a:rPr lang="zh-TW" altLang="en-US" sz="3600" dirty="0" smtClean="0"/>
                        <a:t>後得享關稅減免，以降低生產成本，並增加產品競爭力</a:t>
                      </a:r>
                      <a:endParaRPr lang="en-US" altLang="zh-TW" sz="3600" dirty="0" smtClean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2749733"/>
              </p:ext>
            </p:extLst>
          </p:nvPr>
        </p:nvGraphicFramePr>
        <p:xfrm>
          <a:off x="16992600" y="18973800"/>
          <a:ext cx="15392400" cy="8595360"/>
        </p:xfrm>
        <a:graphic>
          <a:graphicData uri="http://schemas.openxmlformats.org/drawingml/2006/table">
            <a:tbl>
              <a:tblPr firstRow="1" firstCol="1" bandRow="1"/>
              <a:tblGrid>
                <a:gridCol w="3488897"/>
                <a:gridCol w="11903503"/>
              </a:tblGrid>
              <a:tr h="6039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zh-TW" altLang="en-US" sz="3600" dirty="0" smtClean="0"/>
                        <a:t>方式</a:t>
                      </a:r>
                      <a:endParaRPr lang="zh-TW" altLang="en-US" sz="3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zh-TW" altLang="en-US" sz="3600" dirty="0" smtClean="0"/>
                        <a:t>說明</a:t>
                      </a:r>
                      <a:endParaRPr lang="zh-TW" altLang="en-US" sz="3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</a:tr>
              <a:tr h="10423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zh-TW" altLang="en-US" sz="3600" dirty="0" smtClean="0"/>
                        <a:t>推展農業機械化</a:t>
                      </a:r>
                      <a:endParaRPr lang="zh-TW" altLang="en-US" sz="3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zh-TW" altLang="en-US" sz="3600" dirty="0" smtClean="0"/>
                        <a:t>農業人口少，耕地過小，農民採互相支援的換工或聘僱臨時工因應，並積極推展農業機械化取代畜力和人力耕作</a:t>
                      </a:r>
                      <a:endParaRPr lang="zh-TW" altLang="en-US" sz="3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40000"/>
                      </a:srgbClr>
                    </a:solidFill>
                  </a:tcPr>
                </a:tc>
              </a:tr>
              <a:tr h="32759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zh-TW" altLang="en-US" sz="3600" dirty="0" smtClean="0"/>
                        <a:t>農業生產結構的轉變</a:t>
                      </a:r>
                      <a:endParaRPr lang="zh-TW" altLang="en-US" sz="3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altLang="zh-TW" sz="3600" dirty="0" smtClean="0"/>
                        <a:t>1.</a:t>
                      </a:r>
                      <a:r>
                        <a:rPr lang="zh-TW" altLang="en-US" sz="3600" dirty="0" smtClean="0"/>
                        <a:t>隨著國民所得增加、購賣力增強，對動物性蛋白質需求提升，不少農民從傳統農業種植轉往發展畜牧業，牲畜種類以豬和雞為主，農作物生產不斷下降</a:t>
                      </a:r>
                      <a:endParaRPr lang="en-US" altLang="zh-TW" sz="3600" dirty="0" smtClean="0"/>
                    </a:p>
                    <a:p>
                      <a:r>
                        <a:rPr lang="en-US" altLang="zh-TW" sz="3600" dirty="0" smtClean="0"/>
                        <a:t>2.</a:t>
                      </a:r>
                      <a:r>
                        <a:rPr lang="zh-TW" altLang="en-US" sz="3600" dirty="0" smtClean="0"/>
                        <a:t>農作物生產受到農地面積限制，政府積極輔導海洋漁業發展，漁業在農作物中的地位隨之提升</a:t>
                      </a:r>
                      <a:endParaRPr lang="en-US" altLang="zh-TW" sz="3600" dirty="0" smtClean="0"/>
                    </a:p>
                    <a:p>
                      <a:r>
                        <a:rPr lang="en-US" altLang="zh-TW" sz="3600" dirty="0" smtClean="0"/>
                        <a:t> 3.</a:t>
                      </a:r>
                      <a:r>
                        <a:rPr lang="zh-TW" altLang="en-US" sz="3600" dirty="0" smtClean="0"/>
                        <a:t>農作物、畜牧業及漁業的內部生產結構應隨時調整，如稻米種植面積正逐年遞減</a:t>
                      </a:r>
                      <a:endParaRPr lang="en-US" altLang="zh-TW" sz="3600" dirty="0" smtClean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</a:tr>
              <a:tr h="19357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zh-TW" altLang="en-US" sz="3600" dirty="0" smtClean="0"/>
                        <a:t>作物類型轉變並設置專作區</a:t>
                      </a:r>
                      <a:endParaRPr lang="zh-TW" altLang="en-US" sz="3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altLang="zh-TW" sz="3600" dirty="0" smtClean="0"/>
                        <a:t>1.</a:t>
                      </a:r>
                      <a:r>
                        <a:rPr lang="zh-TW" altLang="en-US" sz="3600" dirty="0" smtClean="0"/>
                        <a:t>因應市場需求及自然環境條件，作物類型走向多元化</a:t>
                      </a:r>
                      <a:endParaRPr lang="en-US" altLang="zh-TW" sz="3600" dirty="0" smtClean="0"/>
                    </a:p>
                    <a:p>
                      <a:r>
                        <a:rPr lang="en-US" altLang="zh-TW" sz="3600" dirty="0" smtClean="0"/>
                        <a:t>2.</a:t>
                      </a:r>
                      <a:r>
                        <a:rPr lang="zh-TW" altLang="en-US" sz="3600" dirty="0" smtClean="0"/>
                        <a:t>中山高速公路完成後，由於時空收斂，可從原產地直銷各都會區</a:t>
                      </a:r>
                      <a:endParaRPr lang="en-US" altLang="zh-TW" sz="3600" dirty="0" smtClean="0"/>
                    </a:p>
                    <a:p>
                      <a:r>
                        <a:rPr lang="en-US" altLang="zh-TW" sz="3600" dirty="0" smtClean="0"/>
                        <a:t>3.</a:t>
                      </a:r>
                      <a:r>
                        <a:rPr lang="zh-TW" altLang="en-US" sz="3600" dirty="0" smtClean="0"/>
                        <a:t>不同類型專作區為經建會</a:t>
                      </a:r>
                      <a:r>
                        <a:rPr lang="en-US" altLang="zh-TW" sz="3600" dirty="0" smtClean="0"/>
                        <a:t>2005</a:t>
                      </a:r>
                      <a:r>
                        <a:rPr lang="zh-TW" altLang="en-US" sz="3600" dirty="0" smtClean="0"/>
                        <a:t>提出一鄉一特色政策立下基礎</a:t>
                      </a:r>
                      <a:endParaRPr lang="en-US" altLang="zh-TW" sz="3600" dirty="0" smtClean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1" name="標題 1"/>
          <p:cNvSpPr>
            <a:spLocks noGrp="1"/>
          </p:cNvSpPr>
          <p:nvPr/>
        </p:nvSpPr>
        <p:spPr>
          <a:xfrm>
            <a:off x="16992600" y="27736800"/>
            <a:ext cx="15316200" cy="1080000"/>
          </a:xfrm>
          <a:prstGeom prst="rect">
            <a:avLst/>
          </a:prstGeom>
          <a:gradFill>
            <a:gsLst>
              <a:gs pos="0">
                <a:srgbClr val="9FD83B"/>
              </a:gs>
              <a:gs pos="59000">
                <a:srgbClr val="C7FF55"/>
              </a:gs>
              <a:gs pos="99000">
                <a:srgbClr val="B4FF07"/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 defTabSz="457200"/>
            <a:r>
              <a:rPr kumimoji="1" lang="zh-TW" altLang="en-US" sz="6600" b="1" spc="3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68305"/>
                </a:solidFill>
                <a:latin typeface="+mj-lt"/>
                <a:ea typeface="+mj-ea"/>
                <a:cs typeface="+mj-cs"/>
              </a:rPr>
              <a:t>柒、未來展望</a:t>
            </a:r>
            <a:endParaRPr kumimoji="1" lang="zh-TW" altLang="en-US" sz="6600" b="1" spc="3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168305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2" name="標題 1"/>
          <p:cNvSpPr>
            <a:spLocks noGrp="1"/>
          </p:cNvSpPr>
          <p:nvPr/>
        </p:nvSpPr>
        <p:spPr>
          <a:xfrm>
            <a:off x="1082400" y="30007175"/>
            <a:ext cx="15316200" cy="1143000"/>
          </a:xfrm>
          <a:prstGeom prst="rect">
            <a:avLst/>
          </a:prstGeom>
          <a:gradFill>
            <a:gsLst>
              <a:gs pos="0">
                <a:srgbClr val="9FD83B"/>
              </a:gs>
              <a:gs pos="59000">
                <a:srgbClr val="C7FF55"/>
              </a:gs>
              <a:gs pos="99000">
                <a:srgbClr val="B4FF07"/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 defTabSz="457200"/>
            <a:r>
              <a:rPr kumimoji="1" lang="zh-TW" altLang="en-US" sz="6600" b="1" spc="3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68305"/>
                </a:solidFill>
                <a:latin typeface="+mj-lt"/>
                <a:ea typeface="+mj-ea"/>
                <a:cs typeface="+mj-cs"/>
              </a:rPr>
              <a:t>肆、台灣農民的生產循環</a:t>
            </a:r>
            <a:endParaRPr kumimoji="1" lang="zh-TW" altLang="en-US" sz="6600" b="1" spc="3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168305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4" name="資料庫圖表 3"/>
          <p:cNvGraphicFramePr/>
          <p:nvPr>
            <p:extLst>
              <p:ext uri="{D42A27DB-BD31-4B8C-83A1-F6EECF244321}">
                <p14:modId xmlns:p14="http://schemas.microsoft.com/office/powerpoint/2010/main" val="1204354749"/>
              </p:ext>
            </p:extLst>
          </p:nvPr>
        </p:nvGraphicFramePr>
        <p:xfrm>
          <a:off x="990600" y="31917897"/>
          <a:ext cx="14630400" cy="899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標題 1"/>
          <p:cNvSpPr>
            <a:spLocks noGrp="1"/>
          </p:cNvSpPr>
          <p:nvPr/>
        </p:nvSpPr>
        <p:spPr>
          <a:xfrm>
            <a:off x="16992600" y="34137600"/>
            <a:ext cx="15316200" cy="1080000"/>
          </a:xfrm>
          <a:prstGeom prst="rect">
            <a:avLst/>
          </a:prstGeom>
          <a:gradFill>
            <a:gsLst>
              <a:gs pos="0">
                <a:srgbClr val="9FD83B"/>
              </a:gs>
              <a:gs pos="59000">
                <a:srgbClr val="C7FF55"/>
              </a:gs>
              <a:gs pos="99000">
                <a:srgbClr val="B4FF07"/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 defTabSz="457200"/>
            <a:r>
              <a:rPr kumimoji="1" lang="zh-TW" altLang="en-US" sz="6600" b="1" spc="30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68305"/>
                </a:solidFill>
                <a:latin typeface="+mj-lt"/>
                <a:ea typeface="+mj-ea"/>
                <a:cs typeface="+mj-cs"/>
              </a:rPr>
              <a:t>捌、資料來源</a:t>
            </a:r>
            <a:endParaRPr kumimoji="1" lang="zh-TW" altLang="en-US" sz="6600" b="1" spc="3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168305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6992600" y="29108400"/>
            <a:ext cx="15316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4000" dirty="0"/>
              <a:t> </a:t>
            </a:r>
            <a:r>
              <a:rPr kumimoji="1" lang="en-US" altLang="zh-TW" sz="4000" dirty="0" smtClean="0"/>
              <a:t>    </a:t>
            </a:r>
            <a:r>
              <a:rPr lang="zh-TW" altLang="en-US" sz="4000" dirty="0" smtClean="0"/>
              <a:t>台灣</a:t>
            </a:r>
            <a:r>
              <a:rPr lang="zh-TW" altLang="en-US" sz="4000" dirty="0"/>
              <a:t>的農業必須因應時勢潮流，加速調整角色及功能，由「數量經濟」轉向「知識經濟」發展，將「科技」及「文化」</a:t>
            </a:r>
            <a:r>
              <a:rPr lang="zh-TW" altLang="en-US" sz="4000" dirty="0" smtClean="0"/>
              <a:t>知識附加於農產品；</a:t>
            </a:r>
            <a:r>
              <a:rPr kumimoji="1" lang="zh-TW" altLang="en-US" sz="4000" dirty="0" smtClean="0"/>
              <a:t>經營方式細膩化</a:t>
            </a:r>
            <a:r>
              <a:rPr kumimoji="1" lang="zh-TW" altLang="en-US" sz="4000" dirty="0"/>
              <a:t>、生產技術科學化、產品品質高級化，藉由品種改良提升產品的品質或改</a:t>
            </a:r>
            <a:r>
              <a:rPr kumimoji="1" lang="zh-TW" altLang="en-US" sz="4000" dirty="0" smtClean="0"/>
              <a:t>種高經濟價值作物</a:t>
            </a:r>
            <a:r>
              <a:rPr kumimoji="1" lang="zh-TW" altLang="en-US" sz="4000" dirty="0"/>
              <a:t>，以強調</a:t>
            </a:r>
            <a:r>
              <a:rPr kumimoji="1" lang="zh-TW" altLang="en-US" sz="4000" dirty="0" smtClean="0"/>
              <a:t>市場競爭力</a:t>
            </a:r>
            <a:r>
              <a:rPr lang="zh-TW" altLang="en-US" sz="4000" dirty="0" smtClean="0"/>
              <a:t>；</a:t>
            </a:r>
            <a:r>
              <a:rPr lang="zh-TW" altLang="en-US" sz="4000" dirty="0"/>
              <a:t>培育有活力、自主的農民，發展優質、安全、休閒、生態農業為展望，其重點方向包括建構供需平衡的糧食安全體系，發展優質及安全之農糧產業，穩定農產品價格及推動綠色農業，期以達成發展現代化農糧產業及維護農民收益之農業政策。</a:t>
            </a:r>
            <a:endParaRPr kumimoji="1" lang="zh-TW" altLang="en-US" sz="40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16916400" y="35585400"/>
            <a:ext cx="153162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kumimoji="1"/>
            </a:lvl1pPr>
          </a:lstStyle>
          <a:p>
            <a:r>
              <a:rPr lang="en-US" altLang="zh-TW" dirty="0" smtClean="0"/>
              <a:t>1.</a:t>
            </a:r>
            <a:r>
              <a:rPr lang="zh-TW" altLang="en-US" dirty="0" smtClean="0"/>
              <a:t>天下雜誌</a:t>
            </a:r>
            <a:endParaRPr lang="en-US" altLang="zh-TW" dirty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遠見雜誌</a:t>
            </a:r>
            <a:endParaRPr lang="en-US" altLang="zh-TW" dirty="0"/>
          </a:p>
          <a:p>
            <a:r>
              <a:rPr lang="en-US" altLang="zh-TW" dirty="0" smtClean="0"/>
              <a:t>3.MBA</a:t>
            </a:r>
            <a:r>
              <a:rPr lang="zh-TW" altLang="en-US" dirty="0"/>
              <a:t>智庫百科 </a:t>
            </a:r>
            <a:endParaRPr lang="en-US" altLang="zh-TW" dirty="0"/>
          </a:p>
          <a:p>
            <a:r>
              <a:rPr lang="en-US" altLang="zh-TW" dirty="0" smtClean="0"/>
              <a:t>4.</a:t>
            </a:r>
            <a:r>
              <a:rPr lang="zh-TW" altLang="en-US" dirty="0" smtClean="0"/>
              <a:t>維基</a:t>
            </a:r>
            <a:r>
              <a:rPr lang="zh-TW" altLang="en-US" dirty="0"/>
              <a:t>百科</a:t>
            </a:r>
            <a:endParaRPr lang="en-US" altLang="zh-TW" dirty="0"/>
          </a:p>
          <a:p>
            <a:r>
              <a:rPr lang="en-US" altLang="zh-TW" dirty="0" smtClean="0"/>
              <a:t>5.</a:t>
            </a:r>
            <a:r>
              <a:rPr lang="zh-TW" altLang="en-US" dirty="0" smtClean="0"/>
              <a:t>行政</a:t>
            </a:r>
            <a:r>
              <a:rPr lang="zh-TW" altLang="en-US" dirty="0"/>
              <a:t>院農委會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23" name="標題 1"/>
          <p:cNvSpPr>
            <a:spLocks noGrp="1"/>
          </p:cNvSpPr>
          <p:nvPr/>
        </p:nvSpPr>
        <p:spPr>
          <a:xfrm>
            <a:off x="0" y="41224200"/>
            <a:ext cx="32918400" cy="2819400"/>
          </a:xfrm>
          <a:prstGeom prst="rect">
            <a:avLst/>
          </a:prstGeom>
          <a:gradFill>
            <a:gsLst>
              <a:gs pos="0">
                <a:srgbClr val="9FD83B"/>
              </a:gs>
              <a:gs pos="59000">
                <a:srgbClr val="C7FF55"/>
              </a:gs>
              <a:gs pos="99000">
                <a:srgbClr val="B4FF07"/>
              </a:gs>
            </a:gsLst>
            <a:lin ang="6120000" scaled="0"/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kumimoji="1" lang="zh-TW" altLang="en-US" sz="6600" b="1" kern="1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16830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</TotalTime>
  <Words>982</Words>
  <Application>Microsoft Office PowerPoint</Application>
  <PresentationFormat>自訂</PresentationFormat>
  <Paragraphs>81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新細明體</vt:lpstr>
      <vt:lpstr>Arial</vt:lpstr>
      <vt:lpstr>Calibri</vt:lpstr>
      <vt:lpstr>Default Design</vt:lpstr>
      <vt:lpstr>PowerPoint 簡報</vt:lpstr>
    </vt:vector>
  </TitlesOfParts>
  <Company>Graphicsland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for a scientific poster</dc:title>
  <dc:subject>Template For Scientific Poster Presentation</dc:subject>
  <dc:creator>Graphicsland/MakeSigns.com</dc:creator>
  <cp:keywords>scientific, research, template, custom, poster, presentation, symposium, printing, PowerPoint, create, design, example, sample, download</cp:keywords>
  <dc:description>This is a free template from MakeSigns.com to help you create the perfect scientific poster.</dc:description>
  <cp:lastModifiedBy>真理大學全校授權用</cp:lastModifiedBy>
  <cp:revision>185</cp:revision>
  <dcterms:created xsi:type="dcterms:W3CDTF">2004-07-27T20:30:49Z</dcterms:created>
  <dcterms:modified xsi:type="dcterms:W3CDTF">2016-05-16T07:52:22Z</dcterms:modified>
  <cp:category>scientific poster template</cp:category>
</cp:coreProperties>
</file>