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zh-TW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300" y="537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F5AE-4727-4AF1-9DB5-C3948B532AF5}" type="datetimeFigureOut">
              <a:rPr lang="zh-TW" altLang="en-US" smtClean="0"/>
              <a:t>2016/5/13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F740-32A2-410D-BCC8-90550BD7C2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929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F5AE-4727-4AF1-9DB5-C3948B532AF5}" type="datetimeFigureOut">
              <a:rPr lang="zh-TW" altLang="en-US" smtClean="0"/>
              <a:t>2016/5/13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F740-32A2-410D-BCC8-90550BD7C2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353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3492936" y="1730226"/>
            <a:ext cx="7290911" cy="3686460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620203" y="1730226"/>
            <a:ext cx="21332666" cy="3686460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F5AE-4727-4AF1-9DB5-C3948B532AF5}" type="datetimeFigureOut">
              <a:rPr lang="zh-TW" altLang="en-US" smtClean="0"/>
              <a:t>2016/5/13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F740-32A2-410D-BCC8-90550BD7C2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245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F5AE-4727-4AF1-9DB5-C3948B532AF5}" type="datetimeFigureOut">
              <a:rPr lang="zh-TW" altLang="en-US" smtClean="0"/>
              <a:t>2016/5/13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F740-32A2-410D-BCC8-90550BD7C2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57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F5AE-4727-4AF1-9DB5-C3948B532AF5}" type="datetimeFigureOut">
              <a:rPr lang="zh-TW" altLang="en-US" smtClean="0"/>
              <a:t>2016/5/13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F740-32A2-410D-BCC8-90550BD7C2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004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620202" y="10081267"/>
            <a:ext cx="14311789" cy="2851356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6472059" y="10081267"/>
            <a:ext cx="14311789" cy="2851356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F5AE-4727-4AF1-9DB5-C3948B532AF5}" type="datetimeFigureOut">
              <a:rPr lang="zh-TW" altLang="en-US" smtClean="0"/>
              <a:t>2016/5/13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F740-32A2-410D-BCC8-90550BD7C2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2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F5AE-4727-4AF1-9DB5-C3948B532AF5}" type="datetimeFigureOut">
              <a:rPr lang="zh-TW" altLang="en-US" smtClean="0"/>
              <a:t>2016/5/13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F740-32A2-410D-BCC8-90550BD7C2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284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F5AE-4727-4AF1-9DB5-C3948B532AF5}" type="datetimeFigureOut">
              <a:rPr lang="zh-TW" altLang="en-US" smtClean="0"/>
              <a:t>2016/5/13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F740-32A2-410D-BCC8-90550BD7C2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075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F5AE-4727-4AF1-9DB5-C3948B532AF5}" type="datetimeFigureOut">
              <a:rPr lang="zh-TW" altLang="en-US" smtClean="0"/>
              <a:t>2016/5/13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F740-32A2-410D-BCC8-90550BD7C2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243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F5AE-4727-4AF1-9DB5-C3948B532AF5}" type="datetimeFigureOut">
              <a:rPr lang="zh-TW" altLang="en-US" smtClean="0"/>
              <a:t>2016/5/13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F740-32A2-410D-BCC8-90550BD7C2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33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F5AE-4727-4AF1-9DB5-C3948B532AF5}" type="datetimeFigureOut">
              <a:rPr lang="zh-TW" altLang="en-US" smtClean="0"/>
              <a:t>2016/5/13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F740-32A2-410D-BCC8-90550BD7C2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06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6202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7F5AE-4727-4AF1-9DB5-C3948B532AF5}" type="datetimeFigureOut">
              <a:rPr lang="zh-TW" altLang="en-US" smtClean="0"/>
              <a:t>2016/5/13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3F740-32A2-410D-BCC8-90550BD7C2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019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758" y="18273"/>
            <a:ext cx="32404050" cy="29292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lIns="432054" tIns="216027" rIns="432054" bIns="216027" rtlCol="0" anchor="ctr">
            <a:spAutoFit/>
          </a:bodyPr>
          <a:lstStyle/>
          <a:p>
            <a:pPr algn="ctr"/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兩岸經濟合作架構協議對台灣農業的影響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吳美旻、李筱婷 、楊喬伊 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真理大學經濟系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24789" y="3057655"/>
            <a:ext cx="15181312" cy="11133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lIns="432054" tIns="216027" rIns="432054" bIns="216027" rtlCol="0">
            <a:spAutoFit/>
          </a:bodyPr>
          <a:lstStyle/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、前言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0" y="4277386"/>
            <a:ext cx="15181312" cy="2652265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兩岸經濟合作架構協議的簽署，因在台灣與中國兩國間特殊的政治關係，導致在簽訂時有許多的爭議產生。又因此協議內容影響產業範圍極廣，故此研究僅僅針對農產業來討論：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ECFA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對台灣農業造成的優勢或劣勢，機會或威脅</a:t>
            </a: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二、實施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ECFA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後，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ECFA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是否對台灣農業競爭力帶來壓力</a:t>
            </a:r>
          </a:p>
          <a:p>
            <a:endParaRPr lang="zh-TW" altLang="en-US" sz="32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0" y="6372960"/>
            <a:ext cx="15181312" cy="11133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lIns="432054" tIns="216027" rIns="432054" bIns="216027" rtlCol="0">
            <a:spAutoFit/>
          </a:bodyPr>
          <a:lstStyle/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貳、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兩岸經濟合作架構協議介紹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24789" y="7521656"/>
            <a:ext cx="15181312" cy="6037807"/>
          </a:xfrm>
          <a:prstGeom prst="rect">
            <a:avLst/>
          </a:prstGeom>
          <a:noFill/>
        </p:spPr>
        <p:txBody>
          <a:bodyPr wrap="square" lIns="432054" tIns="216027" rIns="432054" bIns="216027" rtlCol="0">
            <a:spAutoFit/>
          </a:bodyPr>
          <a:lstStyle/>
          <a:p>
            <a:pPr marL="810101" indent="-810101">
              <a:buFont typeface="Wingdings" panose="05000000000000000000" pitchFamily="2" charset="2"/>
              <a:buChar char="l"/>
            </a:pPr>
            <a:r>
              <a:rPr lang="zh-TW" altLang="zh-TW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簽署經濟體：臺灣、中國</a:t>
            </a:r>
          </a:p>
          <a:p>
            <a:pPr marL="810101" indent="-810101">
              <a:buFont typeface="Wingdings" panose="05000000000000000000" pitchFamily="2" charset="2"/>
              <a:buChar char="l"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協議內容：為未來兩岸貿易自由化談判綱要，是一個涵蓋範圍廣泛的區域貿易協定。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810101" indent="-810101">
              <a:buFont typeface="Wingdings" panose="05000000000000000000" pitchFamily="2" charset="2"/>
              <a:buChar char="l"/>
              <a:tabLst>
                <a:tab pos="1080135" algn="l"/>
              </a:tabLst>
            </a:pPr>
            <a:r>
              <a:rPr lang="zh-TW" altLang="zh-TW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包括：</a:t>
            </a:r>
            <a:endParaRPr lang="en-US" altLang="zh-TW" sz="28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080135" indent="-1080135">
              <a:buFont typeface="+mj-lt"/>
              <a:buAutoNum type="arabicPeriod"/>
              <a:tabLst>
                <a:tab pos="1080135" algn="l"/>
              </a:tabLst>
            </a:pPr>
            <a:r>
              <a:rPr lang="zh-TW" altLang="zh-TW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商品貿易</a:t>
            </a:r>
            <a:r>
              <a:rPr lang="zh-TW" altLang="en-US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主要是排除台灣與中國之間的關稅及非關稅得障礙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080135" indent="-1080135">
              <a:buFont typeface="+mj-lt"/>
              <a:buAutoNum type="arabicPeriod"/>
              <a:tabLst>
                <a:tab pos="1080135" algn="l"/>
              </a:tabLst>
            </a:pPr>
            <a:r>
              <a:rPr lang="zh-TW" altLang="zh-TW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早期收穫</a:t>
            </a:r>
            <a:r>
              <a:rPr lang="zh-TW" altLang="en-US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是再簽訂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ECFA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時，大陸跟台灣互相列出對自己有利的項目，近而提出［雙方提早降關稅］的清單就是早期收貨清單</a:t>
            </a:r>
            <a:endParaRPr lang="en-US" altLang="zh-TW" sz="28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080135" indent="-1080135">
              <a:buFont typeface="+mj-lt"/>
              <a:buAutoNum type="arabicPeriod"/>
              <a:tabLst>
                <a:tab pos="1080135" algn="l"/>
              </a:tabLst>
            </a:pPr>
            <a:r>
              <a:rPr lang="zh-TW" altLang="zh-TW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服務貿易</a:t>
            </a:r>
            <a:endParaRPr lang="en-US" altLang="zh-TW" sz="28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080135" indent="-1080135">
              <a:buFont typeface="+mj-lt"/>
              <a:buAutoNum type="arabicPeriod"/>
              <a:tabLst>
                <a:tab pos="1080135" algn="l"/>
              </a:tabLst>
            </a:pPr>
            <a:r>
              <a:rPr lang="zh-TW" altLang="zh-TW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投資保障</a:t>
            </a:r>
            <a:endParaRPr lang="en-US" altLang="zh-TW" sz="28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080135" indent="-1080135">
              <a:buFont typeface="+mj-lt"/>
              <a:buAutoNum type="arabicPeriod"/>
              <a:tabLst>
                <a:tab pos="1080135" algn="l"/>
              </a:tabLst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  <a:cs typeface="MV Boli" panose="02000500030200090000" pitchFamily="2" charset="0"/>
              </a:rPr>
              <a:t>經濟合作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MV Boli" panose="02000500030200090000" pitchFamily="2" charset="0"/>
              </a:rPr>
              <a:t>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其內容包括避免雙重課稅、、貿易便捷化、關務合作、智慧財產權的保護等等。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  <a:cs typeface="MV Boli" panose="02000500030200090000" pitchFamily="2" charset="0"/>
            </a:endParaRPr>
          </a:p>
          <a:p>
            <a:pPr marL="1080135" indent="-1080135">
              <a:buFont typeface="+mj-lt"/>
              <a:buAutoNum type="arabicPeriod"/>
              <a:tabLst>
                <a:tab pos="1080135" algn="l"/>
              </a:tabLst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  <a:cs typeface="MV Boli" panose="02000500030200090000" pitchFamily="2" charset="0"/>
              </a:rPr>
              <a:t>爭端解決機制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10101" indent="-810101">
              <a:buFont typeface="Wingdings" panose="05000000000000000000" pitchFamily="2" charset="2"/>
              <a:buChar char="l"/>
              <a:tabLst>
                <a:tab pos="1080135" algn="l"/>
              </a:tabLst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目的：兩岸貿易邁向正常化，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最終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目標希望兩岸商品與服務的貿易能達到零關稅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屬於雙邊的自由貿易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4789" y="13393788"/>
            <a:ext cx="15181312" cy="11133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lIns="432054" tIns="216027" rIns="432054" bIns="216027" rtlCol="0">
            <a:spAutoFit/>
          </a:bodyPr>
          <a:lstStyle/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參、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SWOT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182415"/>
              </p:ext>
            </p:extLst>
          </p:nvPr>
        </p:nvGraphicFramePr>
        <p:xfrm>
          <a:off x="2304481" y="14874001"/>
          <a:ext cx="9937104" cy="845689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919331"/>
                <a:gridCol w="105507"/>
                <a:gridCol w="6912266"/>
              </a:tblGrid>
              <a:tr h="723573">
                <a:tc gridSpan="3">
                  <a:txBody>
                    <a:bodyPr/>
                    <a:lstStyle/>
                    <a:p>
                      <a:pPr marL="0" algn="ctr" defTabSz="4320540" rtl="0" eaLnBrk="1" latinLnBrk="0" hangingPunct="1">
                        <a:lnSpc>
                          <a:spcPts val="23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solidFill>
                            <a:schemeClr val="bg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內部分析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497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優勢</a:t>
                      </a: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S</a:t>
                      </a:r>
                      <a:r>
                        <a:rPr lang="zh-TW" sz="2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（</a:t>
                      </a:r>
                      <a:r>
                        <a:rPr lang="en-US" sz="2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Strengths</a:t>
                      </a:r>
                      <a:r>
                        <a:rPr lang="zh-TW" sz="4000" kern="100" dirty="0">
                          <a:effectLst/>
                        </a:rPr>
                        <a:t>）</a:t>
                      </a:r>
                      <a:endParaRPr lang="zh-TW" sz="4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300"/>
                        </a:lnSpc>
                      </a:pPr>
                      <a:r>
                        <a:rPr lang="en-US" altLang="zh-TW" sz="2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優越的地理位置以及文化 背景相近</a:t>
                      </a:r>
                    </a:p>
                    <a:p>
                      <a:pPr algn="l">
                        <a:lnSpc>
                          <a:spcPts val="2300"/>
                        </a:lnSpc>
                      </a:pPr>
                      <a:endParaRPr lang="en-US" altLang="zh-TW" sz="28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lnSpc>
                          <a:spcPts val="2300"/>
                        </a:lnSpc>
                      </a:pPr>
                      <a:r>
                        <a:rPr lang="en-US" altLang="zh-TW" sz="2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2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可以降低關稅</a:t>
                      </a:r>
                    </a:p>
                    <a:p>
                      <a:pPr algn="l">
                        <a:lnSpc>
                          <a:spcPts val="2300"/>
                        </a:lnSpc>
                      </a:pP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781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zh-TW" sz="2800" b="1" kern="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劣勢</a:t>
                      </a:r>
                      <a:r>
                        <a:rPr lang="en-US" sz="2800" b="1" kern="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W</a:t>
                      </a:r>
                      <a:r>
                        <a:rPr lang="zh-TW" sz="2800" b="1" kern="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（</a:t>
                      </a:r>
                      <a:r>
                        <a:rPr lang="en-US" sz="2800" b="1" kern="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Weaknesses</a:t>
                      </a:r>
                      <a:r>
                        <a:rPr lang="zh-TW" sz="2800" b="1" kern="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）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Bef>
                          <a:spcPts val="200"/>
                        </a:spcBef>
                      </a:pPr>
                      <a:r>
                        <a:rPr lang="en-US" sz="2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sz="2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農產品的生產成本高過</a:t>
                      </a:r>
                      <a:r>
                        <a:rPr lang="zh-TW" sz="2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大陸</a:t>
                      </a:r>
                      <a:endParaRPr lang="en-US" altLang="zh-TW" sz="28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Bef>
                          <a:spcPts val="200"/>
                        </a:spcBef>
                      </a:pP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Bef>
                          <a:spcPts val="200"/>
                        </a:spcBef>
                      </a:pPr>
                      <a:r>
                        <a:rPr lang="en-US" sz="2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價格競爭力低</a:t>
                      </a:r>
                      <a:r>
                        <a:rPr 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弱</a:t>
                      </a:r>
                      <a:endParaRPr lang="en-US" altLang="zh-TW" sz="28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Bef>
                          <a:spcPts val="200"/>
                        </a:spcBef>
                      </a:pP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Bef>
                          <a:spcPts val="200"/>
                        </a:spcBef>
                      </a:pP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en-US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.</a:t>
                      </a:r>
                      <a:r>
                        <a:rPr lang="zh-TW" sz="2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務農</a:t>
                      </a:r>
                      <a:r>
                        <a:rPr lang="zh-TW" sz="2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人口高齡化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1225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400"/>
                        </a:spcAft>
                      </a:pPr>
                      <a:r>
                        <a:rPr lang="zh-TW" sz="24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外部分析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7129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zh-TW" sz="2800" b="1" kern="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機會</a:t>
                      </a:r>
                      <a:r>
                        <a:rPr lang="en-US" sz="2800" b="1" kern="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O(Opportunities)</a:t>
                      </a:r>
                      <a:endParaRPr lang="zh-TW" sz="2800" b="1" kern="0" dirty="0">
                        <a:solidFill>
                          <a:schemeClr val="lt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</a:pPr>
                      <a:endParaRPr lang="zh-TW" sz="4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</a:pP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sz="2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幫助產業</a:t>
                      </a:r>
                      <a:r>
                        <a:rPr lang="zh-TW" sz="2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轉型</a:t>
                      </a:r>
                      <a:endParaRPr lang="en-US" altLang="zh-TW" sz="28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2300"/>
                        </a:lnSpc>
                      </a:pP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2300"/>
                        </a:lnSpc>
                      </a:pPr>
                      <a:r>
                        <a:rPr lang="en-US" sz="2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sz="2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得到貨品關稅優惠有助農產外銷</a:t>
                      </a:r>
                    </a:p>
                  </a:txBody>
                  <a:tcPr marL="68580" marR="68580" marT="0" marB="0" anchor="ctr"/>
                </a:tc>
              </a:tr>
              <a:tr h="2818964">
                <a:tc gridSpan="2">
                  <a:txBody>
                    <a:bodyPr/>
                    <a:lstStyle/>
                    <a:p>
                      <a:pPr marL="0" algn="ctr" defTabSz="4320540" rtl="0" eaLnBrk="1" latinLnBrk="0" hangingPunct="1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zh-TW" sz="2800" b="1" kern="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威脅</a:t>
                      </a:r>
                      <a:r>
                        <a:rPr lang="en-US" sz="2800" b="1" kern="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T(Threats)</a:t>
                      </a:r>
                      <a:endParaRPr lang="zh-TW" sz="2800" b="1" kern="0" dirty="0">
                        <a:solidFill>
                          <a:schemeClr val="lt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zh-TW" sz="4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大陸農產流向台灣，食不</a:t>
                      </a:r>
                      <a:r>
                        <a:rPr 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安心</a:t>
                      </a:r>
                      <a:endParaRPr lang="en-US" altLang="zh-TW" sz="28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以低價進入台灣搶攻農產市場，台灣</a:t>
                      </a:r>
                      <a:r>
                        <a:rPr 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農</a:t>
                      </a:r>
                      <a:endParaRPr lang="en-US" altLang="zh-TW" sz="28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en-US" altLang="zh-TW" sz="28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業受到衝擊</a:t>
                      </a:r>
                      <a:endParaRPr lang="en-US" altLang="zh-TW" sz="28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外來種可能破壞台灣原生</a:t>
                      </a:r>
                      <a:r>
                        <a:rPr lang="zh-TW" sz="28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農業</a:t>
                      </a:r>
                      <a:endParaRPr lang="en-US" altLang="zh-TW" sz="28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lang="zh-TW" sz="28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對中國依賴性增高</a:t>
                      </a:r>
                      <a:endParaRPr lang="zh-TW" sz="2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5" name="文字方塊 14"/>
          <p:cNvSpPr txBox="1"/>
          <p:nvPr/>
        </p:nvSpPr>
        <p:spPr>
          <a:xfrm>
            <a:off x="0" y="23518608"/>
            <a:ext cx="15181312" cy="20338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一、優勢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Strengths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lnSpc>
                <a:spcPts val="2300"/>
              </a:lnSpc>
              <a:buFont typeface="+mj-lt"/>
              <a:buAutoNum type="arabicPeriod"/>
            </a:pPr>
            <a:endParaRPr lang="en-US" altLang="zh-TW" sz="28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71500" indent="-571500">
              <a:lnSpc>
                <a:spcPts val="2300"/>
              </a:lnSpc>
              <a:buFont typeface="Wingdings" panose="05000000000000000000" pitchFamily="2" charset="2"/>
              <a:buChar char="u"/>
            </a:pPr>
            <a:r>
              <a:rPr lang="zh-TW" altLang="en-US" sz="28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優越</a:t>
            </a:r>
            <a:r>
              <a:rPr lang="zh-TW" altLang="en-US" sz="28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的地理位置以及</a:t>
            </a:r>
            <a:r>
              <a:rPr lang="zh-TW" altLang="en-US" sz="28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文化背景相近：</a:t>
            </a:r>
            <a:endParaRPr lang="en-US" altLang="zh-TW" sz="28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300"/>
              </a:lnSpc>
            </a:pPr>
            <a:endParaRPr lang="en-US" altLang="zh-TW" sz="28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300"/>
              </a:lnSpc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台灣與大陸語言相同，且台灣距離大陸最短的距離相當於是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300"/>
              </a:lnSpc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300"/>
              </a:lnSpc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台北到苗栗的距離，在這裡就不多說。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71500" lvl="0" indent="-571500">
              <a:lnSpc>
                <a:spcPts val="2300"/>
              </a:lnSpc>
              <a:buFont typeface="Wingdings" panose="05000000000000000000" pitchFamily="2" charset="2"/>
              <a:buChar char="u"/>
            </a:pPr>
            <a:r>
              <a:rPr lang="zh-TW" altLang="en-US" sz="28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en-US" sz="28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降低</a:t>
            </a:r>
            <a:r>
              <a:rPr lang="zh-TW" altLang="en-US" sz="28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關稅：</a:t>
            </a:r>
            <a:endParaRPr lang="en-US" altLang="zh-TW" sz="28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由表格我們可以清楚知道，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簽訂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ECFA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可以降低部分農產品進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入內地的關稅，使台灣進入中國市場不需被課太過龐大的稅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率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，讓產品更容易進入大陸</a:t>
            </a:r>
          </a:p>
          <a:p>
            <a:pPr lvl="0">
              <a:lnSpc>
                <a:spcPts val="2300"/>
              </a:lnSpc>
            </a:pPr>
            <a:endParaRPr lang="en-US" altLang="zh-TW" sz="28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28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r>
              <a:rPr lang="zh-TW" altLang="en-US" sz="28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</a:t>
            </a:r>
            <a:r>
              <a:rPr lang="en-US" altLang="zh-TW" sz="28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ECFA</a:t>
            </a:r>
            <a:r>
              <a:rPr lang="zh-TW" altLang="en-US" sz="28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早收清單台方減讓稅號對照陸方面</a:t>
            </a:r>
            <a:r>
              <a:rPr lang="zh-TW" altLang="en-US" sz="2800" kern="10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稅</a:t>
            </a:r>
            <a:r>
              <a:rPr lang="zh-TW" altLang="en-US" sz="2800" kern="10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endParaRPr lang="en-US" altLang="zh-TW" sz="28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劣勢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W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Weaknesses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農產品的生產成本高過大陸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以大陸每月最低工資標準，即使大陸地區前五高的最低工資，折合成台幣也只有九千六百多元，遠比台灣每月最低工資兩萬元還少。就算依時薪來算，大陸也只有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92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元也比台灣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120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元來的少。所以可以知道台灣農產品的生產成本比大陸高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28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 單位：人民幣</a:t>
            </a:r>
            <a:endParaRPr lang="en-US" altLang="zh-TW" sz="28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40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40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40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40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40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40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40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40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40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40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40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40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40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40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40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40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4000" kern="1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40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8064A2">
                  <a:lumMod val="50000"/>
                </a:srgbClr>
              </a:buClr>
            </a:pPr>
            <a:r>
              <a:rPr lang="zh-TW" altLang="en-US" sz="32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大陸</a:t>
            </a:r>
            <a:r>
              <a:rPr lang="zh-TW" altLang="en-US" sz="3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地區前五高的每月與小時之最低工資標準</a:t>
            </a:r>
            <a:endParaRPr lang="en-US" altLang="zh-TW" sz="32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en-US" altLang="zh-TW" sz="40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ts val="2300"/>
              </a:lnSpc>
            </a:pPr>
            <a:endParaRPr lang="zh-TW" altLang="en-US" sz="4000" kern="1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673" y="28038705"/>
            <a:ext cx="7992888" cy="5834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文字方塊 15"/>
          <p:cNvSpPr txBox="1"/>
          <p:nvPr/>
        </p:nvSpPr>
        <p:spPr>
          <a:xfrm>
            <a:off x="16207783" y="3068904"/>
            <a:ext cx="15181312" cy="2656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價格競爭力低弱</a:t>
            </a:r>
            <a:endPara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我國的農業大多數為典型的小農經營，存在著規模不經濟的不利因素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故台灣農產品在成本上無法壓低或生產上沒有達到最大效率，使得台灣農產的價格相對於大陸來的高，故價格競爭力比大陸差。 無論是蔬菜或水果，價格大多存在著差異，多數來看台灣的價格均高於中國，故台灣價格競爭力較低，我們從表格可以知道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單位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台幣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公斤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中國、台灣蔬果價格比較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務農人口高齡化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務農人口存在著高齡化的問題，與全國人口結構比較，未滿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歲者的比率低於全國，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65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歲以上者所占比率相較於全國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11%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，高了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個百分點，足以顯示農戶家庭人口高齡化情形嚴重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農家人口數與全國人口數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比較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機會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O(Opportunities)</a:t>
            </a:r>
          </a:p>
          <a:p>
            <a:pPr marL="457200" indent="-457200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幫助產業轉型：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因為在創意、多元及研發、行銷管理方面台灣皆處於領先中國的地位，面對更多的競爭壓力，能夠使有能力的經營者更努力，將生產更有效率化，亦可以開創或研發新的農產商機，幫助農產業轉型帶來更多機會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得到貨品關稅優惠有助農產外銷：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2010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年簽署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ECFA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 ，我國對中國大陸的農產貿易逆差逐年縮減，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2013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年農產貿易首次出現貿易順差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0.2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億美元，可知在簽署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ECFA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後有助台灣對外農產品的銷售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威脅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T(Threats)</a:t>
            </a:r>
          </a:p>
          <a:p>
            <a:pPr marL="457200" indent="-457200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大陸農產流向台灣，食不安心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以低價進入台灣搶攻農產市場，台灣農業受到衝擊：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台灣對大陸農產品若逐步降稅，進口價將是本地價格一半以下，採中國進口進台灣的產品裡跟台灣當地價格作比較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如表格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，會發現中國大陸低價品的替代效果將會使台灣小農無法生存。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    單位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台幣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公斤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endPara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中國與台灣批發市場平均價格比較</a:t>
            </a:r>
          </a:p>
          <a:p>
            <a:pPr marL="457200" indent="-457200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外來種可能破壞台灣原生農業：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開放中國農產品進入台灣，可能使有害生物的病菌進入國內，影響國內原生性物種，受到威脅或遭到破壞。</a:t>
            </a:r>
          </a:p>
          <a:p>
            <a:pPr marL="457200" indent="-457200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u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對中國依賴性增高：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台灣的消費者將因為大陸價格較低而轉向買大陸產品，故對中國的依賴性將會增加</a:t>
            </a:r>
          </a:p>
          <a:p>
            <a:pPr marL="457200" indent="-457200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u"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五、結果</a:t>
            </a:r>
            <a:endParaRPr lang="zh-TW" altLang="en-US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以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SWOT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分析來看，中國大陸以便宜的勞工成本與土地資源，使農產品價格非常具有競爭力，假如台灣農產業還未做好準備，將受到巨大衝擊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整體來說，只有具有附加價值商品的農家才有辦法繼續下去，想要轉型的農產業必須先面對轉型需承擔的風險，成功則能加入更廣大的市場，失敗則將考慮放棄農職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705" y="37084420"/>
            <a:ext cx="8133659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6760" y="5700370"/>
            <a:ext cx="7534796" cy="3868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4882" y="11400302"/>
            <a:ext cx="2962275" cy="305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6378" y="11433601"/>
            <a:ext cx="2962275" cy="305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6207" y="21746716"/>
            <a:ext cx="649567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文字方塊 25"/>
          <p:cNvSpPr txBox="1"/>
          <p:nvPr/>
        </p:nvSpPr>
        <p:spPr>
          <a:xfrm>
            <a:off x="16179966" y="29130278"/>
            <a:ext cx="15181312" cy="11133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lIns="432054" tIns="216027" rIns="432054" bIns="216027" rtlCol="0">
            <a:spAutoFit/>
          </a:bodyPr>
          <a:lstStyle/>
          <a:p>
            <a:pPr algn="ctr"/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肆、台灣農業應如何面對？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6026162" y="30243660"/>
            <a:ext cx="155445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簽訂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ECFA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後台灣農業面臨的利益與威脅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利益方面：在早期收穫清單中，中國大陸同意對台灣降稅的農產品</a:t>
            </a: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威脅方面：雖然我國以較低的關稅進入中國市場，但因中國擁有相當大的產地可將價格壓到最低，使得我國農產品在中國境內無法被當地居民所接受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台灣農業的因應對策</a:t>
            </a: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掌握關鍵科技保持領先地位</a:t>
            </a: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台灣可以提供經營管理以及運銷技術之指導與中國方面合作發展</a:t>
            </a: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建立品牌形象，台灣應要往自有品牌或信用的方向去發展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16026162" y="33873672"/>
            <a:ext cx="15181312" cy="11133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lIns="432054" tIns="216027" rIns="432054" bIns="216027" rtlCol="0">
            <a:spAutoFit/>
          </a:bodyPr>
          <a:lstStyle/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伍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、結論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16018592" y="35212212"/>
            <a:ext cx="1515115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從台灣農產品的角度來看，因為島內的土地少，多從事精緻農業，因而生產成本高，價格的競爭力也隨之來的弱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在消費者的立場來說，多數會選擇大陸廉價的農產品，所以本地市場競爭力薄弱，而逐漸消失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台灣有些農產品雖然價格很高，但因其品質好而在大陸市場乃至國際市場都富有市場競爭力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15988437" y="37457454"/>
            <a:ext cx="15181312" cy="11133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lIns="432054" tIns="216027" rIns="432054" bIns="216027" rtlCol="0">
            <a:spAutoFit/>
          </a:bodyPr>
          <a:lstStyle/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陸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、參考資料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16026162" y="38570836"/>
            <a:ext cx="147934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維基百科。海峽兩岸經濟合作架構協議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淺談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ECFA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對台灣經濟的影響，吳青軒、黃筱芸、謝玫邑</a:t>
            </a: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維基百科。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SWOT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（強弱危機分析）</a:t>
            </a: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財政部關稅總局網站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 ECFA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專區關稅減讓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早收清單查詢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中華人民共和國人力資源和社會保障部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工資收入分配之最低工資</a:t>
            </a: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中國農業信息網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批發市場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價格行情及行政院農委會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綜合統計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動態查詢</a:t>
            </a: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行政院主計處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農林漁牧業普查</a:t>
            </a: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行政院農委會，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102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年我國農產貿易概況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smtClean="0">
                <a:latin typeface="標楷體" panose="03000509000000000000" pitchFamily="65" charset="-120"/>
                <a:ea typeface="標楷體" panose="03000509000000000000" pitchFamily="65" charset="-120"/>
              </a:rPr>
              <a:t>9.</a:t>
            </a:r>
            <a:r>
              <a:rPr lang="zh-TW" altLang="en-US" sz="280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國際法觀點論兩岸經濟合作架構協議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(ECFA)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對臺灣經貿之影響，劉選麟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學位論文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7043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1458</Words>
  <Application>Microsoft Office PowerPoint</Application>
  <PresentationFormat>自訂</PresentationFormat>
  <Paragraphs>177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李仁豪</dc:creator>
  <cp:lastModifiedBy>李仁豪</cp:lastModifiedBy>
  <cp:revision>16</cp:revision>
  <dcterms:created xsi:type="dcterms:W3CDTF">2016-05-13T07:14:11Z</dcterms:created>
  <dcterms:modified xsi:type="dcterms:W3CDTF">2016-05-13T09:21:53Z</dcterms:modified>
</cp:coreProperties>
</file>